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notesMasterIdLst>
    <p:notesMasterId r:id="rId167"/>
  </p:notesMasterIdLst>
  <p:handoutMasterIdLst>
    <p:handoutMasterId r:id="rId168"/>
  </p:handoutMasterIdLst>
  <p:sldIdLst>
    <p:sldId id="363" r:id="rId2"/>
    <p:sldId id="329" r:id="rId3"/>
    <p:sldId id="334" r:id="rId4"/>
    <p:sldId id="498" r:id="rId5"/>
    <p:sldId id="336" r:id="rId6"/>
    <p:sldId id="337" r:id="rId7"/>
    <p:sldId id="330" r:id="rId8"/>
    <p:sldId id="331" r:id="rId9"/>
    <p:sldId id="416" r:id="rId10"/>
    <p:sldId id="417" r:id="rId11"/>
    <p:sldId id="338" r:id="rId12"/>
    <p:sldId id="495" r:id="rId13"/>
    <p:sldId id="496" r:id="rId14"/>
    <p:sldId id="497" r:id="rId15"/>
    <p:sldId id="423" r:id="rId16"/>
    <p:sldId id="410" r:id="rId17"/>
    <p:sldId id="345" r:id="rId18"/>
    <p:sldId id="411" r:id="rId19"/>
    <p:sldId id="259" r:id="rId20"/>
    <p:sldId id="294" r:id="rId21"/>
    <p:sldId id="257" r:id="rId22"/>
    <p:sldId id="321" r:id="rId23"/>
    <p:sldId id="323" r:id="rId24"/>
    <p:sldId id="322" r:id="rId25"/>
    <p:sldId id="313" r:id="rId26"/>
    <p:sldId id="314" r:id="rId27"/>
    <p:sldId id="319" r:id="rId28"/>
    <p:sldId id="320" r:id="rId29"/>
    <p:sldId id="306" r:id="rId30"/>
    <p:sldId id="309" r:id="rId31"/>
    <p:sldId id="308" r:id="rId32"/>
    <p:sldId id="318" r:id="rId33"/>
    <p:sldId id="312" r:id="rId34"/>
    <p:sldId id="316" r:id="rId35"/>
    <p:sldId id="317" r:id="rId36"/>
    <p:sldId id="327" r:id="rId37"/>
    <p:sldId id="328" r:id="rId38"/>
    <p:sldId id="324" r:id="rId39"/>
    <p:sldId id="325" r:id="rId40"/>
    <p:sldId id="326" r:id="rId41"/>
    <p:sldId id="305" r:id="rId42"/>
    <p:sldId id="311" r:id="rId43"/>
    <p:sldId id="315" r:id="rId44"/>
    <p:sldId id="385" r:id="rId45"/>
    <p:sldId id="386" r:id="rId46"/>
    <p:sldId id="387" r:id="rId47"/>
    <p:sldId id="388" r:id="rId48"/>
    <p:sldId id="389" r:id="rId49"/>
    <p:sldId id="390" r:id="rId50"/>
    <p:sldId id="391" r:id="rId51"/>
    <p:sldId id="392" r:id="rId52"/>
    <p:sldId id="393" r:id="rId53"/>
    <p:sldId id="394" r:id="rId54"/>
    <p:sldId id="395" r:id="rId55"/>
    <p:sldId id="396" r:id="rId56"/>
    <p:sldId id="397" r:id="rId57"/>
    <p:sldId id="398" r:id="rId58"/>
    <p:sldId id="399" r:id="rId59"/>
    <p:sldId id="400" r:id="rId60"/>
    <p:sldId id="401" r:id="rId61"/>
    <p:sldId id="402" r:id="rId62"/>
    <p:sldId id="403" r:id="rId63"/>
    <p:sldId id="404" r:id="rId64"/>
    <p:sldId id="405" r:id="rId65"/>
    <p:sldId id="406" r:id="rId66"/>
    <p:sldId id="407" r:id="rId67"/>
    <p:sldId id="408" r:id="rId68"/>
    <p:sldId id="409" r:id="rId69"/>
    <p:sldId id="426" r:id="rId70"/>
    <p:sldId id="427" r:id="rId71"/>
    <p:sldId id="428" r:id="rId72"/>
    <p:sldId id="429" r:id="rId73"/>
    <p:sldId id="430" r:id="rId74"/>
    <p:sldId id="431" r:id="rId75"/>
    <p:sldId id="432" r:id="rId76"/>
    <p:sldId id="433" r:id="rId77"/>
    <p:sldId id="434" r:id="rId78"/>
    <p:sldId id="435" r:id="rId79"/>
    <p:sldId id="436" r:id="rId80"/>
    <p:sldId id="437" r:id="rId81"/>
    <p:sldId id="353" r:id="rId82"/>
    <p:sldId id="424" r:id="rId83"/>
    <p:sldId id="376" r:id="rId84"/>
    <p:sldId id="372" r:id="rId85"/>
    <p:sldId id="384" r:id="rId86"/>
    <p:sldId id="418" r:id="rId87"/>
    <p:sldId id="419" r:id="rId88"/>
    <p:sldId id="354" r:id="rId89"/>
    <p:sldId id="420" r:id="rId90"/>
    <p:sldId id="364" r:id="rId91"/>
    <p:sldId id="438" r:id="rId92"/>
    <p:sldId id="421" r:id="rId93"/>
    <p:sldId id="422" r:id="rId94"/>
    <p:sldId id="365" r:id="rId95"/>
    <p:sldId id="366" r:id="rId96"/>
    <p:sldId id="369" r:id="rId97"/>
    <p:sldId id="356" r:id="rId98"/>
    <p:sldId id="413" r:id="rId99"/>
    <p:sldId id="382" r:id="rId100"/>
    <p:sldId id="414" r:id="rId101"/>
    <p:sldId id="377" r:id="rId102"/>
    <p:sldId id="371" r:id="rId103"/>
    <p:sldId id="415" r:id="rId104"/>
    <p:sldId id="370" r:id="rId105"/>
    <p:sldId id="378" r:id="rId106"/>
    <p:sldId id="379" r:id="rId107"/>
    <p:sldId id="380" r:id="rId108"/>
    <p:sldId id="358" r:id="rId109"/>
    <p:sldId id="383" r:id="rId110"/>
    <p:sldId id="439" r:id="rId111"/>
    <p:sldId id="440" r:id="rId112"/>
    <p:sldId id="441" r:id="rId113"/>
    <p:sldId id="442" r:id="rId114"/>
    <p:sldId id="443" r:id="rId115"/>
    <p:sldId id="444" r:id="rId116"/>
    <p:sldId id="445" r:id="rId117"/>
    <p:sldId id="446" r:id="rId118"/>
    <p:sldId id="447" r:id="rId119"/>
    <p:sldId id="448" r:id="rId120"/>
    <p:sldId id="449" r:id="rId121"/>
    <p:sldId id="450" r:id="rId122"/>
    <p:sldId id="451" r:id="rId123"/>
    <p:sldId id="452" r:id="rId124"/>
    <p:sldId id="453" r:id="rId125"/>
    <p:sldId id="454" r:id="rId126"/>
    <p:sldId id="455" r:id="rId127"/>
    <p:sldId id="456" r:id="rId128"/>
    <p:sldId id="457" r:id="rId129"/>
    <p:sldId id="458" r:id="rId130"/>
    <p:sldId id="459" r:id="rId131"/>
    <p:sldId id="460" r:id="rId132"/>
    <p:sldId id="461" r:id="rId133"/>
    <p:sldId id="462" r:id="rId134"/>
    <p:sldId id="463" r:id="rId135"/>
    <p:sldId id="464" r:id="rId136"/>
    <p:sldId id="465" r:id="rId137"/>
    <p:sldId id="466" r:id="rId138"/>
    <p:sldId id="467" r:id="rId139"/>
    <p:sldId id="468" r:id="rId140"/>
    <p:sldId id="469" r:id="rId141"/>
    <p:sldId id="470" r:id="rId142"/>
    <p:sldId id="471" r:id="rId143"/>
    <p:sldId id="472" r:id="rId144"/>
    <p:sldId id="473" r:id="rId145"/>
    <p:sldId id="474" r:id="rId146"/>
    <p:sldId id="475" r:id="rId147"/>
    <p:sldId id="476" r:id="rId148"/>
    <p:sldId id="477" r:id="rId149"/>
    <p:sldId id="478" r:id="rId150"/>
    <p:sldId id="479" r:id="rId151"/>
    <p:sldId id="480" r:id="rId152"/>
    <p:sldId id="481" r:id="rId153"/>
    <p:sldId id="482" r:id="rId154"/>
    <p:sldId id="483" r:id="rId155"/>
    <p:sldId id="484" r:id="rId156"/>
    <p:sldId id="485" r:id="rId157"/>
    <p:sldId id="486" r:id="rId158"/>
    <p:sldId id="487" r:id="rId159"/>
    <p:sldId id="488" r:id="rId160"/>
    <p:sldId id="489" r:id="rId161"/>
    <p:sldId id="490" r:id="rId162"/>
    <p:sldId id="491" r:id="rId163"/>
    <p:sldId id="492" r:id="rId164"/>
    <p:sldId id="493" r:id="rId165"/>
    <p:sldId id="494" r:id="rId166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orient="horz" pos="2523" userDrawn="1">
          <p15:clr>
            <a:srgbClr val="A4A3A4"/>
          </p15:clr>
        </p15:guide>
        <p15:guide id="4" orient="horz" pos="1344" userDrawn="1">
          <p15:clr>
            <a:srgbClr val="A4A3A4"/>
          </p15:clr>
        </p15:guide>
        <p15:guide id="5" pos="5602" userDrawn="1">
          <p15:clr>
            <a:srgbClr val="A4A3A4"/>
          </p15:clr>
        </p15:guide>
        <p15:guide id="6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안호준" initials="안" lastIdx="6" clrIdx="0">
    <p:extLst>
      <p:ext uri="{19B8F6BF-5375-455C-9EA6-DF929625EA0E}">
        <p15:presenceInfo xmlns:p15="http://schemas.microsoft.com/office/powerpoint/2012/main" userId="안호준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2F2"/>
    <a:srgbClr val="0B0C2A"/>
    <a:srgbClr val="A4393B"/>
    <a:srgbClr val="008000"/>
    <a:srgbClr val="000000"/>
    <a:srgbClr val="5D5B5B"/>
    <a:srgbClr val="939292"/>
    <a:srgbClr val="FFCCFF"/>
    <a:srgbClr val="F7F8FA"/>
    <a:srgbClr val="FBFB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449" autoAdjust="0"/>
    <p:restoredTop sz="96353" autoAdjust="0"/>
  </p:normalViewPr>
  <p:slideViewPr>
    <p:cSldViewPr snapToGrid="0" showGuides="1">
      <p:cViewPr>
        <p:scale>
          <a:sx n="100" d="100"/>
          <a:sy n="100" d="100"/>
        </p:scale>
        <p:origin x="2130" y="72"/>
      </p:cViewPr>
      <p:guideLst>
        <p:guide orient="horz" pos="2523"/>
        <p:guide orient="horz" pos="1344"/>
        <p:guide pos="5602"/>
        <p:guide pos="2880"/>
      </p:guideLst>
    </p:cSldViewPr>
  </p:slid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00" d="100"/>
        <a:sy n="100" d="100"/>
      </p:scale>
      <p:origin x="0" y="-3984"/>
    </p:cViewPr>
  </p:sorterViewPr>
  <p:notesViewPr>
    <p:cSldViewPr snapToGrid="0" showGuides="1">
      <p:cViewPr varScale="1">
        <p:scale>
          <a:sx n="51" d="100"/>
          <a:sy n="51" d="100"/>
        </p:scale>
        <p:origin x="2624" y="4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presProps" Target="presProps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viewProps" Target="viewProps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2" Type="http://schemas.openxmlformats.org/officeDocument/2006/relationships/theme" Target="theme/theme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A513BA-3E82-4812-9926-DD5B40EAAC25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날짜 개체 틀 5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DC2647-C259-4EB5-84B8-93A3F8E54DE7}" type="datetimeFigureOut">
              <a:rPr lang="ko-KR" altLang="en-US" smtClean="0"/>
              <a:t>2022-01-16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98666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40BA11-FEDB-4E64-B4BE-9FDEE8123FE3}" type="datetimeFigureOut">
              <a:rPr lang="ko-KR" altLang="en-US" smtClean="0"/>
              <a:t>2022-01-16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8D56DB-D808-478E-8624-F84E557D34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79035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저희는 회원관리</a:t>
            </a:r>
            <a:r>
              <a:rPr lang="en-US" altLang="ko-KR" dirty="0"/>
              <a:t>, </a:t>
            </a:r>
            <a:r>
              <a:rPr lang="ko-KR" altLang="en-US" dirty="0"/>
              <a:t>콘텐츠 관리</a:t>
            </a:r>
            <a:r>
              <a:rPr lang="en-US" altLang="ko-KR" dirty="0"/>
              <a:t>, </a:t>
            </a:r>
            <a:r>
              <a:rPr lang="ko-KR" altLang="en-US" dirty="0"/>
              <a:t>추천</a:t>
            </a:r>
            <a:r>
              <a:rPr lang="en-US" altLang="ko-KR" dirty="0"/>
              <a:t>, </a:t>
            </a:r>
            <a:r>
              <a:rPr lang="ko-KR" altLang="en-US" dirty="0"/>
              <a:t>게시판 총 </a:t>
            </a:r>
            <a:r>
              <a:rPr lang="en-US" altLang="ko-KR" dirty="0"/>
              <a:t>4</a:t>
            </a:r>
            <a:r>
              <a:rPr lang="ko-KR" altLang="en-US" dirty="0"/>
              <a:t>가지 기능 구현을 목표로 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8D56DB-D808-478E-8624-F84E557D3424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37426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먼저 로그인 페이지 입니다</a:t>
            </a:r>
            <a:r>
              <a:rPr lang="en-US" altLang="ko-KR" dirty="0"/>
              <a:t>. </a:t>
            </a:r>
            <a:r>
              <a:rPr lang="ko-KR" altLang="en-US" dirty="0" err="1"/>
              <a:t>인터셉터를</a:t>
            </a:r>
            <a:r>
              <a:rPr lang="ko-KR" altLang="en-US" dirty="0"/>
              <a:t> 활용하여 미가입자의 사이트 접근을 제한하였으며</a:t>
            </a:r>
            <a:endParaRPr lang="en-US" altLang="ko-KR" dirty="0"/>
          </a:p>
          <a:p>
            <a:r>
              <a:rPr lang="ko-KR" altLang="en-US" dirty="0"/>
              <a:t>사용자의 비밀번호는 암호화 되어 </a:t>
            </a:r>
            <a:r>
              <a:rPr lang="en-US" altLang="ko-KR" dirty="0"/>
              <a:t>DB</a:t>
            </a:r>
            <a:r>
              <a:rPr lang="ko-KR" altLang="en-US" dirty="0"/>
              <a:t>에 암호화되어 </a:t>
            </a:r>
            <a:r>
              <a:rPr lang="ko-KR" altLang="en-US" dirty="0" err="1"/>
              <a:t>저장되어있는</a:t>
            </a:r>
            <a:r>
              <a:rPr lang="ko-KR" altLang="en-US" dirty="0"/>
              <a:t> 값과 같으면 로그인을 </a:t>
            </a:r>
            <a:r>
              <a:rPr lang="ko-KR" altLang="en-US" dirty="0" err="1"/>
              <a:t>할수</a:t>
            </a:r>
            <a:r>
              <a:rPr lang="ko-KR" altLang="en-US" dirty="0"/>
              <a:t> 있게 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8D56DB-D808-478E-8624-F84E557D3424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32053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좌우 수치 </a:t>
            </a:r>
            <a:r>
              <a:rPr lang="ko-KR" altLang="en-US" dirty="0" err="1"/>
              <a:t>다른이유</a:t>
            </a:r>
            <a:endParaRPr lang="en-US" altLang="ko-KR" dirty="0"/>
          </a:p>
          <a:p>
            <a:r>
              <a:rPr lang="ko-KR" altLang="en-US" dirty="0"/>
              <a:t>왼쪽은 유튜브 </a:t>
            </a:r>
            <a:r>
              <a:rPr lang="ko-KR" altLang="en-US" dirty="0" err="1"/>
              <a:t>페이스북등</a:t>
            </a:r>
            <a:r>
              <a:rPr lang="ko-KR" altLang="en-US" dirty="0"/>
              <a:t> </a:t>
            </a:r>
            <a:r>
              <a:rPr lang="en-US" altLang="ko-KR" dirty="0"/>
              <a:t>AVOD</a:t>
            </a:r>
            <a:r>
              <a:rPr lang="ko-KR" altLang="en-US" dirty="0"/>
              <a:t>는 제외한 수치</a:t>
            </a:r>
            <a:endParaRPr lang="en-US" altLang="ko-KR" dirty="0"/>
          </a:p>
          <a:p>
            <a:r>
              <a:rPr lang="ko-KR" altLang="en-US" dirty="0"/>
              <a:t>오른쪽은 </a:t>
            </a:r>
            <a:r>
              <a:rPr lang="en-US" altLang="ko-KR" dirty="0"/>
              <a:t>SVOD AVOD TVOD </a:t>
            </a:r>
            <a:r>
              <a:rPr lang="ko-KR" altLang="en-US" dirty="0"/>
              <a:t>종합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8D56DB-D808-478E-8624-F84E557D342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573245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좌우 수치 </a:t>
            </a:r>
            <a:r>
              <a:rPr lang="ko-KR" altLang="en-US" dirty="0" err="1"/>
              <a:t>다른이유</a:t>
            </a:r>
            <a:endParaRPr lang="en-US" altLang="ko-KR" dirty="0"/>
          </a:p>
          <a:p>
            <a:r>
              <a:rPr lang="ko-KR" altLang="en-US" dirty="0"/>
              <a:t>왼쪽은 유튜브 </a:t>
            </a:r>
            <a:r>
              <a:rPr lang="ko-KR" altLang="en-US" dirty="0" err="1"/>
              <a:t>페이스북등</a:t>
            </a:r>
            <a:r>
              <a:rPr lang="ko-KR" altLang="en-US" dirty="0"/>
              <a:t> </a:t>
            </a:r>
            <a:r>
              <a:rPr lang="en-US" altLang="ko-KR" dirty="0"/>
              <a:t>AVOD</a:t>
            </a:r>
            <a:r>
              <a:rPr lang="ko-KR" altLang="en-US" dirty="0"/>
              <a:t>는 제외한 수치</a:t>
            </a:r>
            <a:endParaRPr lang="en-US" altLang="ko-KR" dirty="0"/>
          </a:p>
          <a:p>
            <a:r>
              <a:rPr lang="ko-KR" altLang="en-US" dirty="0"/>
              <a:t>오른쪽은 </a:t>
            </a:r>
            <a:r>
              <a:rPr lang="en-US" altLang="ko-KR" dirty="0"/>
              <a:t>SVOD AVOD TVOD </a:t>
            </a:r>
            <a:r>
              <a:rPr lang="ko-KR" altLang="en-US" dirty="0"/>
              <a:t>종합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8D56DB-D808-478E-8624-F84E557D342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28861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8D56DB-D808-478E-8624-F84E557D3424}" type="slidenum">
              <a:rPr lang="ko-KR" altLang="en-US" smtClean="0"/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45371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저희는 회원관리</a:t>
            </a:r>
            <a:r>
              <a:rPr lang="en-US" altLang="ko-KR" dirty="0"/>
              <a:t>, </a:t>
            </a:r>
            <a:r>
              <a:rPr lang="ko-KR" altLang="en-US" dirty="0"/>
              <a:t>콘텐츠 관리</a:t>
            </a:r>
            <a:r>
              <a:rPr lang="en-US" altLang="ko-KR" dirty="0"/>
              <a:t>, </a:t>
            </a:r>
            <a:r>
              <a:rPr lang="ko-KR" altLang="en-US" dirty="0"/>
              <a:t>추천</a:t>
            </a:r>
            <a:r>
              <a:rPr lang="en-US" altLang="ko-KR" dirty="0"/>
              <a:t>, </a:t>
            </a:r>
            <a:r>
              <a:rPr lang="ko-KR" altLang="en-US" dirty="0"/>
              <a:t>게시판 총 </a:t>
            </a:r>
            <a:r>
              <a:rPr lang="en-US" altLang="ko-KR" dirty="0"/>
              <a:t>4</a:t>
            </a:r>
            <a:r>
              <a:rPr lang="ko-KR" altLang="en-US" dirty="0"/>
              <a:t>가지 기능 구현을 목표로 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8D56DB-D808-478E-8624-F84E557D342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321654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개발 환경 입니다</a:t>
            </a:r>
            <a:r>
              <a:rPr lang="en-US" altLang="ko-KR" dirty="0"/>
              <a:t>. </a:t>
            </a:r>
            <a:r>
              <a:rPr lang="ko-KR" altLang="en-US" dirty="0"/>
              <a:t>저희는 통합 개발 환경으로 이클립스를 활용 하였고 스프링</a:t>
            </a:r>
            <a:r>
              <a:rPr lang="en-US" altLang="ko-KR" dirty="0"/>
              <a:t>, </a:t>
            </a:r>
            <a:r>
              <a:rPr lang="ko-KR" altLang="en-US" dirty="0"/>
              <a:t>오라클</a:t>
            </a:r>
            <a:r>
              <a:rPr lang="en-US" altLang="ko-KR" dirty="0"/>
              <a:t>, </a:t>
            </a:r>
            <a:r>
              <a:rPr lang="en-US" altLang="ko-KR" dirty="0" err="1"/>
              <a:t>Github</a:t>
            </a:r>
            <a:r>
              <a:rPr lang="en-US" altLang="ko-KR" dirty="0"/>
              <a:t> </a:t>
            </a:r>
            <a:r>
              <a:rPr lang="ko-KR" altLang="en-US" dirty="0"/>
              <a:t>등 다양한 툴을 활용하여 작성 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8D56DB-D808-478E-8624-F84E557D342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538916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Exerd</a:t>
            </a:r>
            <a:r>
              <a:rPr lang="ko-KR" altLang="en-US" dirty="0"/>
              <a:t>로 구현한 데이터 모델링 입니다</a:t>
            </a:r>
            <a:r>
              <a:rPr lang="en-US" altLang="ko-KR" dirty="0"/>
              <a:t>. </a:t>
            </a:r>
            <a:r>
              <a:rPr lang="ko-KR" altLang="en-US" dirty="0"/>
              <a:t>컨텐츠 테이블과 유저테이블을 중심으로 크게 두개의 부분으로 나눌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8D56DB-D808-478E-8624-F84E557D342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665316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컨텐츠 관리 파트입니다</a:t>
            </a:r>
            <a:r>
              <a:rPr lang="en-US" altLang="ko-KR" dirty="0"/>
              <a:t>. </a:t>
            </a:r>
            <a:r>
              <a:rPr lang="ko-KR" altLang="en-US" dirty="0"/>
              <a:t>감독</a:t>
            </a:r>
            <a:r>
              <a:rPr lang="en-US" altLang="ko-KR" dirty="0"/>
              <a:t>, </a:t>
            </a:r>
            <a:r>
              <a:rPr lang="ko-KR" altLang="en-US" dirty="0"/>
              <a:t>배우</a:t>
            </a:r>
            <a:r>
              <a:rPr lang="en-US" altLang="ko-KR" dirty="0"/>
              <a:t>, </a:t>
            </a:r>
            <a:r>
              <a:rPr lang="ko-KR" altLang="en-US" dirty="0"/>
              <a:t>장르는 별도의 연결테이블을 생성하여 사용자의 선호도 조사에 이용하였습니다</a:t>
            </a:r>
            <a:r>
              <a:rPr lang="en-US" altLang="ko-KR" dirty="0"/>
              <a:t>. </a:t>
            </a:r>
            <a:r>
              <a:rPr lang="ko-KR" altLang="en-US" dirty="0"/>
              <a:t>컨텐츠 테이블에 대한 설명 뒤쪽에서 설명 드리겠습니다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8D56DB-D808-478E-8624-F84E557D342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986126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유저 관리 테이블 입니다</a:t>
            </a:r>
            <a:r>
              <a:rPr lang="en-US" altLang="ko-KR" dirty="0"/>
              <a:t>. </a:t>
            </a:r>
            <a:r>
              <a:rPr lang="ko-KR" altLang="en-US" dirty="0"/>
              <a:t>유저관리와</a:t>
            </a:r>
            <a:r>
              <a:rPr lang="en-US" altLang="ko-KR" dirty="0"/>
              <a:t> </a:t>
            </a:r>
            <a:r>
              <a:rPr lang="ko-KR" altLang="en-US" dirty="0"/>
              <a:t>컨텐츠 관리는 댓글</a:t>
            </a:r>
            <a:r>
              <a:rPr lang="en-US" altLang="ko-KR" dirty="0"/>
              <a:t>, </a:t>
            </a:r>
            <a:r>
              <a:rPr lang="ko-KR" altLang="en-US" dirty="0"/>
              <a:t>선호영상 저장 테이블을 공유하고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8D56DB-D808-478E-8624-F84E557D342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5896704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8D56DB-D808-478E-8624-F84E557D342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186257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개발 환경 입니다</a:t>
            </a:r>
            <a:r>
              <a:rPr lang="en-US" altLang="ko-KR" dirty="0"/>
              <a:t>. </a:t>
            </a:r>
            <a:r>
              <a:rPr lang="ko-KR" altLang="en-US" dirty="0"/>
              <a:t>저희는 통합 개발 환경으로 이클립스를 활용 하였고 스프링</a:t>
            </a:r>
            <a:r>
              <a:rPr lang="en-US" altLang="ko-KR" dirty="0"/>
              <a:t>, </a:t>
            </a:r>
            <a:r>
              <a:rPr lang="ko-KR" altLang="en-US" dirty="0"/>
              <a:t>오라클</a:t>
            </a:r>
            <a:r>
              <a:rPr lang="en-US" altLang="ko-KR" dirty="0"/>
              <a:t>, </a:t>
            </a:r>
            <a:r>
              <a:rPr lang="en-US" altLang="ko-KR" dirty="0" err="1"/>
              <a:t>Github</a:t>
            </a:r>
            <a:r>
              <a:rPr lang="en-US" altLang="ko-KR" dirty="0"/>
              <a:t> </a:t>
            </a:r>
            <a:r>
              <a:rPr lang="ko-KR" altLang="en-US" dirty="0"/>
              <a:t>등 다양한 툴을 활용하여 작성 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8D56DB-D808-478E-8624-F84E557D3424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389166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먼저 로그인 페이지 입니다</a:t>
            </a:r>
            <a:r>
              <a:rPr lang="en-US" altLang="ko-KR" dirty="0"/>
              <a:t>. </a:t>
            </a:r>
            <a:r>
              <a:rPr lang="ko-KR" altLang="en-US" dirty="0" err="1"/>
              <a:t>인터셉터를</a:t>
            </a:r>
            <a:r>
              <a:rPr lang="ko-KR" altLang="en-US" dirty="0"/>
              <a:t> 활용하여 미가입자의 사이트 접근을 제한하였으며</a:t>
            </a:r>
            <a:endParaRPr lang="en-US" altLang="ko-KR" dirty="0"/>
          </a:p>
          <a:p>
            <a:r>
              <a:rPr lang="ko-KR" altLang="en-US" dirty="0"/>
              <a:t>사용자의 비밀번호는 암호화 되어 </a:t>
            </a:r>
            <a:r>
              <a:rPr lang="en-US" altLang="ko-KR" dirty="0"/>
              <a:t>DB</a:t>
            </a:r>
            <a:r>
              <a:rPr lang="ko-KR" altLang="en-US" dirty="0"/>
              <a:t>에 암호화되어 </a:t>
            </a:r>
            <a:r>
              <a:rPr lang="ko-KR" altLang="en-US" dirty="0" err="1"/>
              <a:t>저장되어있는</a:t>
            </a:r>
            <a:r>
              <a:rPr lang="ko-KR" altLang="en-US" dirty="0"/>
              <a:t> 값과 같으면 로그인을 </a:t>
            </a:r>
            <a:r>
              <a:rPr lang="ko-KR" altLang="en-US" dirty="0" err="1"/>
              <a:t>할수</a:t>
            </a:r>
            <a:r>
              <a:rPr lang="ko-KR" altLang="en-US" dirty="0"/>
              <a:t> 있게 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8D56DB-D808-478E-8624-F84E557D342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0320536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회원가입 페이지 입니다</a:t>
            </a:r>
            <a:r>
              <a:rPr lang="en-US" altLang="ko-KR" dirty="0"/>
              <a:t>. Ajax</a:t>
            </a:r>
            <a:r>
              <a:rPr lang="ko-KR" altLang="en-US" dirty="0"/>
              <a:t>를 이용하여 사용자 이메일</a:t>
            </a:r>
            <a:r>
              <a:rPr lang="en-US" altLang="ko-KR" dirty="0"/>
              <a:t>, ID</a:t>
            </a:r>
            <a:r>
              <a:rPr lang="ko-KR" altLang="en-US" dirty="0"/>
              <a:t> 중복확인을 하였으며</a:t>
            </a:r>
            <a:r>
              <a:rPr lang="en-US" altLang="ko-KR" dirty="0"/>
              <a:t>, </a:t>
            </a:r>
            <a:r>
              <a:rPr lang="ko-KR" altLang="en-US" dirty="0"/>
              <a:t>비밀번호 확인 절차를 추가하였습니다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사용자가 입력한 비밀번호는 암호화 과정을 거쳐 </a:t>
            </a:r>
            <a:r>
              <a:rPr lang="en-US" altLang="ko-KR" dirty="0"/>
              <a:t>DB</a:t>
            </a:r>
            <a:r>
              <a:rPr lang="ko-KR" altLang="en-US" dirty="0"/>
              <a:t>에 저장됩니다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8D56DB-D808-478E-8624-F84E557D342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5479931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회원가입을 하고 나면 사용자 선호도를 조사합니다</a:t>
            </a:r>
            <a:r>
              <a:rPr lang="en-US" altLang="ko-KR" dirty="0"/>
              <a:t>. </a:t>
            </a:r>
            <a:r>
              <a:rPr lang="ko-KR" altLang="en-US" dirty="0"/>
              <a:t>먼저 장르를 선택하면 본인이 선택한 장르를 볼 수 있고 </a:t>
            </a:r>
            <a:endParaRPr lang="en-US" altLang="ko-KR" dirty="0"/>
          </a:p>
          <a:p>
            <a:r>
              <a:rPr lang="ko-KR" altLang="en-US" dirty="0"/>
              <a:t>체크된 값을 배열형태로 저장합니다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8D56DB-D808-478E-8624-F84E557D342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3784438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배우</a:t>
            </a:r>
            <a:r>
              <a:rPr lang="en-US" altLang="ko-KR" dirty="0"/>
              <a:t>, </a:t>
            </a:r>
            <a:r>
              <a:rPr lang="ko-KR" altLang="en-US" dirty="0"/>
              <a:t>감독 순으로 선택할 수 있습니다</a:t>
            </a:r>
            <a:r>
              <a:rPr lang="en-US" altLang="ko-KR" dirty="0"/>
              <a:t>. </a:t>
            </a:r>
            <a:r>
              <a:rPr lang="ko-KR" altLang="en-US" dirty="0"/>
              <a:t>배우</a:t>
            </a:r>
            <a:r>
              <a:rPr lang="en-US" altLang="ko-KR" dirty="0"/>
              <a:t>, </a:t>
            </a:r>
            <a:r>
              <a:rPr lang="ko-KR" altLang="en-US" dirty="0"/>
              <a:t>감독은 검색을 통해 찾을 수 있으며</a:t>
            </a:r>
            <a:endParaRPr lang="en-US" altLang="ko-KR" dirty="0"/>
          </a:p>
          <a:p>
            <a:r>
              <a:rPr lang="ko-KR" altLang="en-US" dirty="0"/>
              <a:t>선택한 장르</a:t>
            </a:r>
            <a:r>
              <a:rPr lang="en-US" altLang="ko-KR" dirty="0"/>
              <a:t>, </a:t>
            </a:r>
            <a:r>
              <a:rPr lang="ko-KR" altLang="en-US" dirty="0"/>
              <a:t>배우</a:t>
            </a:r>
            <a:r>
              <a:rPr lang="en-US" altLang="ko-KR" dirty="0"/>
              <a:t>, </a:t>
            </a:r>
            <a:r>
              <a:rPr lang="ko-KR" altLang="en-US" dirty="0"/>
              <a:t>감독은 </a:t>
            </a:r>
            <a:r>
              <a:rPr lang="en-US" altLang="ko-KR" dirty="0"/>
              <a:t>DB</a:t>
            </a:r>
            <a:r>
              <a:rPr lang="ko-KR" altLang="en-US" dirty="0"/>
              <a:t>에 저장됩니다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8D56DB-D808-478E-8624-F84E557D342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3406037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개인정보 변경 페이지입니다</a:t>
            </a:r>
            <a:r>
              <a:rPr lang="en-US" altLang="ko-KR" dirty="0"/>
              <a:t>. </a:t>
            </a:r>
            <a:r>
              <a:rPr lang="ko-KR" altLang="en-US" dirty="0"/>
              <a:t>비밀번호 변경</a:t>
            </a:r>
            <a:r>
              <a:rPr lang="en-US" altLang="ko-KR" dirty="0"/>
              <a:t>, </a:t>
            </a:r>
            <a:r>
              <a:rPr lang="ko-KR" altLang="en-US" dirty="0"/>
              <a:t>회원 탈퇴</a:t>
            </a:r>
            <a:r>
              <a:rPr lang="en-US" altLang="ko-KR" dirty="0"/>
              <a:t>, </a:t>
            </a:r>
            <a:r>
              <a:rPr lang="ko-KR" altLang="en-US" dirty="0"/>
              <a:t>선호도 변경을 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8D56DB-D808-478E-8624-F84E557D342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1493632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로그인 페이지에서 사용자가 비밀번호를 잊어버렸다면 비밀번호 찾기를 통해 임시 비밀번호를 발급 받을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본인의 이메일과 </a:t>
            </a:r>
            <a:r>
              <a:rPr lang="en-US" altLang="ko-KR" dirty="0"/>
              <a:t>id</a:t>
            </a:r>
            <a:r>
              <a:rPr lang="ko-KR" altLang="en-US" dirty="0"/>
              <a:t>를 입력하면 본인이 등록한 메일로 임시 비밀번호를 발급 받을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8D56DB-D808-478E-8624-F84E557D342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8922137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게시판 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현재 접속중인 유저의 </a:t>
            </a:r>
            <a:r>
              <a:rPr lang="en-US" altLang="ko-KR" dirty="0"/>
              <a:t>id</a:t>
            </a:r>
            <a:r>
              <a:rPr lang="ko-KR" altLang="en-US" dirty="0"/>
              <a:t>는 자동으로 입력되며 업로드할 파일이 있다면 </a:t>
            </a:r>
            <a:r>
              <a:rPr lang="en-US" altLang="ko-KR" dirty="0" err="1"/>
              <a:t>drag&amp;drop</a:t>
            </a:r>
            <a:r>
              <a:rPr lang="ko-KR" altLang="en-US" dirty="0"/>
              <a:t>을 통해 업로드 할 수 있고</a:t>
            </a:r>
            <a:r>
              <a:rPr lang="en-US" altLang="ko-KR" dirty="0"/>
              <a:t> </a:t>
            </a:r>
            <a:r>
              <a:rPr lang="ko-KR" altLang="en-US" dirty="0"/>
              <a:t>이미지 파일은 스크립트를 통해 썸네일을 표시할 수 있도록 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8D56DB-D808-478E-8624-F84E557D342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8062764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게시물을 다 작성하고 등록버튼을 누르면 </a:t>
            </a:r>
            <a:r>
              <a:rPr lang="en-US" altLang="ko-KR" dirty="0"/>
              <a:t>post</a:t>
            </a:r>
            <a:r>
              <a:rPr lang="ko-KR" altLang="en-US" dirty="0"/>
              <a:t>방식으로 제출합니다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 err="1"/>
              <a:t>BoardVO</a:t>
            </a:r>
            <a:r>
              <a:rPr lang="en-US" altLang="ko-KR" dirty="0"/>
              <a:t> </a:t>
            </a:r>
            <a:r>
              <a:rPr lang="ko-KR" altLang="en-US" dirty="0"/>
              <a:t>타입으로 입력 받은 객체를 </a:t>
            </a:r>
            <a:r>
              <a:rPr lang="en-US" altLang="ko-KR" dirty="0"/>
              <a:t>service</a:t>
            </a:r>
            <a:r>
              <a:rPr lang="ko-KR" altLang="en-US" dirty="0"/>
              <a:t>로 전달하여 </a:t>
            </a:r>
            <a:r>
              <a:rPr lang="en-US" altLang="ko-KR" dirty="0" err="1"/>
              <a:t>serviceImpl</a:t>
            </a:r>
            <a:r>
              <a:rPr lang="en-US" altLang="ko-KR" dirty="0"/>
              <a:t> </a:t>
            </a:r>
            <a:r>
              <a:rPr lang="ko-KR" altLang="en-US" dirty="0"/>
              <a:t>내부에서 </a:t>
            </a:r>
            <a:r>
              <a:rPr lang="en-US" altLang="ko-KR" dirty="0"/>
              <a:t>2</a:t>
            </a:r>
            <a:r>
              <a:rPr lang="ko-KR" altLang="en-US" dirty="0"/>
              <a:t>종류의 테이블에 따로 게시판과 이미지를 분리하여 입력하는 서비스 실행</a:t>
            </a:r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이미지를 업로드 하지 않을 경우에 대한 예외 처리도 함께 진행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이미지 </a:t>
            </a:r>
            <a:r>
              <a:rPr lang="ko-KR" altLang="en-US" dirty="0" err="1"/>
              <a:t>없을경우</a:t>
            </a:r>
            <a:r>
              <a:rPr lang="ko-KR" altLang="en-US" dirty="0"/>
              <a:t> 공백으로 처리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8D56DB-D808-478E-8624-F84E557D342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6304006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게시판 목록 페이지 입니다</a:t>
            </a:r>
            <a:r>
              <a:rPr lang="en-US" altLang="ko-KR" dirty="0"/>
              <a:t>. </a:t>
            </a:r>
            <a:r>
              <a:rPr lang="ko-KR" altLang="en-US" dirty="0"/>
              <a:t>상단에는 </a:t>
            </a:r>
            <a:r>
              <a:rPr lang="ko-KR" altLang="en-US" dirty="0" err="1"/>
              <a:t>글번호</a:t>
            </a:r>
            <a:r>
              <a:rPr lang="en-US" altLang="ko-KR" dirty="0"/>
              <a:t>/</a:t>
            </a:r>
            <a:r>
              <a:rPr lang="ko-KR" altLang="en-US" dirty="0"/>
              <a:t>제목</a:t>
            </a:r>
            <a:r>
              <a:rPr lang="en-US" altLang="ko-KR" dirty="0"/>
              <a:t>/</a:t>
            </a:r>
            <a:r>
              <a:rPr lang="ko-KR" altLang="en-US" dirty="0"/>
              <a:t>작성일자가 표시되고</a:t>
            </a:r>
            <a:endParaRPr lang="en-US" altLang="ko-KR" dirty="0"/>
          </a:p>
          <a:p>
            <a:r>
              <a:rPr lang="ko-KR" altLang="en-US" dirty="0"/>
              <a:t>하단에는 </a:t>
            </a:r>
            <a:r>
              <a:rPr lang="ko-KR" altLang="en-US" dirty="0" err="1"/>
              <a:t>대표이미지</a:t>
            </a:r>
            <a:r>
              <a:rPr lang="en-US" altLang="ko-KR" dirty="0"/>
              <a:t>, </a:t>
            </a:r>
            <a:r>
              <a:rPr lang="ko-KR" altLang="en-US" dirty="0"/>
              <a:t>게시물 내용이 표시되며</a:t>
            </a:r>
            <a:r>
              <a:rPr lang="en-US" altLang="ko-KR" dirty="0"/>
              <a:t>, </a:t>
            </a:r>
            <a:r>
              <a:rPr lang="ko-KR" altLang="en-US" dirty="0"/>
              <a:t>대표 이미지가 있다면 게시물이 표시되고 없다면 표시되지 않도록 작성 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전체 </a:t>
            </a:r>
            <a:r>
              <a:rPr lang="en-US" altLang="ko-KR" dirty="0"/>
              <a:t>board</a:t>
            </a:r>
            <a:r>
              <a:rPr lang="ko-KR" altLang="en-US" dirty="0"/>
              <a:t> </a:t>
            </a:r>
            <a:r>
              <a:rPr lang="en-US" altLang="ko-KR" dirty="0"/>
              <a:t>list</a:t>
            </a:r>
            <a:r>
              <a:rPr lang="ko-KR" altLang="en-US" dirty="0"/>
              <a:t>에서 페이지에 들어갈 수량에 맞춰 </a:t>
            </a:r>
            <a:r>
              <a:rPr lang="en-US" altLang="ko-KR" dirty="0"/>
              <a:t>Select</a:t>
            </a:r>
            <a:r>
              <a:rPr lang="ko-KR" altLang="en-US" dirty="0"/>
              <a:t>문을 작성</a:t>
            </a:r>
            <a:r>
              <a:rPr lang="en-US" altLang="ko-KR" dirty="0"/>
              <a:t> </a:t>
            </a:r>
          </a:p>
          <a:p>
            <a:r>
              <a:rPr lang="en-US" altLang="ko-KR" dirty="0"/>
              <a:t>(‘</a:t>
            </a:r>
            <a:r>
              <a:rPr lang="en-US" altLang="ko-KR" dirty="0" err="1"/>
              <a:t>Mysql</a:t>
            </a:r>
            <a:r>
              <a:rPr lang="en-US" altLang="ko-KR" dirty="0"/>
              <a:t>’ </a:t>
            </a:r>
            <a:r>
              <a:rPr lang="ko-KR" altLang="en-US" dirty="0"/>
              <a:t>에서 </a:t>
            </a:r>
            <a:r>
              <a:rPr lang="en-US" altLang="ko-KR" dirty="0"/>
              <a:t>‘Limit’ </a:t>
            </a:r>
            <a:r>
              <a:rPr lang="ko-KR" altLang="en-US" dirty="0"/>
              <a:t>로 구현할 수 있는 부분이지만 </a:t>
            </a:r>
            <a:r>
              <a:rPr lang="en-US" altLang="ko-KR" dirty="0"/>
              <a:t>‘Oracle DB’ </a:t>
            </a:r>
            <a:r>
              <a:rPr lang="ko-KR" altLang="en-US" dirty="0"/>
              <a:t>에서 지원하지 않는 문법</a:t>
            </a:r>
            <a:r>
              <a:rPr lang="en-US" altLang="ko-KR" dirty="0"/>
              <a:t>, </a:t>
            </a:r>
            <a:r>
              <a:rPr lang="ko-KR" altLang="en-US" dirty="0"/>
              <a:t>따라서</a:t>
            </a:r>
            <a:r>
              <a:rPr lang="en-US" altLang="ko-KR" dirty="0"/>
              <a:t> ‘</a:t>
            </a:r>
            <a:r>
              <a:rPr lang="en-US" altLang="ko-KR" dirty="0" err="1"/>
              <a:t>Rownum</a:t>
            </a:r>
            <a:r>
              <a:rPr lang="en-US" altLang="ko-KR" dirty="0"/>
              <a:t>’ </a:t>
            </a:r>
            <a:r>
              <a:rPr lang="ko-KR" altLang="en-US" dirty="0"/>
              <a:t>과 다중 </a:t>
            </a:r>
            <a:r>
              <a:rPr lang="en-US" altLang="ko-KR" dirty="0"/>
              <a:t>Select</a:t>
            </a:r>
            <a:r>
              <a:rPr lang="ko-KR" altLang="en-US" dirty="0"/>
              <a:t>문을 사용하여 구현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게시판 등록기능 예외 처리로 이미지가 없는 경우의 입력 값을 기준으로 대표 이미지에 대한 예외처리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8D56DB-D808-478E-8624-F84E557D342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837230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하단에는 페이지 기능을 구현하여 한 페이지당 </a:t>
            </a:r>
            <a:r>
              <a:rPr lang="en-US" altLang="ko-KR" dirty="0"/>
              <a:t>10</a:t>
            </a:r>
            <a:r>
              <a:rPr lang="ko-KR" altLang="en-US" dirty="0"/>
              <a:t>개의 게시물을 볼 수 있으며 </a:t>
            </a:r>
            <a:r>
              <a:rPr lang="en-US" altLang="ko-KR" dirty="0"/>
              <a:t>10</a:t>
            </a:r>
            <a:r>
              <a:rPr lang="ko-KR" altLang="en-US" dirty="0"/>
              <a:t>개를 넘어가면 새로운 페이지를 생성하여 넘기게 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전체 </a:t>
            </a:r>
            <a:r>
              <a:rPr lang="en-US" altLang="ko-KR" dirty="0"/>
              <a:t>board</a:t>
            </a:r>
            <a:r>
              <a:rPr lang="ko-KR" altLang="en-US" dirty="0"/>
              <a:t> </a:t>
            </a:r>
            <a:r>
              <a:rPr lang="en-US" altLang="ko-KR" dirty="0"/>
              <a:t>list</a:t>
            </a:r>
          </a:p>
          <a:p>
            <a:r>
              <a:rPr lang="ko-KR" altLang="en-US" dirty="0"/>
              <a:t>게시판 등록기능 예외 처리로 이미지가 없는 경우의 입력 값을 기준으로 대표 이미지에 대한 예외처리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8D56DB-D808-478E-8624-F84E557D342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651034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Exerd</a:t>
            </a:r>
            <a:r>
              <a:rPr lang="ko-KR" altLang="en-US" dirty="0"/>
              <a:t>로 구현한 데이터 모델링 입니다</a:t>
            </a:r>
            <a:r>
              <a:rPr lang="en-US" altLang="ko-KR" dirty="0"/>
              <a:t>. </a:t>
            </a:r>
            <a:r>
              <a:rPr lang="ko-KR" altLang="en-US" dirty="0"/>
              <a:t>컨텐츠 테이블과 유저테이블을 중심으로 크게 두개의 부분으로 나눌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8D56DB-D808-478E-8624-F84E557D3424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653168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게시판 </a:t>
            </a:r>
            <a:r>
              <a:rPr lang="en-US" altLang="ko-KR" dirty="0"/>
              <a:t>view </a:t>
            </a:r>
            <a:r>
              <a:rPr lang="ko-KR" altLang="en-US" dirty="0"/>
              <a:t>페이지 입니다</a:t>
            </a:r>
            <a:r>
              <a:rPr lang="en-US" altLang="ko-KR" dirty="0"/>
              <a:t>. </a:t>
            </a:r>
            <a:r>
              <a:rPr lang="ko-KR" altLang="en-US" dirty="0"/>
              <a:t>상단에는 제목</a:t>
            </a:r>
            <a:r>
              <a:rPr lang="en-US" altLang="ko-KR" dirty="0"/>
              <a:t>, </a:t>
            </a:r>
            <a:r>
              <a:rPr lang="ko-KR" altLang="en-US" dirty="0"/>
              <a:t>작성자</a:t>
            </a:r>
            <a:r>
              <a:rPr lang="en-US" altLang="ko-KR" dirty="0"/>
              <a:t>, </a:t>
            </a:r>
            <a:r>
              <a:rPr lang="ko-KR" altLang="en-US" dirty="0"/>
              <a:t>내용 등이 표시되고</a:t>
            </a:r>
            <a:r>
              <a:rPr lang="en-US" altLang="ko-KR" dirty="0"/>
              <a:t>, </a:t>
            </a:r>
            <a:r>
              <a:rPr lang="ko-KR" altLang="en-US" dirty="0"/>
              <a:t>작성자와 사용자가 동일할 경우 </a:t>
            </a:r>
            <a:r>
              <a:rPr lang="en-US" altLang="ko-KR" dirty="0"/>
              <a:t>modify, remove </a:t>
            </a:r>
            <a:r>
              <a:rPr lang="ko-KR" altLang="en-US" dirty="0"/>
              <a:t>버튼이 활성화 되도록 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8D56DB-D808-478E-8624-F84E557D342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5011591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게시판 </a:t>
            </a:r>
            <a:r>
              <a:rPr lang="en-US" altLang="ko-KR" dirty="0"/>
              <a:t>view </a:t>
            </a:r>
            <a:r>
              <a:rPr lang="ko-KR" altLang="en-US" dirty="0"/>
              <a:t>페이지 입니다</a:t>
            </a:r>
            <a:r>
              <a:rPr lang="en-US" altLang="ko-KR" dirty="0"/>
              <a:t>. </a:t>
            </a:r>
            <a:r>
              <a:rPr lang="ko-KR" altLang="en-US" dirty="0"/>
              <a:t>상단에는 제목</a:t>
            </a:r>
            <a:r>
              <a:rPr lang="en-US" altLang="ko-KR" dirty="0"/>
              <a:t>, </a:t>
            </a:r>
            <a:r>
              <a:rPr lang="ko-KR" altLang="en-US" dirty="0"/>
              <a:t>작성자</a:t>
            </a:r>
            <a:r>
              <a:rPr lang="en-US" altLang="ko-KR" dirty="0"/>
              <a:t>, </a:t>
            </a:r>
            <a:r>
              <a:rPr lang="ko-KR" altLang="en-US" dirty="0"/>
              <a:t>내용 등이 표시되고</a:t>
            </a:r>
            <a:r>
              <a:rPr lang="en-US" altLang="ko-KR" dirty="0"/>
              <a:t>, </a:t>
            </a:r>
            <a:r>
              <a:rPr lang="ko-KR" altLang="en-US" dirty="0"/>
              <a:t>작성자와 사용자가 동일할 경우 </a:t>
            </a:r>
            <a:r>
              <a:rPr lang="en-US" altLang="ko-KR" dirty="0"/>
              <a:t>modify, remove </a:t>
            </a:r>
            <a:r>
              <a:rPr lang="ko-KR" altLang="en-US" dirty="0"/>
              <a:t>버튼이 활성화 되도록 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8D56DB-D808-478E-8624-F84E557D342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794500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하단은 댓글 작성 부분입니다</a:t>
            </a:r>
            <a:r>
              <a:rPr lang="en-US" altLang="ko-KR" dirty="0"/>
              <a:t>. </a:t>
            </a:r>
            <a:r>
              <a:rPr lang="ko-KR" altLang="en-US" dirty="0"/>
              <a:t>댓글은 </a:t>
            </a:r>
            <a:r>
              <a:rPr lang="en-US" altLang="ko-KR" dirty="0"/>
              <a:t>Ajax </a:t>
            </a:r>
            <a:r>
              <a:rPr lang="ko-KR" altLang="en-US" dirty="0"/>
              <a:t>기능을 통해 구현 하여 작성된 댓글은 실시간으로 반영이 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AJAX </a:t>
            </a:r>
            <a:r>
              <a:rPr lang="ko-KR" altLang="en-US" dirty="0"/>
              <a:t>다음페이지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8D56DB-D808-478E-8624-F84E557D342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8904945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댓글 </a:t>
            </a:r>
            <a:r>
              <a:rPr lang="en-US" altLang="ko-KR" dirty="0"/>
              <a:t>ajax</a:t>
            </a:r>
            <a:r>
              <a:rPr lang="ko-KR" altLang="en-US" dirty="0"/>
              <a:t>구현 코드 입니다</a:t>
            </a:r>
            <a:r>
              <a:rPr lang="en-US" altLang="ko-KR" dirty="0"/>
              <a:t>. </a:t>
            </a:r>
            <a:r>
              <a:rPr lang="ko-KR" altLang="en-US" dirty="0"/>
              <a:t>사용자 정보가 자동으로 불러오게 하였으며 로그인이 </a:t>
            </a:r>
            <a:r>
              <a:rPr lang="ko-KR" altLang="en-US" dirty="0" err="1"/>
              <a:t>되있지</a:t>
            </a:r>
            <a:r>
              <a:rPr lang="ko-KR" altLang="en-US" dirty="0"/>
              <a:t> 않으면 경고문구가 나오도록 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8D56DB-D808-478E-8624-F84E557D342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5306426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댓글 작성자와 사용자가 같다면 수정을 할 수 있습니다</a:t>
            </a:r>
            <a:r>
              <a:rPr lang="en-US" altLang="ko-KR" dirty="0"/>
              <a:t>. </a:t>
            </a:r>
            <a:r>
              <a:rPr lang="ko-KR" altLang="en-US" dirty="0"/>
              <a:t>댓글 수정 창은 </a:t>
            </a:r>
            <a:r>
              <a:rPr lang="en-US" altLang="ko-KR" dirty="0"/>
              <a:t>modal</a:t>
            </a:r>
            <a:r>
              <a:rPr lang="ko-KR" altLang="en-US" dirty="0"/>
              <a:t>을 활용해 구현하였으며 앞선 기능들과 같이 권한 예외 처리를 해 주었습니다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8D56DB-D808-478E-8624-F84E557D342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8433342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게시물 작성자와 사용자가 같다면 게시물 수정을 할 수 있습니다</a:t>
            </a:r>
            <a:r>
              <a:rPr lang="en-US" altLang="ko-KR" dirty="0"/>
              <a:t>. </a:t>
            </a:r>
            <a:r>
              <a:rPr lang="ko-KR" altLang="en-US" dirty="0"/>
              <a:t>제목</a:t>
            </a:r>
            <a:r>
              <a:rPr lang="en-US" altLang="ko-KR" dirty="0"/>
              <a:t>/</a:t>
            </a:r>
            <a:r>
              <a:rPr lang="ko-KR" altLang="en-US" dirty="0"/>
              <a:t>텍스트를 호출 하였고</a:t>
            </a:r>
            <a:r>
              <a:rPr lang="en-US" altLang="ko-KR" dirty="0"/>
              <a:t>,  </a:t>
            </a:r>
            <a:r>
              <a:rPr lang="ko-KR" altLang="en-US" dirty="0"/>
              <a:t>향후 업로드 된 파일에 대한 수정기능을 구현할 예정입니다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8D56DB-D808-478E-8624-F84E557D342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288548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</a:t>
            </a:r>
            <a:r>
              <a:rPr lang="en-US" altLang="ko-KR" dirty="0"/>
              <a:t> Home </a:t>
            </a:r>
            <a:r>
              <a:rPr lang="ko-KR" altLang="en-US" dirty="0"/>
              <a:t>입니다</a:t>
            </a:r>
            <a:r>
              <a:rPr lang="en-US" altLang="ko-KR" dirty="0"/>
              <a:t>. </a:t>
            </a:r>
            <a:r>
              <a:rPr lang="ko-KR" altLang="en-US" dirty="0" err="1"/>
              <a:t>이페이지는</a:t>
            </a:r>
            <a:r>
              <a:rPr lang="ko-KR" altLang="en-US" dirty="0"/>
              <a:t> 로그인 후 사용자가 보는 가장 첫 페이지이며 상단 탭에 해당하는 작품을 표시해 주고 있습니다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이페이지에서</a:t>
            </a:r>
            <a:r>
              <a:rPr lang="ko-KR" altLang="en-US" dirty="0"/>
              <a:t> 작품 이미지를 클릭하면 해당 작품의 상세정보 페이지로 이동할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8D56DB-D808-478E-8624-F84E557D342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7225362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작품 상세페이지 입니다</a:t>
            </a:r>
            <a:r>
              <a:rPr lang="en-US" altLang="ko-KR" dirty="0"/>
              <a:t>. </a:t>
            </a:r>
            <a:r>
              <a:rPr lang="ko-KR" altLang="en-US" dirty="0"/>
              <a:t>선택한 작품의 상세 정보를 볼 수 있으며 아래 버튼을 통해 보고싶은 작품을 </a:t>
            </a:r>
            <a:r>
              <a:rPr lang="en-US" altLang="ko-KR" dirty="0"/>
              <a:t>‘</a:t>
            </a:r>
            <a:r>
              <a:rPr lang="ko-KR" altLang="en-US" dirty="0"/>
              <a:t>찜</a:t>
            </a:r>
            <a:r>
              <a:rPr lang="en-US" altLang="ko-KR" dirty="0"/>
              <a:t>’ </a:t>
            </a:r>
            <a:r>
              <a:rPr lang="ko-KR" altLang="en-US" dirty="0"/>
              <a:t>할 수 있고</a:t>
            </a:r>
            <a:r>
              <a:rPr lang="en-US" altLang="ko-KR" dirty="0"/>
              <a:t>, Watch</a:t>
            </a:r>
            <a:r>
              <a:rPr lang="ko-KR" altLang="en-US" dirty="0"/>
              <a:t> </a:t>
            </a:r>
            <a:r>
              <a:rPr lang="en-US" altLang="ko-KR" dirty="0"/>
              <a:t>now</a:t>
            </a:r>
            <a:r>
              <a:rPr lang="ko-KR" altLang="en-US" dirty="0"/>
              <a:t>를 통해 </a:t>
            </a:r>
            <a:r>
              <a:rPr lang="en-US" altLang="ko-KR" dirty="0"/>
              <a:t>OTT </a:t>
            </a:r>
            <a:r>
              <a:rPr lang="ko-KR" altLang="en-US" dirty="0"/>
              <a:t>사이트로 이동 할 수 있습니다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‘</a:t>
            </a:r>
            <a:r>
              <a:rPr lang="ko-KR" altLang="en-US" dirty="0"/>
              <a:t>찜</a:t>
            </a:r>
            <a:r>
              <a:rPr lang="en-US" altLang="ko-KR" dirty="0"/>
              <a:t>’</a:t>
            </a:r>
            <a:r>
              <a:rPr lang="ko-KR" altLang="en-US" dirty="0"/>
              <a:t>기능은 </a:t>
            </a:r>
            <a:r>
              <a:rPr lang="en-US" altLang="ko-KR" dirty="0"/>
              <a:t>Ajax</a:t>
            </a:r>
            <a:r>
              <a:rPr lang="ko-KR" altLang="en-US" dirty="0"/>
              <a:t>를 이용해 구현 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8D56DB-D808-478E-8624-F84E557D342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1704030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우측 상단의 별은 평점을 나타냅니다</a:t>
            </a:r>
            <a:r>
              <a:rPr lang="en-US" altLang="ko-KR" dirty="0"/>
              <a:t>. </a:t>
            </a:r>
            <a:r>
              <a:rPr lang="ko-KR" altLang="en-US" dirty="0"/>
              <a:t>현재는 표시만 가능하며 향후 평점 부여</a:t>
            </a:r>
            <a:r>
              <a:rPr lang="en-US" altLang="ko-KR" dirty="0"/>
              <a:t>, </a:t>
            </a:r>
            <a:r>
              <a:rPr lang="ko-KR" altLang="en-US" dirty="0"/>
              <a:t>시연기능을 구현하도록 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8D56DB-D808-478E-8624-F84E557D342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3836170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상세페이지에서 사용자들은 작품에 대한 리뷰를 최대 한글은 </a:t>
            </a:r>
            <a:r>
              <a:rPr lang="en-US" altLang="ko-KR" dirty="0"/>
              <a:t>100</a:t>
            </a:r>
            <a:r>
              <a:rPr lang="ko-KR" altLang="en-US" dirty="0"/>
              <a:t>자 까지 남길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8D56DB-D808-478E-8624-F84E557D342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948340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컨텐츠 관리 파트입니다</a:t>
            </a:r>
            <a:r>
              <a:rPr lang="en-US" altLang="ko-KR" dirty="0"/>
              <a:t>. </a:t>
            </a:r>
            <a:r>
              <a:rPr lang="ko-KR" altLang="en-US" dirty="0"/>
              <a:t>감독</a:t>
            </a:r>
            <a:r>
              <a:rPr lang="en-US" altLang="ko-KR" dirty="0"/>
              <a:t>, </a:t>
            </a:r>
            <a:r>
              <a:rPr lang="ko-KR" altLang="en-US" dirty="0"/>
              <a:t>배우</a:t>
            </a:r>
            <a:r>
              <a:rPr lang="en-US" altLang="ko-KR" dirty="0"/>
              <a:t>, </a:t>
            </a:r>
            <a:r>
              <a:rPr lang="ko-KR" altLang="en-US" dirty="0"/>
              <a:t>장르는 별도의 연결테이블을 생성하여 사용자의 선호도 조사에 이용하였습니다</a:t>
            </a:r>
            <a:r>
              <a:rPr lang="en-US" altLang="ko-KR" dirty="0"/>
              <a:t>. </a:t>
            </a:r>
            <a:r>
              <a:rPr lang="ko-KR" altLang="en-US" dirty="0"/>
              <a:t>컨텐츠 테이블에 대한 설명 뒤쪽에서 설명 드리겠습니다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8D56DB-D808-478E-8624-F84E557D3424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861269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취향저격</a:t>
            </a:r>
            <a:r>
              <a:rPr lang="ko-KR" altLang="en-US" dirty="0"/>
              <a:t> 컨텐츠 탭 입니다</a:t>
            </a:r>
            <a:r>
              <a:rPr lang="en-US" altLang="ko-KR" dirty="0"/>
              <a:t>. </a:t>
            </a:r>
            <a:r>
              <a:rPr lang="ko-KR" altLang="en-US" dirty="0"/>
              <a:t>회원가입시 조사한 선호도를 바탕으로 컨텐츠를 추출하여 페이지에 표시합니다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8D56DB-D808-478E-8624-F84E557D342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1542184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최신 컨텐츠 탭입니다</a:t>
            </a:r>
            <a:r>
              <a:rPr lang="en-US" altLang="ko-KR" dirty="0"/>
              <a:t>. </a:t>
            </a:r>
            <a:r>
              <a:rPr lang="ko-KR" altLang="en-US" dirty="0"/>
              <a:t>각 </a:t>
            </a:r>
            <a:r>
              <a:rPr lang="ko-KR" altLang="en-US" dirty="0" err="1"/>
              <a:t>작품별</a:t>
            </a:r>
            <a:r>
              <a:rPr lang="ko-KR" altLang="en-US" dirty="0"/>
              <a:t> 개봉일자를 최근날짜 부터 차례로 보여주는 페이지 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8D56DB-D808-478E-8624-F84E557D342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0691323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작품 상세페이지에서 </a:t>
            </a:r>
            <a:r>
              <a:rPr lang="en-US" altLang="ko-KR" dirty="0"/>
              <a:t>‘</a:t>
            </a:r>
            <a:r>
              <a:rPr lang="ko-KR" altLang="en-US" dirty="0"/>
              <a:t>찜</a:t>
            </a:r>
            <a:r>
              <a:rPr lang="en-US" altLang="ko-KR" dirty="0"/>
              <a:t>’ </a:t>
            </a:r>
            <a:r>
              <a:rPr lang="ko-KR" altLang="en-US" dirty="0"/>
              <a:t>했던 작품들은 내가 </a:t>
            </a:r>
            <a:r>
              <a:rPr lang="ko-KR" altLang="en-US" dirty="0" err="1"/>
              <a:t>찜한컨텐츠</a:t>
            </a:r>
            <a:r>
              <a:rPr lang="ko-KR" altLang="en-US" dirty="0"/>
              <a:t> 탭에서 한눈에 볼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8D56DB-D808-478E-8624-F84E557D342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2758354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한 작품에는 </a:t>
            </a:r>
            <a:r>
              <a:rPr lang="ko-KR" altLang="en-US" dirty="0" err="1"/>
              <a:t>여러명의</a:t>
            </a:r>
            <a:r>
              <a:rPr lang="ko-KR" altLang="en-US" dirty="0"/>
              <a:t> 감독</a:t>
            </a:r>
            <a:r>
              <a:rPr lang="en-US" altLang="ko-KR" dirty="0"/>
              <a:t>, </a:t>
            </a:r>
            <a:r>
              <a:rPr lang="ko-KR" altLang="en-US" dirty="0"/>
              <a:t>배우</a:t>
            </a:r>
            <a:r>
              <a:rPr lang="en-US" altLang="ko-KR" dirty="0"/>
              <a:t>, </a:t>
            </a:r>
            <a:r>
              <a:rPr lang="ko-KR" altLang="en-US" dirty="0"/>
              <a:t>장르가 존재하다 보니 </a:t>
            </a:r>
            <a:r>
              <a:rPr lang="en-US" altLang="ko-KR" dirty="0"/>
              <a:t>1:N </a:t>
            </a:r>
            <a:r>
              <a:rPr lang="ko-KR" altLang="en-US" dirty="0"/>
              <a:t>연결이 발생하게 되는데 이를 해결하기 위해 컨텐츠 테이블과 장르</a:t>
            </a:r>
            <a:r>
              <a:rPr lang="en-US" altLang="ko-KR" dirty="0"/>
              <a:t>, </a:t>
            </a:r>
            <a:r>
              <a:rPr lang="ko-KR" altLang="en-US" dirty="0"/>
              <a:t>감독</a:t>
            </a:r>
            <a:r>
              <a:rPr lang="en-US" altLang="ko-KR" dirty="0"/>
              <a:t>, </a:t>
            </a:r>
            <a:r>
              <a:rPr lang="ko-KR" altLang="en-US" dirty="0"/>
              <a:t>배우 테이블을 각각 조인테이블을 통해 연결하여 관리하였습니다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8D56DB-D808-478E-8624-F84E557D342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2547246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검색 페이지 입니다</a:t>
            </a:r>
            <a:r>
              <a:rPr lang="en-US" altLang="ko-KR" dirty="0"/>
              <a:t>. </a:t>
            </a:r>
            <a:r>
              <a:rPr lang="ko-KR" altLang="en-US" dirty="0"/>
              <a:t>검색 결과는 </a:t>
            </a:r>
            <a:r>
              <a:rPr lang="en-US" altLang="ko-KR" dirty="0"/>
              <a:t>GET </a:t>
            </a:r>
            <a:r>
              <a:rPr lang="ko-KR" altLang="en-US" dirty="0"/>
              <a:t>방식으로 제출되며 검색조건에 부합하는 컨텐츠를 화면에 띄우게 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8D56DB-D808-478E-8624-F84E557D342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9695084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관리자 페이지 입니다</a:t>
            </a:r>
            <a:r>
              <a:rPr lang="en-US" altLang="ko-KR" dirty="0"/>
              <a:t>. </a:t>
            </a:r>
            <a:r>
              <a:rPr lang="ko-KR" altLang="en-US" dirty="0"/>
              <a:t>관리자 권한이 있는 계정만 접근할 수 있으며 사이트에 올라와 있는 컨텐츠에 대한 관리를 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8D56DB-D808-478E-8624-F84E557D342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5139009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작품을 선택하면 그 작품에 대한 상세한 정보를 표시합니다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8D56DB-D808-478E-8624-F84E557D342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378297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수정페이지를 들어가면 각 항목에 대한 수정을 할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2019/12/20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8D56DB-D808-478E-8624-F84E557D342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9887253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관리자페이지에서 새로 작품을 추가할 수 있습니다</a:t>
            </a:r>
            <a:r>
              <a:rPr lang="en-US" altLang="ko-KR" dirty="0"/>
              <a:t>. </a:t>
            </a:r>
            <a:r>
              <a:rPr lang="en-US" altLang="ko-KR" dirty="0" err="1"/>
              <a:t>Contentsid</a:t>
            </a:r>
            <a:r>
              <a:rPr lang="en-US" altLang="ko-KR" dirty="0"/>
              <a:t> </a:t>
            </a:r>
            <a:r>
              <a:rPr lang="ko-KR" altLang="en-US" dirty="0"/>
              <a:t>중복 확인을 통해 작품이 중복으로 등록되지 않게 할 수 있으며 모든 항목이 입력되어야 등록할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8D56DB-D808-478E-8624-F84E557D342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1332422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각 컨텐츠의 포스터는 </a:t>
            </a:r>
            <a:r>
              <a:rPr lang="en-US" altLang="ko-KR" dirty="0" err="1"/>
              <a:t>filedrop</a:t>
            </a:r>
            <a:r>
              <a:rPr lang="ko-KR" altLang="en-US" dirty="0"/>
              <a:t> 방식으로 이미지를 등록할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8D56DB-D808-478E-8624-F84E557D342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057045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유저 관리 테이블 입니다</a:t>
            </a:r>
            <a:r>
              <a:rPr lang="en-US" altLang="ko-KR" dirty="0"/>
              <a:t>. </a:t>
            </a:r>
            <a:r>
              <a:rPr lang="ko-KR" altLang="en-US" dirty="0"/>
              <a:t>유저관리와</a:t>
            </a:r>
            <a:r>
              <a:rPr lang="en-US" altLang="ko-KR" dirty="0"/>
              <a:t> </a:t>
            </a:r>
            <a:r>
              <a:rPr lang="ko-KR" altLang="en-US" dirty="0"/>
              <a:t>컨텐츠 관리는 댓글</a:t>
            </a:r>
            <a:r>
              <a:rPr lang="en-US" altLang="ko-KR" dirty="0"/>
              <a:t>, </a:t>
            </a:r>
            <a:r>
              <a:rPr lang="ko-KR" altLang="en-US" dirty="0"/>
              <a:t>선호영상 저장 테이블을 공유하고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8D56DB-D808-478E-8624-F84E557D3424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896704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좌우 수치 </a:t>
            </a:r>
            <a:r>
              <a:rPr lang="ko-KR" altLang="en-US" dirty="0" err="1"/>
              <a:t>다른이유</a:t>
            </a:r>
            <a:endParaRPr lang="en-US" altLang="ko-KR" dirty="0"/>
          </a:p>
          <a:p>
            <a:r>
              <a:rPr lang="ko-KR" altLang="en-US" dirty="0"/>
              <a:t>왼쪽은 유튜브 </a:t>
            </a:r>
            <a:r>
              <a:rPr lang="ko-KR" altLang="en-US" dirty="0" err="1"/>
              <a:t>페이스북등</a:t>
            </a:r>
            <a:r>
              <a:rPr lang="ko-KR" altLang="en-US" dirty="0"/>
              <a:t> </a:t>
            </a:r>
            <a:r>
              <a:rPr lang="en-US" altLang="ko-KR" dirty="0"/>
              <a:t>AVOD</a:t>
            </a:r>
            <a:r>
              <a:rPr lang="ko-KR" altLang="en-US" dirty="0"/>
              <a:t>는 제외한 수치</a:t>
            </a:r>
            <a:endParaRPr lang="en-US" altLang="ko-KR" dirty="0"/>
          </a:p>
          <a:p>
            <a:r>
              <a:rPr lang="ko-KR" altLang="en-US" dirty="0"/>
              <a:t>오른쪽은 </a:t>
            </a:r>
            <a:r>
              <a:rPr lang="en-US" altLang="ko-KR" dirty="0"/>
              <a:t>SVOD AVOD TVOD </a:t>
            </a:r>
            <a:r>
              <a:rPr lang="ko-KR" altLang="en-US" dirty="0"/>
              <a:t>종합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8D56DB-D808-478E-8624-F84E557D342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5732450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좌우 수치 </a:t>
            </a:r>
            <a:r>
              <a:rPr lang="ko-KR" altLang="en-US" dirty="0" err="1"/>
              <a:t>다른이유</a:t>
            </a:r>
            <a:endParaRPr lang="en-US" altLang="ko-KR" dirty="0"/>
          </a:p>
          <a:p>
            <a:r>
              <a:rPr lang="ko-KR" altLang="en-US" dirty="0"/>
              <a:t>왼쪽은 유튜브 </a:t>
            </a:r>
            <a:r>
              <a:rPr lang="ko-KR" altLang="en-US" dirty="0" err="1"/>
              <a:t>페이스북등</a:t>
            </a:r>
            <a:r>
              <a:rPr lang="ko-KR" altLang="en-US" dirty="0"/>
              <a:t> </a:t>
            </a:r>
            <a:r>
              <a:rPr lang="en-US" altLang="ko-KR" dirty="0"/>
              <a:t>AVOD</a:t>
            </a:r>
            <a:r>
              <a:rPr lang="ko-KR" altLang="en-US" dirty="0"/>
              <a:t>는 제외한 수치</a:t>
            </a:r>
            <a:endParaRPr lang="en-US" altLang="ko-KR" dirty="0"/>
          </a:p>
          <a:p>
            <a:r>
              <a:rPr lang="ko-KR" altLang="en-US" dirty="0"/>
              <a:t>오른쪽은 </a:t>
            </a:r>
            <a:r>
              <a:rPr lang="en-US" altLang="ko-KR" dirty="0"/>
              <a:t>SVOD AVOD TVOD </a:t>
            </a:r>
            <a:r>
              <a:rPr lang="ko-KR" altLang="en-US" dirty="0"/>
              <a:t>종합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8D56DB-D808-478E-8624-F84E557D342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28861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8D56DB-D808-478E-8624-F84E557D3424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86257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먼저 로그인 페이지 입니다</a:t>
            </a:r>
            <a:r>
              <a:rPr lang="en-US" altLang="ko-KR" dirty="0"/>
              <a:t>. </a:t>
            </a:r>
            <a:r>
              <a:rPr lang="ko-KR" altLang="en-US" dirty="0" err="1"/>
              <a:t>인터셉터를</a:t>
            </a:r>
            <a:r>
              <a:rPr lang="ko-KR" altLang="en-US" dirty="0"/>
              <a:t> 활용하여 미가입자의 사이트 접근을 제한하였으며</a:t>
            </a:r>
            <a:endParaRPr lang="en-US" altLang="ko-KR" dirty="0"/>
          </a:p>
          <a:p>
            <a:r>
              <a:rPr lang="ko-KR" altLang="en-US" dirty="0"/>
              <a:t>사용자의 비밀번호는 암호화 되어 </a:t>
            </a:r>
            <a:r>
              <a:rPr lang="en-US" altLang="ko-KR" dirty="0"/>
              <a:t>DB</a:t>
            </a:r>
            <a:r>
              <a:rPr lang="ko-KR" altLang="en-US" dirty="0"/>
              <a:t>에 암호화되어 </a:t>
            </a:r>
            <a:r>
              <a:rPr lang="ko-KR" altLang="en-US" dirty="0" err="1"/>
              <a:t>저장되어있는</a:t>
            </a:r>
            <a:r>
              <a:rPr lang="ko-KR" altLang="en-US" dirty="0"/>
              <a:t> 값과 같으면 로그인을 </a:t>
            </a:r>
            <a:r>
              <a:rPr lang="ko-KR" altLang="en-US" dirty="0" err="1"/>
              <a:t>할수</a:t>
            </a:r>
            <a:r>
              <a:rPr lang="ko-KR" altLang="en-US" dirty="0"/>
              <a:t> 있게 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8D56DB-D808-478E-8624-F84E557D3424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75875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먼저 로그인 페이지 입니다</a:t>
            </a:r>
            <a:r>
              <a:rPr lang="en-US" altLang="ko-KR" dirty="0"/>
              <a:t>. </a:t>
            </a:r>
            <a:r>
              <a:rPr lang="ko-KR" altLang="en-US" dirty="0" err="1"/>
              <a:t>인터셉터를</a:t>
            </a:r>
            <a:r>
              <a:rPr lang="ko-KR" altLang="en-US" dirty="0"/>
              <a:t> 활용하여 미가입자의 사이트 접근을 제한하였으며</a:t>
            </a:r>
            <a:endParaRPr lang="en-US" altLang="ko-KR" dirty="0"/>
          </a:p>
          <a:p>
            <a:r>
              <a:rPr lang="ko-KR" altLang="en-US" dirty="0"/>
              <a:t>사용자의 비밀번호는 암호화 되어 </a:t>
            </a:r>
            <a:r>
              <a:rPr lang="en-US" altLang="ko-KR" dirty="0"/>
              <a:t>DB</a:t>
            </a:r>
            <a:r>
              <a:rPr lang="ko-KR" altLang="en-US" dirty="0"/>
              <a:t>에 암호화되어 </a:t>
            </a:r>
            <a:r>
              <a:rPr lang="ko-KR" altLang="en-US" dirty="0" err="1"/>
              <a:t>저장되어있는</a:t>
            </a:r>
            <a:r>
              <a:rPr lang="ko-KR" altLang="en-US" dirty="0"/>
              <a:t> 값과 같으면 로그인을 </a:t>
            </a:r>
            <a:r>
              <a:rPr lang="ko-KR" altLang="en-US" dirty="0" err="1"/>
              <a:t>할수</a:t>
            </a:r>
            <a:r>
              <a:rPr lang="ko-KR" altLang="en-US" dirty="0"/>
              <a:t> 있게 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8D56DB-D808-478E-8624-F84E557D3424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09798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먼저 로그인 페이지 입니다</a:t>
            </a:r>
            <a:r>
              <a:rPr lang="en-US" altLang="ko-KR" dirty="0"/>
              <a:t>. </a:t>
            </a:r>
            <a:r>
              <a:rPr lang="ko-KR" altLang="en-US" dirty="0" err="1"/>
              <a:t>인터셉터를</a:t>
            </a:r>
            <a:r>
              <a:rPr lang="ko-KR" altLang="en-US" dirty="0"/>
              <a:t> 활용하여 미가입자의 사이트 접근을 제한하였으며</a:t>
            </a:r>
            <a:endParaRPr lang="en-US" altLang="ko-KR" dirty="0"/>
          </a:p>
          <a:p>
            <a:r>
              <a:rPr lang="ko-KR" altLang="en-US" dirty="0"/>
              <a:t>사용자의 비밀번호는 암호화 되어 </a:t>
            </a:r>
            <a:r>
              <a:rPr lang="en-US" altLang="ko-KR" dirty="0"/>
              <a:t>DB</a:t>
            </a:r>
            <a:r>
              <a:rPr lang="ko-KR" altLang="en-US" dirty="0"/>
              <a:t>에 암호화되어 </a:t>
            </a:r>
            <a:r>
              <a:rPr lang="ko-KR" altLang="en-US" dirty="0" err="1"/>
              <a:t>저장되어있는</a:t>
            </a:r>
            <a:r>
              <a:rPr lang="ko-KR" altLang="en-US" dirty="0"/>
              <a:t> 값과 같으면 로그인을 </a:t>
            </a:r>
            <a:r>
              <a:rPr lang="ko-KR" altLang="en-US" dirty="0" err="1"/>
              <a:t>할수</a:t>
            </a:r>
            <a:r>
              <a:rPr lang="ko-KR" altLang="en-US" dirty="0"/>
              <a:t> 있게 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8D56DB-D808-478E-8624-F84E557D3424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74797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2022-01-16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2687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2022-01-16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39139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2022-01-16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61957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2022-01-16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E0469EB-0E31-48BF-947F-F83959BA27A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7065" y="75221"/>
            <a:ext cx="1004400" cy="428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0737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41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6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89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67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34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13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2022-01-16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46548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2022-01-16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43971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8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1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1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2022-01-16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85264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2022-01-16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15766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2022-01-16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39204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892" indent="0">
              <a:buNone/>
              <a:defRPr sz="1050"/>
            </a:lvl2pPr>
            <a:lvl3pPr marL="685783" indent="0">
              <a:buNone/>
              <a:defRPr sz="900"/>
            </a:lvl3pPr>
            <a:lvl4pPr marL="1028675" indent="0">
              <a:buNone/>
              <a:defRPr sz="750"/>
            </a:lvl4pPr>
            <a:lvl5pPr marL="1371566" indent="0">
              <a:buNone/>
              <a:defRPr sz="750"/>
            </a:lvl5pPr>
            <a:lvl6pPr marL="1714457" indent="0">
              <a:buNone/>
              <a:defRPr sz="750"/>
            </a:lvl6pPr>
            <a:lvl7pPr marL="2057348" indent="0">
              <a:buNone/>
              <a:defRPr sz="750"/>
            </a:lvl7pPr>
            <a:lvl8pPr marL="2400240" indent="0">
              <a:buNone/>
              <a:defRPr sz="750"/>
            </a:lvl8pPr>
            <a:lvl9pPr marL="2743132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2022-01-16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25629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8"/>
            <a:ext cx="4629150" cy="4873625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892" indent="0">
              <a:buNone/>
              <a:defRPr sz="2100"/>
            </a:lvl2pPr>
            <a:lvl3pPr marL="685783" indent="0">
              <a:buNone/>
              <a:defRPr sz="1800"/>
            </a:lvl3pPr>
            <a:lvl4pPr marL="1028675" indent="0">
              <a:buNone/>
              <a:defRPr sz="1500"/>
            </a:lvl4pPr>
            <a:lvl5pPr marL="1371566" indent="0">
              <a:buNone/>
              <a:defRPr sz="1500"/>
            </a:lvl5pPr>
            <a:lvl6pPr marL="1714457" indent="0">
              <a:buNone/>
              <a:defRPr sz="1500"/>
            </a:lvl6pPr>
            <a:lvl7pPr marL="2057348" indent="0">
              <a:buNone/>
              <a:defRPr sz="1500"/>
            </a:lvl7pPr>
            <a:lvl8pPr marL="2400240" indent="0">
              <a:buNone/>
              <a:defRPr sz="1500"/>
            </a:lvl8pPr>
            <a:lvl9pPr marL="2743132" indent="0">
              <a:buNone/>
              <a:defRPr sz="15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892" indent="0">
              <a:buNone/>
              <a:defRPr sz="1050"/>
            </a:lvl2pPr>
            <a:lvl3pPr marL="685783" indent="0">
              <a:buNone/>
              <a:defRPr sz="900"/>
            </a:lvl3pPr>
            <a:lvl4pPr marL="1028675" indent="0">
              <a:buNone/>
              <a:defRPr sz="750"/>
            </a:lvl4pPr>
            <a:lvl5pPr marL="1371566" indent="0">
              <a:buNone/>
              <a:defRPr sz="750"/>
            </a:lvl5pPr>
            <a:lvl6pPr marL="1714457" indent="0">
              <a:buNone/>
              <a:defRPr sz="750"/>
            </a:lvl6pPr>
            <a:lvl7pPr marL="2057348" indent="0">
              <a:buNone/>
              <a:defRPr sz="750"/>
            </a:lvl7pPr>
            <a:lvl8pPr marL="2400240" indent="0">
              <a:buNone/>
              <a:defRPr sz="750"/>
            </a:lvl8pPr>
            <a:lvl9pPr marL="2743132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2022-01-16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74560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8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71C398-EBCC-4210-8AFD-1D056CED0821}" type="datetimeFigureOut">
              <a:rPr lang="ko-KR" altLang="en-US" smtClean="0"/>
              <a:t>2022-01-16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12040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defTabSz="685783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46" indent="-171446" algn="l" defTabSz="685783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37" indent="-171446" algn="l" defTabSz="685783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28" indent="-171446" algn="l" defTabSz="685783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20" indent="-171446" algn="l" defTabSz="685783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12" indent="-171446" algn="l" defTabSz="685783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03" indent="-171446" algn="l" defTabSz="685783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83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3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5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8.png"/><Relationship Id="rId4" Type="http://schemas.openxmlformats.org/officeDocument/2006/relationships/image" Target="../media/image147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1.png"/><Relationship Id="rId4" Type="http://schemas.openxmlformats.org/officeDocument/2006/relationships/image" Target="../media/image150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7" Type="http://schemas.openxmlformats.org/officeDocument/2006/relationships/image" Target="../media/image15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5.png"/><Relationship Id="rId5" Type="http://schemas.openxmlformats.org/officeDocument/2006/relationships/image" Target="../media/image154.png"/><Relationship Id="rId4" Type="http://schemas.openxmlformats.org/officeDocument/2006/relationships/image" Target="../media/image153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9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2.png"/><Relationship Id="rId4" Type="http://schemas.openxmlformats.org/officeDocument/2006/relationships/image" Target="../media/image161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6.png"/><Relationship Id="rId5" Type="http://schemas.openxmlformats.org/officeDocument/2006/relationships/image" Target="../media/image165.png"/><Relationship Id="rId4" Type="http://schemas.openxmlformats.org/officeDocument/2006/relationships/image" Target="../media/image164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61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3.png"/><Relationship Id="rId4" Type="http://schemas.openxmlformats.org/officeDocument/2006/relationships/image" Target="../media/image61.png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jpg"/><Relationship Id="rId5" Type="http://schemas.openxmlformats.org/officeDocument/2006/relationships/image" Target="../media/image63.jpeg"/><Relationship Id="rId4" Type="http://schemas.openxmlformats.org/officeDocument/2006/relationships/image" Target="../media/image5.png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70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73.pn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28.png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61.png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3.png"/><Relationship Id="rId4" Type="http://schemas.openxmlformats.org/officeDocument/2006/relationships/image" Target="../media/image61.png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jpg"/><Relationship Id="rId5" Type="http://schemas.openxmlformats.org/officeDocument/2006/relationships/image" Target="../media/image63.jpeg"/><Relationship Id="rId4" Type="http://schemas.openxmlformats.org/officeDocument/2006/relationships/image" Target="../media/image5.png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7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73.png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6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3.png"/><Relationship Id="rId4" Type="http://schemas.openxmlformats.org/officeDocument/2006/relationships/image" Target="../media/image6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jpg"/><Relationship Id="rId5" Type="http://schemas.openxmlformats.org/officeDocument/2006/relationships/image" Target="../media/image63.jpeg"/><Relationship Id="rId4" Type="http://schemas.openxmlformats.org/officeDocument/2006/relationships/image" Target="../media/image5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7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7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6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3.png"/><Relationship Id="rId4" Type="http://schemas.openxmlformats.org/officeDocument/2006/relationships/image" Target="../media/image61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jpg"/><Relationship Id="rId5" Type="http://schemas.openxmlformats.org/officeDocument/2006/relationships/image" Target="../media/image63.jpeg"/><Relationship Id="rId4" Type="http://schemas.openxmlformats.org/officeDocument/2006/relationships/image" Target="../media/image5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18" Type="http://schemas.openxmlformats.org/officeDocument/2006/relationships/image" Target="../media/image19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image" Target="../media/image18.jpe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19" Type="http://schemas.openxmlformats.org/officeDocument/2006/relationships/image" Target="../media/image20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70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73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9.png"/><Relationship Id="rId18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79.png"/><Relationship Id="rId12" Type="http://schemas.openxmlformats.org/officeDocument/2006/relationships/image" Target="../media/image8.png"/><Relationship Id="rId17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jpeg"/><Relationship Id="rId11" Type="http://schemas.openxmlformats.org/officeDocument/2006/relationships/image" Target="../media/image7.png"/><Relationship Id="rId5" Type="http://schemas.openxmlformats.org/officeDocument/2006/relationships/image" Target="../media/image5.png"/><Relationship Id="rId15" Type="http://schemas.openxmlformats.org/officeDocument/2006/relationships/image" Target="../media/image11.png"/><Relationship Id="rId10" Type="http://schemas.openxmlformats.org/officeDocument/2006/relationships/image" Target="../media/image80.jpeg"/><Relationship Id="rId4" Type="http://schemas.openxmlformats.org/officeDocument/2006/relationships/image" Target="../media/image62.png"/><Relationship Id="rId9" Type="http://schemas.openxmlformats.org/officeDocument/2006/relationships/image" Target="../media/image6.png"/><Relationship Id="rId14" Type="http://schemas.openxmlformats.org/officeDocument/2006/relationships/image" Target="../media/image10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81.png"/><Relationship Id="rId7" Type="http://schemas.openxmlformats.org/officeDocument/2006/relationships/image" Target="../media/image8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87.png"/><Relationship Id="rId7" Type="http://schemas.openxmlformats.org/officeDocument/2006/relationships/image" Target="../media/image9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10" Type="http://schemas.openxmlformats.org/officeDocument/2006/relationships/image" Target="../media/image94.png"/><Relationship Id="rId4" Type="http://schemas.openxmlformats.org/officeDocument/2006/relationships/image" Target="../media/image88.png"/><Relationship Id="rId9" Type="http://schemas.openxmlformats.org/officeDocument/2006/relationships/image" Target="../media/image93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7" Type="http://schemas.openxmlformats.org/officeDocument/2006/relationships/image" Target="../media/image10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7" Type="http://schemas.openxmlformats.org/officeDocument/2006/relationships/image" Target="../media/image10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6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7" Type="http://schemas.openxmlformats.org/officeDocument/2006/relationships/image" Target="../media/image13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9.png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3.png"/><Relationship Id="rId4" Type="http://schemas.openxmlformats.org/officeDocument/2006/relationships/image" Target="../media/image132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6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8.png"/><Relationship Id="rId4" Type="http://schemas.openxmlformats.org/officeDocument/2006/relationships/image" Target="../media/image137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1.png"/><Relationship Id="rId5" Type="http://schemas.openxmlformats.org/officeDocument/2006/relationships/image" Target="../media/image140.png"/><Relationship Id="rId4" Type="http://schemas.openxmlformats.org/officeDocument/2006/relationships/image" Target="../media/image13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1079BCD7-9D57-4B75-A69A-037C68C6978B}"/>
              </a:ext>
            </a:extLst>
          </p:cNvPr>
          <p:cNvSpPr txBox="1"/>
          <p:nvPr/>
        </p:nvSpPr>
        <p:spPr>
          <a:xfrm>
            <a:off x="4511800" y="5324195"/>
            <a:ext cx="44983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rgbClr val="F2F2F2">
                    <a:lumMod val="50000"/>
                  </a:srgb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1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2F2F2">
                    <a:lumMod val="50000"/>
                  </a:srgb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팀 </a:t>
            </a:r>
            <a:r>
              <a:rPr kumimoji="0" lang="ko-KR" alt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F2F2F2">
                    <a:lumMod val="50000"/>
                  </a:srgb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김원태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rgbClr val="F2F2F2">
                    <a:lumMod val="50000"/>
                  </a:srgb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 </a:t>
            </a:r>
            <a:r>
              <a:rPr kumimoji="0" lang="ko-KR" alt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F2F2F2">
                    <a:lumMod val="50000"/>
                  </a:srgb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안호준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2F2F2">
                    <a:lumMod val="50000"/>
                  </a:srgb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 </a:t>
            </a:r>
            <a:r>
              <a:rPr kumimoji="0" lang="ko-KR" alt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F2F2F2">
                    <a:lumMod val="50000"/>
                  </a:srgb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이원민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2F2F2">
                    <a:lumMod val="50000"/>
                  </a:srgb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 오세준 이경민 </a:t>
            </a:r>
            <a:r>
              <a:rPr kumimoji="0" lang="ko-KR" alt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F2F2F2">
                    <a:lumMod val="50000"/>
                  </a:srgb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최갑림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2F2F2">
                    <a:lumMod val="50000"/>
                  </a:srgb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 김효주</a:t>
            </a:r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7EA71457-4A7B-451A-8FF0-C6D40E920A96}"/>
              </a:ext>
            </a:extLst>
          </p:cNvPr>
          <p:cNvGrpSpPr/>
          <p:nvPr/>
        </p:nvGrpSpPr>
        <p:grpSpPr>
          <a:xfrm>
            <a:off x="2587958" y="1231382"/>
            <a:ext cx="3969356" cy="1259388"/>
            <a:chOff x="2587958" y="1231382"/>
            <a:chExt cx="3969356" cy="1259388"/>
          </a:xfrm>
        </p:grpSpPr>
        <p:sp>
          <p:nvSpPr>
            <p:cNvPr id="4" name="TextBox 3"/>
            <p:cNvSpPr txBox="1"/>
            <p:nvPr/>
          </p:nvSpPr>
          <p:spPr>
            <a:xfrm>
              <a:off x="2587958" y="1231382"/>
              <a:ext cx="39693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6000" b="1" i="0" u="none" strike="noStrike" kern="1200" cap="none" spc="-225" normalizeH="0" baseline="0" noProof="0" dirty="0" err="1">
                  <a:ln>
                    <a:noFill/>
                  </a:ln>
                  <a:solidFill>
                    <a:srgbClr val="ED636D">
                      <a:lumMod val="75000"/>
                      <a:alpha val="70000"/>
                    </a:srgbClr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오때</a:t>
              </a:r>
              <a:r>
                <a:rPr kumimoji="0" lang="en-US" altLang="ko-KR" sz="6000" b="1" i="0" u="none" strike="noStrike" kern="1200" cap="none" spc="-225" normalizeH="0" baseline="0" noProof="0" dirty="0">
                  <a:ln>
                    <a:noFill/>
                  </a:ln>
                  <a:solidFill>
                    <a:srgbClr val="ED636D">
                      <a:lumMod val="75000"/>
                      <a:alpha val="70000"/>
                    </a:srgbClr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?</a:t>
              </a:r>
              <a:r>
                <a:rPr kumimoji="0" lang="en-US" altLang="ko-KR" sz="5400" b="1" i="0" u="none" strike="noStrike" kern="1200" cap="none" spc="-225" normalizeH="0" baseline="0" noProof="0" dirty="0">
                  <a:ln>
                    <a:noFill/>
                  </a:ln>
                  <a:solidFill>
                    <a:srgbClr val="ED636D">
                      <a:lumMod val="75000"/>
                      <a:alpha val="70000"/>
                    </a:srgbClr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(</a:t>
              </a:r>
              <a:r>
                <a:rPr kumimoji="0" lang="en-US" altLang="ko-KR" sz="5400" b="1" i="0" u="none" strike="noStrike" kern="1200" cap="none" spc="-225" normalizeH="0" baseline="0" noProof="0" dirty="0" err="1">
                  <a:ln>
                    <a:noFill/>
                  </a:ln>
                  <a:solidFill>
                    <a:srgbClr val="ED636D">
                      <a:lumMod val="75000"/>
                      <a:alpha val="70000"/>
                    </a:srgbClr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OTTe</a:t>
              </a:r>
              <a:r>
                <a:rPr kumimoji="0" lang="en-US" altLang="ko-KR" sz="5400" b="1" i="0" u="none" strike="noStrike" kern="1200" cap="none" spc="-225" normalizeH="0" baseline="0" noProof="0" dirty="0">
                  <a:ln>
                    <a:noFill/>
                  </a:ln>
                  <a:solidFill>
                    <a:srgbClr val="ED636D">
                      <a:lumMod val="75000"/>
                      <a:alpha val="70000"/>
                    </a:srgbClr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)</a:t>
              </a:r>
              <a:endParaRPr kumimoji="0" lang="ko-KR" altLang="en-US" sz="6000" b="1" i="0" u="none" strike="noStrike" kern="1200" cap="none" spc="-225" normalizeH="0" baseline="0" noProof="0" dirty="0">
                <a:ln>
                  <a:noFill/>
                </a:ln>
                <a:solidFill>
                  <a:srgbClr val="ED636D">
                    <a:lumMod val="75000"/>
                    <a:alpha val="70000"/>
                  </a:srgb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0EDB17A-FD90-47FC-9317-83B176E66ADE}"/>
                </a:ext>
              </a:extLst>
            </p:cNvPr>
            <p:cNvSpPr txBox="1"/>
            <p:nvPr/>
          </p:nvSpPr>
          <p:spPr>
            <a:xfrm>
              <a:off x="3596427" y="2182993"/>
              <a:ext cx="19672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F2F2F2">
                      <a:lumMod val="50000"/>
                    </a:srgbClr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모든 컨텐츠를 한곳에서</a:t>
              </a: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5EA4ED89-215A-4BE3-A883-8F380257317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9776" y="2833240"/>
            <a:ext cx="3584448" cy="152936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34898B9-22F4-4536-A57D-0EC349FA5E43}"/>
              </a:ext>
            </a:extLst>
          </p:cNvPr>
          <p:cNvSpPr txBox="1"/>
          <p:nvPr/>
        </p:nvSpPr>
        <p:spPr>
          <a:xfrm>
            <a:off x="3940006" y="4527011"/>
            <a:ext cx="1266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1" i="0" u="none" strike="noStrike" kern="1200" cap="none" spc="0" normalizeH="0" baseline="0" noProof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중간보고서</a:t>
            </a:r>
            <a:endParaRPr kumimoji="0" lang="ko-KR" altLang="en-US" b="1" i="0" u="none" strike="noStrike" kern="1200" cap="none" spc="0" normalizeH="0" baseline="0" noProof="0" dirty="0">
              <a:ln>
                <a:noFill/>
              </a:ln>
              <a:solidFill>
                <a:schemeClr val="accent6">
                  <a:lumMod val="50000"/>
                </a:schemeClr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20093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/>
          <p:cNvCxnSpPr/>
          <p:nvPr/>
        </p:nvCxnSpPr>
        <p:spPr>
          <a:xfrm>
            <a:off x="891662" y="530874"/>
            <a:ext cx="7999816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99361" y="509442"/>
            <a:ext cx="540000" cy="54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67604" y="568465"/>
            <a:ext cx="194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1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528C7CB-C522-4832-8592-172E2A18155B}"/>
              </a:ext>
            </a:extLst>
          </p:cNvPr>
          <p:cNvGrpSpPr/>
          <p:nvPr/>
        </p:nvGrpSpPr>
        <p:grpSpPr>
          <a:xfrm>
            <a:off x="464843" y="641656"/>
            <a:ext cx="3359032" cy="4556935"/>
            <a:chOff x="102325" y="-1582569"/>
            <a:chExt cx="4478709" cy="607590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999987A-5FF5-46F4-B0CE-37DB8E05295F}"/>
                </a:ext>
              </a:extLst>
            </p:cNvPr>
            <p:cNvSpPr txBox="1"/>
            <p:nvPr/>
          </p:nvSpPr>
          <p:spPr>
            <a:xfrm>
              <a:off x="671417" y="-1582569"/>
              <a:ext cx="3909617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b="1" dirty="0">
                  <a:solidFill>
                    <a:srgbClr val="5D5B5B"/>
                  </a:solidFill>
                  <a:latin typeface="Arial"/>
                  <a:ea typeface="나눔스퀘어라운드 Regular"/>
                </a:rPr>
                <a:t>데이터베이스 모델</a:t>
              </a:r>
              <a:r>
                <a:rPr lang="en-US" altLang="ko-KR" sz="1400" b="1" dirty="0">
                  <a:solidFill>
                    <a:srgbClr val="5D5B5B"/>
                  </a:solidFill>
                  <a:latin typeface="Arial"/>
                  <a:ea typeface="나눔스퀘어라운드 Regular"/>
                </a:rPr>
                <a:t>(</a:t>
              </a:r>
              <a:r>
                <a:rPr lang="ko-KR" altLang="en-US" sz="1400" b="1" dirty="0">
                  <a:solidFill>
                    <a:srgbClr val="5D5B5B"/>
                  </a:solidFill>
                  <a:latin typeface="Arial"/>
                  <a:ea typeface="나눔스퀘어라운드 Regular"/>
                </a:rPr>
                <a:t>유저관리</a:t>
              </a:r>
              <a:r>
                <a:rPr lang="en-US" altLang="ko-KR" sz="1400" b="1" dirty="0">
                  <a:solidFill>
                    <a:srgbClr val="5D5B5B"/>
                  </a:solidFill>
                  <a:latin typeface="Arial"/>
                  <a:ea typeface="나눔스퀘어라운드 Regular"/>
                </a:rPr>
                <a:t>)</a:t>
              </a:r>
              <a:endPara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B6AC31F-51CD-460F-BECD-99B34DF5C44A}"/>
                </a:ext>
              </a:extLst>
            </p:cNvPr>
            <p:cNvSpPr txBox="1"/>
            <p:nvPr/>
          </p:nvSpPr>
          <p:spPr>
            <a:xfrm>
              <a:off x="102325" y="4231727"/>
              <a:ext cx="2362992" cy="261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675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02B9A3F1-AEAF-454C-851C-F35943FA9A3A}"/>
              </a:ext>
            </a:extLst>
          </p:cNvPr>
          <p:cNvSpPr txBox="1"/>
          <p:nvPr/>
        </p:nvSpPr>
        <p:spPr>
          <a:xfrm>
            <a:off x="483892" y="1171250"/>
            <a:ext cx="1038735" cy="382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marR="0" lvl="0" indent="-171450" algn="just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400" b="0" i="0" u="none" strike="noStrike" kern="1200" cap="none" spc="-7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유저 관리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620F9C3-EC5A-4B17-80EC-B5171C2D886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436" b="42181"/>
          <a:stretch/>
        </p:blipFill>
        <p:spPr>
          <a:xfrm>
            <a:off x="298450" y="1276349"/>
            <a:ext cx="8612078" cy="505077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2C46E32D-8CCD-4A53-BDDB-77189775B0B8}"/>
              </a:ext>
            </a:extLst>
          </p:cNvPr>
          <p:cNvSpPr txBox="1"/>
          <p:nvPr/>
        </p:nvSpPr>
        <p:spPr>
          <a:xfrm>
            <a:off x="437539" y="5269914"/>
            <a:ext cx="1038736" cy="138499"/>
          </a:xfrm>
          <a:prstGeom prst="rect">
            <a:avLst/>
          </a:prstGeom>
          <a:solidFill>
            <a:srgbClr val="A4393B"/>
          </a:solidFill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900" b="1" dirty="0">
                <a:solidFill>
                  <a:schemeClr val="bg1"/>
                </a:solidFill>
                <a:latin typeface="Arial"/>
                <a:ea typeface="나눔스퀘어라운드 Regular"/>
              </a:rPr>
              <a:t>콘텐츠 댓글 테이블</a:t>
            </a:r>
            <a:endParaRPr kumimoji="0" lang="ko-KR" altLang="en-US" sz="9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3356D38-357D-4025-801B-5F95D352DA0B}"/>
              </a:ext>
            </a:extLst>
          </p:cNvPr>
          <p:cNvSpPr txBox="1"/>
          <p:nvPr/>
        </p:nvSpPr>
        <p:spPr>
          <a:xfrm>
            <a:off x="3393326" y="3675635"/>
            <a:ext cx="630987" cy="138499"/>
          </a:xfrm>
          <a:prstGeom prst="rect">
            <a:avLst/>
          </a:prstGeom>
          <a:solidFill>
            <a:srgbClr val="A4393B"/>
          </a:solidFill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900" b="1" dirty="0">
                <a:solidFill>
                  <a:schemeClr val="bg1"/>
                </a:solidFill>
                <a:latin typeface="Arial"/>
                <a:ea typeface="나눔스퀘어라운드 Regular"/>
              </a:rPr>
              <a:t>유저 테이블</a:t>
            </a:r>
            <a:endParaRPr kumimoji="0" lang="ko-KR" altLang="en-US" sz="9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9110A9C-7C88-4FFA-8EAE-98B7030F8C2F}"/>
              </a:ext>
            </a:extLst>
          </p:cNvPr>
          <p:cNvSpPr txBox="1"/>
          <p:nvPr/>
        </p:nvSpPr>
        <p:spPr>
          <a:xfrm>
            <a:off x="3283911" y="2343427"/>
            <a:ext cx="1032819" cy="138499"/>
          </a:xfrm>
          <a:prstGeom prst="rect">
            <a:avLst/>
          </a:prstGeom>
          <a:solidFill>
            <a:srgbClr val="A4393B"/>
          </a:solidFill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900" b="1" dirty="0">
                <a:solidFill>
                  <a:schemeClr val="bg1"/>
                </a:solidFill>
                <a:latin typeface="Arial"/>
                <a:ea typeface="나눔스퀘어라운드 Regular"/>
              </a:rPr>
              <a:t>게시판 댓글 테이블</a:t>
            </a:r>
            <a:endParaRPr kumimoji="0" lang="ko-KR" altLang="en-US" sz="9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A19342F-678B-4EBC-A6A9-1C29C18FF467}"/>
              </a:ext>
            </a:extLst>
          </p:cNvPr>
          <p:cNvSpPr txBox="1"/>
          <p:nvPr/>
        </p:nvSpPr>
        <p:spPr>
          <a:xfrm>
            <a:off x="3627941" y="5471059"/>
            <a:ext cx="1156784" cy="138499"/>
          </a:xfrm>
          <a:prstGeom prst="rect">
            <a:avLst/>
          </a:prstGeom>
          <a:solidFill>
            <a:srgbClr val="A4393B"/>
          </a:solidFill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900" b="1" dirty="0">
                <a:solidFill>
                  <a:schemeClr val="bg1"/>
                </a:solidFill>
                <a:latin typeface="Arial"/>
                <a:ea typeface="나눔스퀘어라운드 Regular"/>
              </a:rPr>
              <a:t>선호영상 저장 테이블</a:t>
            </a:r>
            <a:endParaRPr kumimoji="0" lang="ko-KR" altLang="en-US" sz="9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0F197D5-CAC4-4741-A7F3-741021C0F9B5}"/>
              </a:ext>
            </a:extLst>
          </p:cNvPr>
          <p:cNvSpPr txBox="1"/>
          <p:nvPr/>
        </p:nvSpPr>
        <p:spPr>
          <a:xfrm>
            <a:off x="6393182" y="4005678"/>
            <a:ext cx="1104667" cy="138499"/>
          </a:xfrm>
          <a:prstGeom prst="rect">
            <a:avLst/>
          </a:prstGeom>
          <a:solidFill>
            <a:srgbClr val="A4393B"/>
          </a:solidFill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900" b="1">
                <a:solidFill>
                  <a:schemeClr val="bg1"/>
                </a:solidFill>
                <a:latin typeface="Arial"/>
                <a:ea typeface="나눔스퀘어라운드 Regular"/>
              </a:rPr>
              <a:t>선호 항목 저장 테이블</a:t>
            </a:r>
            <a:endParaRPr kumimoji="0" lang="ko-KR" altLang="en-US" sz="9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94CF413-DCC2-498A-87DB-B02BEF7405D5}"/>
              </a:ext>
            </a:extLst>
          </p:cNvPr>
          <p:cNvSpPr txBox="1"/>
          <p:nvPr/>
        </p:nvSpPr>
        <p:spPr>
          <a:xfrm>
            <a:off x="6515622" y="2345926"/>
            <a:ext cx="745476" cy="138499"/>
          </a:xfrm>
          <a:prstGeom prst="rect">
            <a:avLst/>
          </a:prstGeom>
          <a:solidFill>
            <a:srgbClr val="A4393B"/>
          </a:solidFill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900" b="1" dirty="0">
                <a:solidFill>
                  <a:schemeClr val="bg1"/>
                </a:solidFill>
                <a:latin typeface="Arial"/>
                <a:ea typeface="나눔스퀘어라운드 Regular"/>
              </a:rPr>
              <a:t>게시판 테이블</a:t>
            </a:r>
            <a:endParaRPr kumimoji="0" lang="ko-KR" altLang="en-US" sz="9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860741A-5768-44B9-8F13-D912888EB554}"/>
              </a:ext>
            </a:extLst>
          </p:cNvPr>
          <p:cNvSpPr txBox="1"/>
          <p:nvPr/>
        </p:nvSpPr>
        <p:spPr>
          <a:xfrm>
            <a:off x="6459114" y="1424230"/>
            <a:ext cx="1038735" cy="138499"/>
          </a:xfrm>
          <a:prstGeom prst="rect">
            <a:avLst/>
          </a:prstGeom>
          <a:solidFill>
            <a:srgbClr val="A4393B"/>
          </a:solidFill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900" b="1" dirty="0">
                <a:solidFill>
                  <a:schemeClr val="bg1"/>
                </a:solidFill>
                <a:latin typeface="Arial"/>
                <a:ea typeface="나눔스퀘어라운드 Regular"/>
              </a:rPr>
              <a:t>게시판 이미지 테이블</a:t>
            </a:r>
            <a:endParaRPr kumimoji="0" lang="ko-KR" altLang="en-US" sz="9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8579518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/>
          <p:cNvCxnSpPr/>
          <p:nvPr/>
        </p:nvCxnSpPr>
        <p:spPr>
          <a:xfrm>
            <a:off x="891662" y="530874"/>
            <a:ext cx="7999816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99361" y="509442"/>
            <a:ext cx="540000" cy="54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67604" y="568465"/>
            <a:ext cx="194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4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528C7CB-C522-4832-8592-172E2A18155B}"/>
              </a:ext>
            </a:extLst>
          </p:cNvPr>
          <p:cNvGrpSpPr/>
          <p:nvPr/>
        </p:nvGrpSpPr>
        <p:grpSpPr>
          <a:xfrm>
            <a:off x="464843" y="641656"/>
            <a:ext cx="5383625" cy="4556935"/>
            <a:chOff x="102325" y="-1582569"/>
            <a:chExt cx="7178167" cy="607590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999987A-5FF5-46F4-B0CE-37DB8E05295F}"/>
                </a:ext>
              </a:extLst>
            </p:cNvPr>
            <p:cNvSpPr txBox="1"/>
            <p:nvPr/>
          </p:nvSpPr>
          <p:spPr>
            <a:xfrm>
              <a:off x="671417" y="-1582569"/>
              <a:ext cx="6609075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기능 구현 </a:t>
              </a: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- </a:t>
              </a:r>
              <a:r>
                <a:rPr kumimoji="0" lang="ko-KR" altLang="en-US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취향저격</a:t>
              </a: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 컨텐츠</a:t>
              </a: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(/main/recommend)</a:t>
              </a:r>
              <a:endPara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B6AC31F-51CD-460F-BECD-99B34DF5C44A}"/>
                </a:ext>
              </a:extLst>
            </p:cNvPr>
            <p:cNvSpPr txBox="1"/>
            <p:nvPr/>
          </p:nvSpPr>
          <p:spPr>
            <a:xfrm>
              <a:off x="102325" y="4231727"/>
              <a:ext cx="2362992" cy="261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675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5590475C-902E-402E-BC07-468341B10F5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155" r="16053" b="77761"/>
          <a:stretch/>
        </p:blipFill>
        <p:spPr>
          <a:xfrm>
            <a:off x="523221" y="1278160"/>
            <a:ext cx="5092811" cy="493056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12CF4D3-836E-4BFE-A03B-E72E05B19B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6036" y="2154191"/>
            <a:ext cx="5290304" cy="399239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2F60D4A-5BDF-4055-8BAB-C1D7AD135FA0}"/>
              </a:ext>
            </a:extLst>
          </p:cNvPr>
          <p:cNvSpPr txBox="1"/>
          <p:nvPr/>
        </p:nvSpPr>
        <p:spPr>
          <a:xfrm>
            <a:off x="3977639" y="1345770"/>
            <a:ext cx="4831543" cy="7386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marL="171450" marR="0" lvl="0" indent="-171450" algn="just" fontAlgn="auto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</a:defRPr>
            </a:lvl1pPr>
          </a:lstStyle>
          <a:p>
            <a:pPr marL="171450" marR="0" lvl="0" indent="-17145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가입할때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 취향조사 기준 컨텐츠 정렬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query</a:t>
            </a:r>
          </a:p>
          <a:p>
            <a:pPr marL="171450" marR="0" lvl="0" indent="-17145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향후 검색기록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, ‘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찜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’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목록 분석 등을 통해 취향에 맞춘 영상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  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추천 기능 구현 예정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FFD8EAAC-76E1-4EE9-A89D-422201C9C7F7}"/>
              </a:ext>
            </a:extLst>
          </p:cNvPr>
          <p:cNvCxnSpPr>
            <a:cxnSpLocks/>
          </p:cNvCxnSpPr>
          <p:nvPr/>
        </p:nvCxnSpPr>
        <p:spPr>
          <a:xfrm>
            <a:off x="4542135" y="3533523"/>
            <a:ext cx="1730855" cy="0"/>
          </a:xfrm>
          <a:prstGeom prst="lin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55D939EB-C797-4A4A-8539-EB4C38E52F79}"/>
              </a:ext>
            </a:extLst>
          </p:cNvPr>
          <p:cNvCxnSpPr>
            <a:cxnSpLocks/>
          </p:cNvCxnSpPr>
          <p:nvPr/>
        </p:nvCxnSpPr>
        <p:spPr>
          <a:xfrm>
            <a:off x="4542135" y="4772340"/>
            <a:ext cx="1730855" cy="0"/>
          </a:xfrm>
          <a:prstGeom prst="lin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8F9ECBCD-9053-4C66-983C-032D310A7BAD}"/>
              </a:ext>
            </a:extLst>
          </p:cNvPr>
          <p:cNvCxnSpPr>
            <a:cxnSpLocks/>
          </p:cNvCxnSpPr>
          <p:nvPr/>
        </p:nvCxnSpPr>
        <p:spPr>
          <a:xfrm>
            <a:off x="4542135" y="6020210"/>
            <a:ext cx="1866657" cy="0"/>
          </a:xfrm>
          <a:prstGeom prst="lin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98153010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/>
          <p:cNvCxnSpPr/>
          <p:nvPr/>
        </p:nvCxnSpPr>
        <p:spPr>
          <a:xfrm>
            <a:off x="891662" y="530874"/>
            <a:ext cx="7999816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99361" y="509442"/>
            <a:ext cx="540000" cy="54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67604" y="568465"/>
            <a:ext cx="194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4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528C7CB-C522-4832-8592-172E2A18155B}"/>
              </a:ext>
            </a:extLst>
          </p:cNvPr>
          <p:cNvGrpSpPr/>
          <p:nvPr/>
        </p:nvGrpSpPr>
        <p:grpSpPr>
          <a:xfrm>
            <a:off x="464843" y="641656"/>
            <a:ext cx="4258317" cy="4556935"/>
            <a:chOff x="102325" y="-1582569"/>
            <a:chExt cx="5677756" cy="607590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999987A-5FF5-46F4-B0CE-37DB8E05295F}"/>
                </a:ext>
              </a:extLst>
            </p:cNvPr>
            <p:cNvSpPr txBox="1"/>
            <p:nvPr/>
          </p:nvSpPr>
          <p:spPr>
            <a:xfrm>
              <a:off x="671417" y="-1582569"/>
              <a:ext cx="5108664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기능 구현 </a:t>
              </a: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- </a:t>
              </a: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최신 컨텐츠</a:t>
              </a: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(/main/latest)</a:t>
              </a:r>
              <a:endPara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B6AC31F-51CD-460F-BECD-99B34DF5C44A}"/>
                </a:ext>
              </a:extLst>
            </p:cNvPr>
            <p:cNvSpPr txBox="1"/>
            <p:nvPr/>
          </p:nvSpPr>
          <p:spPr>
            <a:xfrm>
              <a:off x="102325" y="4231727"/>
              <a:ext cx="2362992" cy="261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675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A3F561C9-6711-4AE2-B5C2-B3DA5377B8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607" r="15721" b="85258"/>
          <a:stretch/>
        </p:blipFill>
        <p:spPr>
          <a:xfrm>
            <a:off x="521781" y="1276588"/>
            <a:ext cx="5097101" cy="510125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2F60D4A-5BDF-4055-8BAB-C1D7AD135FA0}"/>
              </a:ext>
            </a:extLst>
          </p:cNvPr>
          <p:cNvSpPr txBox="1"/>
          <p:nvPr/>
        </p:nvSpPr>
        <p:spPr>
          <a:xfrm>
            <a:off x="5106153" y="1821250"/>
            <a:ext cx="3485586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marL="171450" marR="0" lvl="0" indent="-171450" algn="just" fontAlgn="auto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</a:defRPr>
            </a:lvl1pPr>
          </a:lstStyle>
          <a:p>
            <a:pPr marL="171450" marR="0" lvl="0" indent="-17145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최신 개봉일자 기준 컨텐츠 </a:t>
            </a:r>
            <a:r>
              <a:rPr kumimoji="0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정렬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query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897A11B-0CEC-4CDF-B020-2C70BADC84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0665" y="2261216"/>
            <a:ext cx="4381074" cy="1138285"/>
          </a:xfrm>
          <a:prstGeom prst="rect">
            <a:avLst/>
          </a:prstGeom>
        </p:spPr>
      </p:pic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64F4BFD8-5F3A-449C-AC38-277F730D7942}"/>
              </a:ext>
            </a:extLst>
          </p:cNvPr>
          <p:cNvCxnSpPr>
            <a:cxnSpLocks/>
          </p:cNvCxnSpPr>
          <p:nvPr/>
        </p:nvCxnSpPr>
        <p:spPr>
          <a:xfrm>
            <a:off x="5418046" y="3262341"/>
            <a:ext cx="86083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193063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67D9E5EA-D70F-4B22-99B3-DDC3605606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327" r="16435" b="18421"/>
          <a:stretch/>
        </p:blipFill>
        <p:spPr>
          <a:xfrm>
            <a:off x="520215" y="1278559"/>
            <a:ext cx="5195324" cy="4579033"/>
          </a:xfrm>
          <a:prstGeom prst="rect">
            <a:avLst/>
          </a:prstGeom>
        </p:spPr>
      </p:pic>
      <p:cxnSp>
        <p:nvCxnSpPr>
          <p:cNvPr id="23" name="직선 연결선 22"/>
          <p:cNvCxnSpPr/>
          <p:nvPr/>
        </p:nvCxnSpPr>
        <p:spPr>
          <a:xfrm>
            <a:off x="891662" y="530874"/>
            <a:ext cx="7999816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99361" y="509442"/>
            <a:ext cx="540000" cy="54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67604" y="568465"/>
            <a:ext cx="194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4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528C7CB-C522-4832-8592-172E2A18155B}"/>
              </a:ext>
            </a:extLst>
          </p:cNvPr>
          <p:cNvGrpSpPr/>
          <p:nvPr/>
        </p:nvGrpSpPr>
        <p:grpSpPr>
          <a:xfrm>
            <a:off x="464843" y="641656"/>
            <a:ext cx="4986080" cy="4556935"/>
            <a:chOff x="102325" y="-1582569"/>
            <a:chExt cx="6648107" cy="607590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999987A-5FF5-46F4-B0CE-37DB8E05295F}"/>
                </a:ext>
              </a:extLst>
            </p:cNvPr>
            <p:cNvSpPr txBox="1"/>
            <p:nvPr/>
          </p:nvSpPr>
          <p:spPr>
            <a:xfrm>
              <a:off x="671417" y="-1582569"/>
              <a:ext cx="6079015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기능 구현 </a:t>
              </a: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- </a:t>
              </a: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내가 </a:t>
              </a:r>
              <a:r>
                <a:rPr kumimoji="0" lang="ko-KR" altLang="en-US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찜한</a:t>
              </a: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 컨텐츠</a:t>
              </a: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(/main/</a:t>
              </a:r>
              <a:r>
                <a:rPr kumimoji="0" lang="en-US" altLang="ko-KR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wishlist</a:t>
              </a: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)</a:t>
              </a:r>
              <a:endPara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B6AC31F-51CD-460F-BECD-99B34DF5C44A}"/>
                </a:ext>
              </a:extLst>
            </p:cNvPr>
            <p:cNvSpPr txBox="1"/>
            <p:nvPr/>
          </p:nvSpPr>
          <p:spPr>
            <a:xfrm>
              <a:off x="102325" y="4231727"/>
              <a:ext cx="2362992" cy="261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675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024309C-E1EE-4E05-9518-B707582C116A}"/>
              </a:ext>
            </a:extLst>
          </p:cNvPr>
          <p:cNvSpPr/>
          <p:nvPr/>
        </p:nvSpPr>
        <p:spPr>
          <a:xfrm>
            <a:off x="687854" y="1822235"/>
            <a:ext cx="4752826" cy="207942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4B99386-26EE-4A58-BCCC-31D77C4ABAC7}"/>
              </a:ext>
            </a:extLst>
          </p:cNvPr>
          <p:cNvSpPr txBox="1"/>
          <p:nvPr/>
        </p:nvSpPr>
        <p:spPr>
          <a:xfrm>
            <a:off x="687854" y="4121294"/>
            <a:ext cx="4056224" cy="59785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171450" marR="0" lvl="0" indent="-17145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컨텐츠 상세보기 페이지에서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‘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찜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’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항목 </a:t>
            </a: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모아보기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  <a:p>
            <a:pPr marL="171450" marR="0" lvl="0" indent="-171450" algn="just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컨텐츠 상세보기 페이지에서 삭제 가능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id="{53B10DD7-16D1-41FE-8EF4-9A3C69F6C97E}"/>
              </a:ext>
            </a:extLst>
          </p:cNvPr>
          <p:cNvCxnSpPr>
            <a:cxnSpLocks/>
            <a:stCxn id="12" idx="1"/>
            <a:endCxn id="14" idx="1"/>
          </p:cNvCxnSpPr>
          <p:nvPr/>
        </p:nvCxnSpPr>
        <p:spPr>
          <a:xfrm rot="10800000" flipV="1">
            <a:off x="687854" y="2861946"/>
            <a:ext cx="12700" cy="1558276"/>
          </a:xfrm>
          <a:prstGeom prst="bentConnector3">
            <a:avLst>
              <a:gd name="adj1" fmla="val 1800000"/>
            </a:avLst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>
            <a:extLst>
              <a:ext uri="{FF2B5EF4-FFF2-40B4-BE49-F238E27FC236}">
                <a16:creationId xmlns:a16="http://schemas.microsoft.com/office/drawing/2014/main" id="{D0EFFD7A-A6A8-413C-B5CE-830FE755BA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6889" y="1278559"/>
            <a:ext cx="2038386" cy="202377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1FF9987-64DC-4EBB-BA5F-0BD961B19F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89190" y="3349996"/>
            <a:ext cx="2973785" cy="2873958"/>
          </a:xfrm>
          <a:prstGeom prst="rect">
            <a:avLst/>
          </a:prstGeom>
        </p:spPr>
      </p:pic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id="{5949D201-99E8-49E1-BE45-C2F09B893483}"/>
              </a:ext>
            </a:extLst>
          </p:cNvPr>
          <p:cNvCxnSpPr>
            <a:cxnSpLocks/>
            <a:stCxn id="12" idx="3"/>
            <a:endCxn id="16" idx="1"/>
          </p:cNvCxnSpPr>
          <p:nvPr/>
        </p:nvCxnSpPr>
        <p:spPr>
          <a:xfrm flipV="1">
            <a:off x="5440680" y="2290446"/>
            <a:ext cx="616209" cy="571500"/>
          </a:xfrm>
          <a:prstGeom prst="bentConnector3">
            <a:avLst>
              <a:gd name="adj1" fmla="val 50000"/>
            </a:avLst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813857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/>
          <p:cNvCxnSpPr/>
          <p:nvPr/>
        </p:nvCxnSpPr>
        <p:spPr>
          <a:xfrm>
            <a:off x="891662" y="530874"/>
            <a:ext cx="7999816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99361" y="509442"/>
            <a:ext cx="540000" cy="54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67604" y="568465"/>
            <a:ext cx="194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4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528C7CB-C522-4832-8592-172E2A18155B}"/>
              </a:ext>
            </a:extLst>
          </p:cNvPr>
          <p:cNvGrpSpPr/>
          <p:nvPr/>
        </p:nvGrpSpPr>
        <p:grpSpPr>
          <a:xfrm>
            <a:off x="464843" y="641656"/>
            <a:ext cx="5151189" cy="4556935"/>
            <a:chOff x="102325" y="-1582569"/>
            <a:chExt cx="6868253" cy="607590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999987A-5FF5-46F4-B0CE-37DB8E05295F}"/>
                </a:ext>
              </a:extLst>
            </p:cNvPr>
            <p:cNvSpPr txBox="1"/>
            <p:nvPr/>
          </p:nvSpPr>
          <p:spPr>
            <a:xfrm>
              <a:off x="671417" y="-1582569"/>
              <a:ext cx="6299161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기능 구현 </a:t>
              </a: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- </a:t>
              </a: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컨텐츠 관리</a:t>
              </a: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(/main/recommend)</a:t>
              </a:r>
              <a:endPara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B6AC31F-51CD-460F-BECD-99B34DF5C44A}"/>
                </a:ext>
              </a:extLst>
            </p:cNvPr>
            <p:cNvSpPr txBox="1"/>
            <p:nvPr/>
          </p:nvSpPr>
          <p:spPr>
            <a:xfrm>
              <a:off x="102325" y="4231727"/>
              <a:ext cx="2362992" cy="261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675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A942540C-70A6-47C9-A86C-31A4D0B4D1DF}"/>
              </a:ext>
            </a:extLst>
          </p:cNvPr>
          <p:cNvSpPr/>
          <p:nvPr/>
        </p:nvSpPr>
        <p:spPr>
          <a:xfrm>
            <a:off x="1602893" y="2503222"/>
            <a:ext cx="1058442" cy="3032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3A3838">
                    <a:lumMod val="50000"/>
                  </a:srgbClr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컨텐츠 테이블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F5618E1-275B-4AF1-9A65-5666D5E57788}"/>
              </a:ext>
            </a:extLst>
          </p:cNvPr>
          <p:cNvSpPr/>
          <p:nvPr/>
        </p:nvSpPr>
        <p:spPr>
          <a:xfrm>
            <a:off x="2490382" y="3042020"/>
            <a:ext cx="796260" cy="2281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srgbClr val="3A3838">
                    <a:lumMod val="50000"/>
                  </a:srgbClr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JOIN</a:t>
            </a:r>
            <a:r>
              <a:rPr kumimoji="0" lang="ko-KR" alt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3A3838">
                    <a:lumMod val="50000"/>
                  </a:srgbClr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 </a:t>
            </a:r>
            <a:r>
              <a:rPr kumimoji="0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srgbClr val="3A3838">
                    <a:lumMod val="50000"/>
                  </a:srgbClr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TABLE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srgbClr val="3A3838">
                  <a:lumMod val="50000"/>
                </a:srgbClr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3D3C0CE-06F5-4AF9-BE4B-EAEB414B04C8}"/>
              </a:ext>
            </a:extLst>
          </p:cNvPr>
          <p:cNvSpPr/>
          <p:nvPr/>
        </p:nvSpPr>
        <p:spPr>
          <a:xfrm>
            <a:off x="2525304" y="1307603"/>
            <a:ext cx="1315176" cy="3032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3A3838">
                    <a:lumMod val="50000"/>
                  </a:srgbClr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사용자 선호테이블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15CFF20-6BB7-4A08-B6AE-48C9B9A4BE76}"/>
              </a:ext>
            </a:extLst>
          </p:cNvPr>
          <p:cNvSpPr/>
          <p:nvPr/>
        </p:nvSpPr>
        <p:spPr>
          <a:xfrm>
            <a:off x="463252" y="3415820"/>
            <a:ext cx="1058442" cy="3032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3A3838">
                    <a:lumMod val="50000"/>
                  </a:srgbClr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감독 테이블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81BAB78-7229-43BF-BC2D-E1B92192712A}"/>
              </a:ext>
            </a:extLst>
          </p:cNvPr>
          <p:cNvSpPr/>
          <p:nvPr/>
        </p:nvSpPr>
        <p:spPr>
          <a:xfrm>
            <a:off x="844984" y="1459236"/>
            <a:ext cx="1058442" cy="3032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3A3838">
                    <a:lumMod val="50000"/>
                  </a:srgbClr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장르 테이블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D3F9A25-ECA3-4447-B269-15BB39AE18C8}"/>
              </a:ext>
            </a:extLst>
          </p:cNvPr>
          <p:cNvSpPr/>
          <p:nvPr/>
        </p:nvSpPr>
        <p:spPr>
          <a:xfrm>
            <a:off x="1203903" y="2017646"/>
            <a:ext cx="796260" cy="2281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srgbClr val="3A3838">
                    <a:lumMod val="50000"/>
                  </a:srgbClr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JOIN</a:t>
            </a:r>
            <a:r>
              <a:rPr kumimoji="0" lang="ko-KR" alt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3A3838">
                    <a:lumMod val="50000"/>
                  </a:srgbClr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 </a:t>
            </a:r>
            <a:r>
              <a:rPr kumimoji="0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srgbClr val="3A3838">
                    <a:lumMod val="50000"/>
                  </a:srgbClr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TABLE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srgbClr val="3A3838">
                  <a:lumMod val="50000"/>
                </a:srgbClr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3256A7B-5BBA-4CD6-8DB8-B5328C521E80}"/>
              </a:ext>
            </a:extLst>
          </p:cNvPr>
          <p:cNvSpPr/>
          <p:nvPr/>
        </p:nvSpPr>
        <p:spPr>
          <a:xfrm>
            <a:off x="778010" y="3027431"/>
            <a:ext cx="796260" cy="2281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srgbClr val="3A3838">
                    <a:lumMod val="50000"/>
                  </a:srgbClr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JOIN</a:t>
            </a:r>
            <a:r>
              <a:rPr kumimoji="0" lang="ko-KR" alt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3A3838">
                    <a:lumMod val="50000"/>
                  </a:srgbClr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 </a:t>
            </a:r>
            <a:r>
              <a:rPr kumimoji="0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srgbClr val="3A3838">
                    <a:lumMod val="50000"/>
                  </a:srgbClr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TABLE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srgbClr val="3A3838">
                  <a:lumMod val="50000"/>
                </a:srgbClr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8DE195B-AF81-4581-8A2D-69A78D7B0A59}"/>
              </a:ext>
            </a:extLst>
          </p:cNvPr>
          <p:cNvSpPr/>
          <p:nvPr/>
        </p:nvSpPr>
        <p:spPr>
          <a:xfrm>
            <a:off x="2573488" y="3499116"/>
            <a:ext cx="1058442" cy="3032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3A3838">
                    <a:lumMod val="50000"/>
                  </a:srgbClr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배우 테이블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470446D-EC9B-44CE-8AB2-C54E505CCA20}"/>
              </a:ext>
            </a:extLst>
          </p:cNvPr>
          <p:cNvCxnSpPr>
            <a:cxnSpLocks/>
            <a:stCxn id="19" idx="2"/>
            <a:endCxn id="20" idx="0"/>
          </p:cNvCxnSpPr>
          <p:nvPr/>
        </p:nvCxnSpPr>
        <p:spPr>
          <a:xfrm>
            <a:off x="1374205" y="1762500"/>
            <a:ext cx="227828" cy="255147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36D43D54-A7FC-4769-BA93-2DDE01AC4A59}"/>
              </a:ext>
            </a:extLst>
          </p:cNvPr>
          <p:cNvCxnSpPr>
            <a:cxnSpLocks/>
            <a:stCxn id="20" idx="2"/>
            <a:endCxn id="2" idx="0"/>
          </p:cNvCxnSpPr>
          <p:nvPr/>
        </p:nvCxnSpPr>
        <p:spPr>
          <a:xfrm>
            <a:off x="1602033" y="2245791"/>
            <a:ext cx="530082" cy="257431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22F56F14-A7A0-43B5-897D-091FD4F9E6FD}"/>
              </a:ext>
            </a:extLst>
          </p:cNvPr>
          <p:cNvCxnSpPr>
            <a:cxnSpLocks/>
            <a:stCxn id="21" idx="0"/>
            <a:endCxn id="2" idx="1"/>
          </p:cNvCxnSpPr>
          <p:nvPr/>
        </p:nvCxnSpPr>
        <p:spPr>
          <a:xfrm flipV="1">
            <a:off x="1176140" y="2654854"/>
            <a:ext cx="426753" cy="372576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CA874AA9-8704-4419-94E4-93DE6B4BE178}"/>
              </a:ext>
            </a:extLst>
          </p:cNvPr>
          <p:cNvCxnSpPr>
            <a:cxnSpLocks/>
            <a:stCxn id="17" idx="0"/>
            <a:endCxn id="21" idx="2"/>
          </p:cNvCxnSpPr>
          <p:nvPr/>
        </p:nvCxnSpPr>
        <p:spPr>
          <a:xfrm flipV="1">
            <a:off x="992473" y="3255575"/>
            <a:ext cx="183667" cy="160245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33788493-7EA1-43A0-8396-8A65125865D5}"/>
              </a:ext>
            </a:extLst>
          </p:cNvPr>
          <p:cNvCxnSpPr>
            <a:cxnSpLocks/>
            <a:stCxn id="15" idx="2"/>
            <a:endCxn id="2" idx="3"/>
          </p:cNvCxnSpPr>
          <p:nvPr/>
        </p:nvCxnSpPr>
        <p:spPr>
          <a:xfrm flipH="1">
            <a:off x="2661335" y="1610867"/>
            <a:ext cx="521557" cy="1043987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846A240D-1973-4AA7-A967-060B3492C4E1}"/>
              </a:ext>
            </a:extLst>
          </p:cNvPr>
          <p:cNvCxnSpPr>
            <a:cxnSpLocks/>
            <a:stCxn id="13" idx="0"/>
            <a:endCxn id="2" idx="2"/>
          </p:cNvCxnSpPr>
          <p:nvPr/>
        </p:nvCxnSpPr>
        <p:spPr>
          <a:xfrm flipH="1" flipV="1">
            <a:off x="2132115" y="2806486"/>
            <a:ext cx="756398" cy="235534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DAF78EA7-0A03-4AB4-A0F5-2676A20B5F32}"/>
              </a:ext>
            </a:extLst>
          </p:cNvPr>
          <p:cNvCxnSpPr>
            <a:cxnSpLocks/>
            <a:stCxn id="22" idx="0"/>
            <a:endCxn id="13" idx="2"/>
          </p:cNvCxnSpPr>
          <p:nvPr/>
        </p:nvCxnSpPr>
        <p:spPr>
          <a:xfrm flipH="1" flipV="1">
            <a:off x="2888512" y="3270164"/>
            <a:ext cx="214197" cy="228951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그림 43">
            <a:extLst>
              <a:ext uri="{FF2B5EF4-FFF2-40B4-BE49-F238E27FC236}">
                <a16:creationId xmlns:a16="http://schemas.microsoft.com/office/drawing/2014/main" id="{217F8D81-9FA3-415E-9BA9-74D06EB204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0949" y="4068271"/>
            <a:ext cx="1808673" cy="2374940"/>
          </a:xfrm>
          <a:prstGeom prst="rect">
            <a:avLst/>
          </a:prstGeom>
          <a:ln>
            <a:solidFill>
              <a:schemeClr val="accent5">
                <a:lumMod val="50000"/>
              </a:schemeClr>
            </a:solidFill>
          </a:ln>
        </p:spPr>
      </p:pic>
      <p:sp>
        <p:nvSpPr>
          <p:cNvPr id="45" name="직사각형 44">
            <a:extLst>
              <a:ext uri="{FF2B5EF4-FFF2-40B4-BE49-F238E27FC236}">
                <a16:creationId xmlns:a16="http://schemas.microsoft.com/office/drawing/2014/main" id="{3E087EAB-6CFE-4231-ABC8-62B85A011242}"/>
              </a:ext>
            </a:extLst>
          </p:cNvPr>
          <p:cNvSpPr/>
          <p:nvPr/>
        </p:nvSpPr>
        <p:spPr>
          <a:xfrm>
            <a:off x="4867910" y="4061771"/>
            <a:ext cx="1371449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171450" marR="0" lvl="0" indent="-17145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JOIN</a:t>
            </a:r>
            <a:r>
              <a:rPr kumimoji="0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TABLE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43A1BFD1-A65A-4163-987F-FFFE91226B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5088" y="1192594"/>
            <a:ext cx="3915660" cy="2561462"/>
          </a:xfrm>
          <a:prstGeom prst="rect">
            <a:avLst/>
          </a:prstGeom>
          <a:ln>
            <a:solidFill>
              <a:schemeClr val="accent5">
                <a:lumMod val="50000"/>
              </a:schemeClr>
            </a:solidFill>
          </a:ln>
        </p:spPr>
      </p:pic>
      <p:sp>
        <p:nvSpPr>
          <p:cNvPr id="52" name="직사각형 51">
            <a:extLst>
              <a:ext uri="{FF2B5EF4-FFF2-40B4-BE49-F238E27FC236}">
                <a16:creationId xmlns:a16="http://schemas.microsoft.com/office/drawing/2014/main" id="{6A3D4334-A806-48AE-8BA5-96DD6E41A3B0}"/>
              </a:ext>
            </a:extLst>
          </p:cNvPr>
          <p:cNvSpPr/>
          <p:nvPr/>
        </p:nvSpPr>
        <p:spPr>
          <a:xfrm>
            <a:off x="5616032" y="833966"/>
            <a:ext cx="1518193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171450" marR="0" lvl="0" indent="-17145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컨텐츠 테이블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pic>
        <p:nvPicPr>
          <p:cNvPr id="58" name="그림 57">
            <a:extLst>
              <a:ext uri="{FF2B5EF4-FFF2-40B4-BE49-F238E27FC236}">
                <a16:creationId xmlns:a16="http://schemas.microsoft.com/office/drawing/2014/main" id="{15466AEE-E418-49C0-AF4E-FB6506A2A2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8001" y="4346033"/>
            <a:ext cx="1880418" cy="2095550"/>
          </a:xfrm>
          <a:prstGeom prst="rect">
            <a:avLst/>
          </a:prstGeom>
          <a:ln>
            <a:solidFill>
              <a:schemeClr val="accent5">
                <a:lumMod val="50000"/>
              </a:schemeClr>
            </a:solidFill>
          </a:ln>
        </p:spPr>
      </p:pic>
      <p:sp>
        <p:nvSpPr>
          <p:cNvPr id="59" name="직사각형 58">
            <a:extLst>
              <a:ext uri="{FF2B5EF4-FFF2-40B4-BE49-F238E27FC236}">
                <a16:creationId xmlns:a16="http://schemas.microsoft.com/office/drawing/2014/main" id="{4064DCDD-59E8-4CF3-B18B-61F3706C8FCF}"/>
              </a:ext>
            </a:extLst>
          </p:cNvPr>
          <p:cNvSpPr/>
          <p:nvPr/>
        </p:nvSpPr>
        <p:spPr>
          <a:xfrm>
            <a:off x="983345" y="4031005"/>
            <a:ext cx="1371449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171450" marR="0" lvl="0" indent="-17145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배우 테이블</a:t>
            </a:r>
          </a:p>
        </p:txBody>
      </p:sp>
      <p:cxnSp>
        <p:nvCxnSpPr>
          <p:cNvPr id="67" name="연결선: 꺾임 66">
            <a:extLst>
              <a:ext uri="{FF2B5EF4-FFF2-40B4-BE49-F238E27FC236}">
                <a16:creationId xmlns:a16="http://schemas.microsoft.com/office/drawing/2014/main" id="{1C22143C-8396-4F69-B3CB-04EF88466885}"/>
              </a:ext>
            </a:extLst>
          </p:cNvPr>
          <p:cNvCxnSpPr>
            <a:cxnSpLocks/>
            <a:stCxn id="83" idx="3"/>
            <a:endCxn id="84" idx="2"/>
          </p:cNvCxnSpPr>
          <p:nvPr/>
        </p:nvCxnSpPr>
        <p:spPr>
          <a:xfrm>
            <a:off x="1920240" y="5393531"/>
            <a:ext cx="5838242" cy="1050132"/>
          </a:xfrm>
          <a:prstGeom prst="bentConnector4">
            <a:avLst>
              <a:gd name="adj1" fmla="val 47406"/>
              <a:gd name="adj2" fmla="val 121769"/>
            </a:avLst>
          </a:prstGeom>
          <a:ln w="28575"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연결선: 꺾임 68">
            <a:extLst>
              <a:ext uri="{FF2B5EF4-FFF2-40B4-BE49-F238E27FC236}">
                <a16:creationId xmlns:a16="http://schemas.microsoft.com/office/drawing/2014/main" id="{D115DBAC-57D5-4994-88F0-5728E803D167}"/>
              </a:ext>
            </a:extLst>
          </p:cNvPr>
          <p:cNvCxnSpPr>
            <a:cxnSpLocks/>
            <a:stCxn id="87" idx="2"/>
            <a:endCxn id="89" idx="0"/>
          </p:cNvCxnSpPr>
          <p:nvPr/>
        </p:nvCxnSpPr>
        <p:spPr>
          <a:xfrm rot="16200000" flipH="1">
            <a:off x="5958819" y="2960125"/>
            <a:ext cx="296370" cy="1894519"/>
          </a:xfrm>
          <a:prstGeom prst="bentConnector3">
            <a:avLst>
              <a:gd name="adj1" fmla="val 50000"/>
            </a:avLst>
          </a:prstGeom>
          <a:ln w="28575"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921EA37E-A86C-4AEE-8E50-D742B57E5412}"/>
              </a:ext>
            </a:extLst>
          </p:cNvPr>
          <p:cNvSpPr/>
          <p:nvPr/>
        </p:nvSpPr>
        <p:spPr>
          <a:xfrm>
            <a:off x="1306891" y="4343399"/>
            <a:ext cx="613349" cy="210026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noFill/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05E01B6B-EBD3-45F1-86A5-F1BBC4ED3F95}"/>
              </a:ext>
            </a:extLst>
          </p:cNvPr>
          <p:cNvSpPr/>
          <p:nvPr/>
        </p:nvSpPr>
        <p:spPr>
          <a:xfrm>
            <a:off x="7455638" y="4057650"/>
            <a:ext cx="605687" cy="238601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noFill/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1033C1E5-93DA-48D2-802A-F732B678DBAF}"/>
              </a:ext>
            </a:extLst>
          </p:cNvPr>
          <p:cNvSpPr/>
          <p:nvPr/>
        </p:nvSpPr>
        <p:spPr>
          <a:xfrm>
            <a:off x="4928339" y="1187450"/>
            <a:ext cx="462812" cy="25717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noFill/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B28C8725-C10A-41E2-AF5D-3203A3A6CA0B}"/>
              </a:ext>
            </a:extLst>
          </p:cNvPr>
          <p:cNvSpPr/>
          <p:nvPr/>
        </p:nvSpPr>
        <p:spPr>
          <a:xfrm>
            <a:off x="6686587" y="4055570"/>
            <a:ext cx="735354" cy="239047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noFill/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526879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/>
          <p:cNvCxnSpPr/>
          <p:nvPr/>
        </p:nvCxnSpPr>
        <p:spPr>
          <a:xfrm>
            <a:off x="891662" y="530874"/>
            <a:ext cx="7999816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99361" y="509442"/>
            <a:ext cx="540000" cy="54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67604" y="568465"/>
            <a:ext cx="194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4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528C7CB-C522-4832-8592-172E2A18155B}"/>
              </a:ext>
            </a:extLst>
          </p:cNvPr>
          <p:cNvGrpSpPr/>
          <p:nvPr/>
        </p:nvGrpSpPr>
        <p:grpSpPr>
          <a:xfrm>
            <a:off x="464843" y="641656"/>
            <a:ext cx="3732532" cy="4556935"/>
            <a:chOff x="102325" y="-1582569"/>
            <a:chExt cx="4976710" cy="607590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999987A-5FF5-46F4-B0CE-37DB8E05295F}"/>
                </a:ext>
              </a:extLst>
            </p:cNvPr>
            <p:cNvSpPr txBox="1"/>
            <p:nvPr/>
          </p:nvSpPr>
          <p:spPr>
            <a:xfrm>
              <a:off x="671417" y="-1582569"/>
              <a:ext cx="4407618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기능 구현 </a:t>
              </a: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- </a:t>
              </a: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컨텐츠 관리</a:t>
              </a: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(search)</a:t>
              </a:r>
              <a:endPara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B6AC31F-51CD-460F-BECD-99B34DF5C44A}"/>
                </a:ext>
              </a:extLst>
            </p:cNvPr>
            <p:cNvSpPr txBox="1"/>
            <p:nvPr/>
          </p:nvSpPr>
          <p:spPr>
            <a:xfrm>
              <a:off x="102325" y="4231727"/>
              <a:ext cx="2362992" cy="261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675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FF996A46-9277-4DC4-A2BC-705F202885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209" y="1255193"/>
            <a:ext cx="3522852" cy="299632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E5329F4-E5BC-40B5-A451-89C3AB9FC01F}"/>
              </a:ext>
            </a:extLst>
          </p:cNvPr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4922391" y="1248528"/>
            <a:ext cx="3524400" cy="2995200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89FE7CB3-402A-410C-96AF-958A165503EB}"/>
              </a:ext>
            </a:extLst>
          </p:cNvPr>
          <p:cNvSpPr/>
          <p:nvPr/>
        </p:nvSpPr>
        <p:spPr>
          <a:xfrm>
            <a:off x="1127013" y="3489144"/>
            <a:ext cx="2773008" cy="5210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id="{A25E2622-09B5-4464-BC63-4687C5D43B23}"/>
              </a:ext>
            </a:extLst>
          </p:cNvPr>
          <p:cNvCxnSpPr>
            <a:cxnSpLocks/>
            <a:stCxn id="19" idx="3"/>
            <a:endCxn id="15" idx="1"/>
          </p:cNvCxnSpPr>
          <p:nvPr/>
        </p:nvCxnSpPr>
        <p:spPr>
          <a:xfrm flipV="1">
            <a:off x="3900021" y="2746128"/>
            <a:ext cx="1022370" cy="1003544"/>
          </a:xfrm>
          <a:prstGeom prst="bentConnector3">
            <a:avLst>
              <a:gd name="adj1" fmla="val 50000"/>
            </a:avLst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B29F456C-8E2B-4E7B-9447-C356EDC282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3040" y="1746520"/>
            <a:ext cx="2571404" cy="134128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2523BD6-1827-428E-95EF-6C7E8223BA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7209" y="4464538"/>
            <a:ext cx="7749582" cy="186249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76D6ADD-4C82-448E-9169-BE3A10F7D0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31917" y="972303"/>
            <a:ext cx="3038475" cy="27622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1FB1DDB-7594-4D54-999D-69EB3C5407D1}"/>
              </a:ext>
            </a:extLst>
          </p:cNvPr>
          <p:cNvSpPr txBox="1"/>
          <p:nvPr/>
        </p:nvSpPr>
        <p:spPr>
          <a:xfrm>
            <a:off x="1115795" y="3110078"/>
            <a:ext cx="2233428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171450" marR="0" lvl="0" indent="-17145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검색어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get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방식으로 제출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584A826C-84E1-47B0-BD06-CCBFF53BA252}"/>
              </a:ext>
            </a:extLst>
          </p:cNvPr>
          <p:cNvCxnSpPr>
            <a:cxnSpLocks/>
          </p:cNvCxnSpPr>
          <p:nvPr/>
        </p:nvCxnSpPr>
        <p:spPr>
          <a:xfrm>
            <a:off x="1822159" y="6199409"/>
            <a:ext cx="4407191" cy="0"/>
          </a:xfrm>
          <a:prstGeom prst="lin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3D27C2C-A9F4-47A0-94D1-A9D93F7976DE}"/>
              </a:ext>
            </a:extLst>
          </p:cNvPr>
          <p:cNvSpPr txBox="1"/>
          <p:nvPr/>
        </p:nvSpPr>
        <p:spPr>
          <a:xfrm>
            <a:off x="6017793" y="5270553"/>
            <a:ext cx="1532796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171450" marR="0" lvl="0" indent="-17145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검색조건 쿼리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1179774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A0AC3F6-CE3C-4750-AE40-5CBD115234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738" y="1278408"/>
            <a:ext cx="8519471" cy="3858133"/>
          </a:xfrm>
          <a:prstGeom prst="rect">
            <a:avLst/>
          </a:prstGeom>
        </p:spPr>
      </p:pic>
      <p:cxnSp>
        <p:nvCxnSpPr>
          <p:cNvPr id="23" name="직선 연결선 22"/>
          <p:cNvCxnSpPr/>
          <p:nvPr/>
        </p:nvCxnSpPr>
        <p:spPr>
          <a:xfrm>
            <a:off x="891662" y="530874"/>
            <a:ext cx="7999816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99361" y="509442"/>
            <a:ext cx="540000" cy="54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67604" y="568465"/>
            <a:ext cx="194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2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528C7CB-C522-4832-8592-172E2A18155B}"/>
              </a:ext>
            </a:extLst>
          </p:cNvPr>
          <p:cNvGrpSpPr/>
          <p:nvPr/>
        </p:nvGrpSpPr>
        <p:grpSpPr>
          <a:xfrm>
            <a:off x="464843" y="641656"/>
            <a:ext cx="5523086" cy="4556935"/>
            <a:chOff x="102325" y="-1582569"/>
            <a:chExt cx="7364115" cy="607590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999987A-5FF5-46F4-B0CE-37DB8E05295F}"/>
                </a:ext>
              </a:extLst>
            </p:cNvPr>
            <p:cNvSpPr txBox="1"/>
            <p:nvPr/>
          </p:nvSpPr>
          <p:spPr>
            <a:xfrm>
              <a:off x="671417" y="-1582569"/>
              <a:ext cx="6795023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기능 구현 </a:t>
              </a: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- </a:t>
              </a: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관리자 페이지</a:t>
              </a: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(/movie/</a:t>
              </a:r>
              <a:r>
                <a:rPr kumimoji="0" lang="en-US" altLang="ko-KR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selectmovie</a:t>
              </a: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)</a:t>
              </a:r>
              <a:endPara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B6AC31F-51CD-460F-BECD-99B34DF5C44A}"/>
                </a:ext>
              </a:extLst>
            </p:cNvPr>
            <p:cNvSpPr txBox="1"/>
            <p:nvPr/>
          </p:nvSpPr>
          <p:spPr>
            <a:xfrm>
              <a:off x="102325" y="4231727"/>
              <a:ext cx="2362992" cy="261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675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FB8070F-6BE2-46A6-98DC-0A54FA303828}"/>
              </a:ext>
            </a:extLst>
          </p:cNvPr>
          <p:cNvSpPr/>
          <p:nvPr/>
        </p:nvSpPr>
        <p:spPr>
          <a:xfrm>
            <a:off x="4792981" y="3235617"/>
            <a:ext cx="693420" cy="2238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BE6EEAC-94FD-4F75-9AD4-FF7EEE09F9C3}"/>
              </a:ext>
            </a:extLst>
          </p:cNvPr>
          <p:cNvSpPr txBox="1"/>
          <p:nvPr/>
        </p:nvSpPr>
        <p:spPr>
          <a:xfrm>
            <a:off x="358176" y="5291922"/>
            <a:ext cx="4207755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171450" marR="0" lvl="0" indent="-17145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작품 제목 클릭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⇒ /movie/get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 이동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  <a:p>
            <a:pPr marL="171450" marR="0" lvl="0" indent="-17145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영상번호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/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국가코드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/OTT/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분류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/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제목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/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제작일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/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평점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CBFEEC97-3CFB-41D5-929C-E13EE22FE76F}"/>
              </a:ext>
            </a:extLst>
          </p:cNvPr>
          <p:cNvCxnSpPr>
            <a:cxnSpLocks/>
            <a:stCxn id="12" idx="0"/>
            <a:endCxn id="13" idx="0"/>
          </p:cNvCxnSpPr>
          <p:nvPr/>
        </p:nvCxnSpPr>
        <p:spPr>
          <a:xfrm rot="16200000" flipH="1" flipV="1">
            <a:off x="2772720" y="2924950"/>
            <a:ext cx="2056305" cy="2677637"/>
          </a:xfrm>
          <a:prstGeom prst="bentConnector3">
            <a:avLst>
              <a:gd name="adj1" fmla="val -6485"/>
            </a:avLst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3E2F04D-B725-4C0D-989C-5419CE234EA5}"/>
              </a:ext>
            </a:extLst>
          </p:cNvPr>
          <p:cNvSpPr txBox="1"/>
          <p:nvPr/>
        </p:nvSpPr>
        <p:spPr>
          <a:xfrm>
            <a:off x="320004" y="1282809"/>
            <a:ext cx="3147715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171450" marR="0" lvl="0" indent="-17145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관리자 권한 가진 계정만 접근 가능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4B9B1FC-833A-4CE0-A3AD-A02B43514A1F}"/>
              </a:ext>
            </a:extLst>
          </p:cNvPr>
          <p:cNvSpPr/>
          <p:nvPr/>
        </p:nvSpPr>
        <p:spPr>
          <a:xfrm>
            <a:off x="7902830" y="2554555"/>
            <a:ext cx="921130" cy="24198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ADE0C79-53E9-413B-A9EE-565A8B7F0CF3}"/>
              </a:ext>
            </a:extLst>
          </p:cNvPr>
          <p:cNvSpPr/>
          <p:nvPr/>
        </p:nvSpPr>
        <p:spPr>
          <a:xfrm>
            <a:off x="7179732" y="2554554"/>
            <a:ext cx="684108" cy="136212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204F184-605A-456D-8626-E2449F90CEE3}"/>
              </a:ext>
            </a:extLst>
          </p:cNvPr>
          <p:cNvSpPr txBox="1"/>
          <p:nvPr/>
        </p:nvSpPr>
        <p:spPr>
          <a:xfrm>
            <a:off x="5355599" y="4382736"/>
            <a:ext cx="2899642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171450" marR="0" lvl="0" indent="-17145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한 페이지에 볼 항목 개수 설정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    (5/10/15)</a:t>
            </a:r>
          </a:p>
        </p:txBody>
      </p:sp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id="{24EA4516-72A8-4702-A0ED-D7955AFC6C47}"/>
              </a:ext>
            </a:extLst>
          </p:cNvPr>
          <p:cNvCxnSpPr>
            <a:cxnSpLocks/>
            <a:stCxn id="18" idx="2"/>
            <a:endCxn id="19" idx="0"/>
          </p:cNvCxnSpPr>
          <p:nvPr/>
        </p:nvCxnSpPr>
        <p:spPr>
          <a:xfrm rot="5400000">
            <a:off x="6930575" y="3791525"/>
            <a:ext cx="466056" cy="716366"/>
          </a:xfrm>
          <a:prstGeom prst="bentConnector3">
            <a:avLst>
              <a:gd name="adj1" fmla="val 50000"/>
            </a:avLst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A2C08E4B-19E3-4CA9-AEE0-EFCBFE69EFBF}"/>
              </a:ext>
            </a:extLst>
          </p:cNvPr>
          <p:cNvSpPr txBox="1"/>
          <p:nvPr/>
        </p:nvSpPr>
        <p:spPr>
          <a:xfrm>
            <a:off x="5370210" y="5145251"/>
            <a:ext cx="2735558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171450" marR="0" lvl="0" indent="-17145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/movie/</a:t>
            </a: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insertmovie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 이동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  <a:p>
            <a:pPr marL="171450" marR="0" lvl="0" indent="-17145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새로 업데이트할 컨텐츠 추가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01AA46FE-8AFC-4F22-8189-CC6FA94AD3AB}"/>
              </a:ext>
            </a:extLst>
          </p:cNvPr>
          <p:cNvCxnSpPr>
            <a:cxnSpLocks/>
            <a:stCxn id="16" idx="2"/>
            <a:endCxn id="26" idx="3"/>
          </p:cNvCxnSpPr>
          <p:nvPr/>
        </p:nvCxnSpPr>
        <p:spPr>
          <a:xfrm rot="5400000">
            <a:off x="6929422" y="3972888"/>
            <a:ext cx="2610320" cy="257627"/>
          </a:xfrm>
          <a:prstGeom prst="bentConnector2">
            <a:avLst/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6880619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2831819-E54D-43C6-8670-F72AFF811941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481" y="1275138"/>
            <a:ext cx="8521200" cy="3039052"/>
          </a:xfrm>
          <a:prstGeom prst="rect">
            <a:avLst/>
          </a:prstGeom>
        </p:spPr>
      </p:pic>
      <p:cxnSp>
        <p:nvCxnSpPr>
          <p:cNvPr id="23" name="직선 연결선 22"/>
          <p:cNvCxnSpPr/>
          <p:nvPr/>
        </p:nvCxnSpPr>
        <p:spPr>
          <a:xfrm>
            <a:off x="891662" y="530874"/>
            <a:ext cx="7999816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99361" y="509442"/>
            <a:ext cx="540000" cy="54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67604" y="568465"/>
            <a:ext cx="194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2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528C7CB-C522-4832-8592-172E2A18155B}"/>
              </a:ext>
            </a:extLst>
          </p:cNvPr>
          <p:cNvGrpSpPr/>
          <p:nvPr/>
        </p:nvGrpSpPr>
        <p:grpSpPr>
          <a:xfrm>
            <a:off x="464843" y="641656"/>
            <a:ext cx="4548460" cy="4556935"/>
            <a:chOff x="102325" y="-1582569"/>
            <a:chExt cx="6064613" cy="607590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999987A-5FF5-46F4-B0CE-37DB8E05295F}"/>
                </a:ext>
              </a:extLst>
            </p:cNvPr>
            <p:cNvSpPr txBox="1"/>
            <p:nvPr/>
          </p:nvSpPr>
          <p:spPr>
            <a:xfrm>
              <a:off x="671417" y="-1582569"/>
              <a:ext cx="5495521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기능 구현 </a:t>
              </a: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- </a:t>
              </a: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관리자 페이지</a:t>
              </a: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(/movie/get)</a:t>
              </a:r>
              <a:endPara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B6AC31F-51CD-460F-BECD-99B34DF5C44A}"/>
                </a:ext>
              </a:extLst>
            </p:cNvPr>
            <p:cNvSpPr txBox="1"/>
            <p:nvPr/>
          </p:nvSpPr>
          <p:spPr>
            <a:xfrm>
              <a:off x="102325" y="4231727"/>
              <a:ext cx="2362992" cy="261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675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EC218A8-5A5F-4ADA-A59B-D1FD08C859C0}"/>
              </a:ext>
            </a:extLst>
          </p:cNvPr>
          <p:cNvSpPr/>
          <p:nvPr/>
        </p:nvSpPr>
        <p:spPr>
          <a:xfrm>
            <a:off x="396239" y="2887980"/>
            <a:ext cx="8229601" cy="8077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9B3CC6-6DAE-4A69-AE4C-83C68423F2E3}"/>
              </a:ext>
            </a:extLst>
          </p:cNvPr>
          <p:cNvSpPr txBox="1"/>
          <p:nvPr/>
        </p:nvSpPr>
        <p:spPr>
          <a:xfrm>
            <a:off x="367604" y="2250460"/>
            <a:ext cx="3931760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171450" marR="0" lvl="0" indent="-17145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선택한 컨텐츠의 모든 항목에 대한 정보 표시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A6FED28C-9B55-4A5C-82E8-CED9EDB9D57D}"/>
              </a:ext>
            </a:extLst>
          </p:cNvPr>
          <p:cNvCxnSpPr>
            <a:cxnSpLocks/>
            <a:stCxn id="12" idx="1"/>
            <a:endCxn id="21" idx="1"/>
          </p:cNvCxnSpPr>
          <p:nvPr/>
        </p:nvCxnSpPr>
        <p:spPr>
          <a:xfrm rot="10800000" flipH="1" flipV="1">
            <a:off x="396238" y="3291840"/>
            <a:ext cx="2543605" cy="1921036"/>
          </a:xfrm>
          <a:prstGeom prst="bentConnector3">
            <a:avLst>
              <a:gd name="adj1" fmla="val -8987"/>
            </a:avLst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그림 20">
            <a:extLst>
              <a:ext uri="{FF2B5EF4-FFF2-40B4-BE49-F238E27FC236}">
                <a16:creationId xmlns:a16="http://schemas.microsoft.com/office/drawing/2014/main" id="{2F5CCAF7-A73A-4D64-B386-418109C2CA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9844" y="3771068"/>
            <a:ext cx="5657727" cy="2883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300009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698030C-8955-4BC4-AB16-20908545F0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307" y="1272794"/>
            <a:ext cx="8521200" cy="3074333"/>
          </a:xfrm>
          <a:prstGeom prst="rect">
            <a:avLst/>
          </a:prstGeom>
        </p:spPr>
      </p:pic>
      <p:cxnSp>
        <p:nvCxnSpPr>
          <p:cNvPr id="23" name="직선 연결선 22"/>
          <p:cNvCxnSpPr/>
          <p:nvPr/>
        </p:nvCxnSpPr>
        <p:spPr>
          <a:xfrm>
            <a:off x="891662" y="530874"/>
            <a:ext cx="7999816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99361" y="509442"/>
            <a:ext cx="540000" cy="54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67604" y="568465"/>
            <a:ext cx="194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2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B6AC31F-51CD-460F-BECD-99B34DF5C44A}"/>
              </a:ext>
            </a:extLst>
          </p:cNvPr>
          <p:cNvSpPr txBox="1"/>
          <p:nvPr/>
        </p:nvSpPr>
        <p:spPr>
          <a:xfrm>
            <a:off x="464843" y="5002383"/>
            <a:ext cx="1772244" cy="196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675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id="{A93DBFD1-18E5-42EB-8719-C13BF33CA3C8}"/>
              </a:ext>
            </a:extLst>
          </p:cNvPr>
          <p:cNvCxnSpPr>
            <a:cxnSpLocks/>
            <a:stCxn id="13" idx="0"/>
            <a:endCxn id="14" idx="1"/>
          </p:cNvCxnSpPr>
          <p:nvPr/>
        </p:nvCxnSpPr>
        <p:spPr>
          <a:xfrm rot="5400000" flipH="1" flipV="1">
            <a:off x="4519315" y="2069928"/>
            <a:ext cx="436660" cy="468451"/>
          </a:xfrm>
          <a:prstGeom prst="bentConnector2">
            <a:avLst/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C7F18CB-D756-4FB3-99AF-8F5799EB508E}"/>
              </a:ext>
            </a:extLst>
          </p:cNvPr>
          <p:cNvSpPr/>
          <p:nvPr/>
        </p:nvSpPr>
        <p:spPr>
          <a:xfrm>
            <a:off x="396240" y="2522483"/>
            <a:ext cx="8214360" cy="80745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43C32FB-1309-4747-896A-3FA436CB736E}"/>
              </a:ext>
            </a:extLst>
          </p:cNvPr>
          <p:cNvSpPr txBox="1"/>
          <p:nvPr/>
        </p:nvSpPr>
        <p:spPr>
          <a:xfrm>
            <a:off x="4971871" y="1716491"/>
            <a:ext cx="3067229" cy="7386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171450" marR="0" lvl="0" indent="-17145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수정할 컨텐츠 정보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table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로 표시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  <a:p>
            <a:pPr marL="171450" marR="0" lvl="0" indent="-17145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get.jsp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 의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table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에서 수정 가능하게 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    </a:t>
            </a: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readonly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삭제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422957E5-CEDB-402B-8A8D-73735C652CE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703"/>
          <a:stretch/>
        </p:blipFill>
        <p:spPr>
          <a:xfrm>
            <a:off x="464842" y="3786020"/>
            <a:ext cx="3428931" cy="229350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07A373DD-F72E-41FC-8176-7AC07C7C10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3672" y="3866539"/>
            <a:ext cx="2213191" cy="2460587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F335F582-4422-45D1-874E-64D775E99EAE}"/>
              </a:ext>
            </a:extLst>
          </p:cNvPr>
          <p:cNvSpPr/>
          <p:nvPr/>
        </p:nvSpPr>
        <p:spPr>
          <a:xfrm>
            <a:off x="472440" y="3377901"/>
            <a:ext cx="3063240" cy="27207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7868754A-D2FD-4DF9-83F1-C66153B8B4A6}"/>
              </a:ext>
            </a:extLst>
          </p:cNvPr>
          <p:cNvCxnSpPr>
            <a:cxnSpLocks/>
            <a:stCxn id="26" idx="3"/>
            <a:endCxn id="32" idx="1"/>
          </p:cNvCxnSpPr>
          <p:nvPr/>
        </p:nvCxnSpPr>
        <p:spPr>
          <a:xfrm>
            <a:off x="3535680" y="3513941"/>
            <a:ext cx="813271" cy="136039"/>
          </a:xfrm>
          <a:prstGeom prst="bentConnector3">
            <a:avLst>
              <a:gd name="adj1" fmla="val 50000"/>
            </a:avLst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997F36F1-9058-45CA-93AE-8A125492D026}"/>
              </a:ext>
            </a:extLst>
          </p:cNvPr>
          <p:cNvSpPr txBox="1"/>
          <p:nvPr/>
        </p:nvSpPr>
        <p:spPr>
          <a:xfrm>
            <a:off x="4348951" y="3496091"/>
            <a:ext cx="4185449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171450" marR="0" lvl="0" indent="-17145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목록 페이지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,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수정완료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,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삭제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,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수정취소 기능 구현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32706A4-DD67-49BF-BC5A-BDF959C023ED}"/>
              </a:ext>
            </a:extLst>
          </p:cNvPr>
          <p:cNvSpPr txBox="1"/>
          <p:nvPr/>
        </p:nvSpPr>
        <p:spPr>
          <a:xfrm>
            <a:off x="891662" y="641656"/>
            <a:ext cx="4532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기능 구현 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-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관리자 페이지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(/movie/modify)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2527634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3FD3996-56D9-43A0-8408-0CFE6398D39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248"/>
          <a:stretch/>
        </p:blipFill>
        <p:spPr>
          <a:xfrm>
            <a:off x="309898" y="1269537"/>
            <a:ext cx="8521200" cy="2699974"/>
          </a:xfrm>
          <a:prstGeom prst="rect">
            <a:avLst/>
          </a:prstGeom>
        </p:spPr>
      </p:pic>
      <p:cxnSp>
        <p:nvCxnSpPr>
          <p:cNvPr id="23" name="직선 연결선 22"/>
          <p:cNvCxnSpPr/>
          <p:nvPr/>
        </p:nvCxnSpPr>
        <p:spPr>
          <a:xfrm>
            <a:off x="891662" y="530874"/>
            <a:ext cx="7999816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99361" y="509442"/>
            <a:ext cx="540000" cy="54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67604" y="568465"/>
            <a:ext cx="194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2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528C7CB-C522-4832-8592-172E2A18155B}"/>
              </a:ext>
            </a:extLst>
          </p:cNvPr>
          <p:cNvGrpSpPr/>
          <p:nvPr/>
        </p:nvGrpSpPr>
        <p:grpSpPr>
          <a:xfrm>
            <a:off x="464843" y="641656"/>
            <a:ext cx="5497438" cy="4556935"/>
            <a:chOff x="102325" y="-1582569"/>
            <a:chExt cx="7329918" cy="607590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999987A-5FF5-46F4-B0CE-37DB8E05295F}"/>
                </a:ext>
              </a:extLst>
            </p:cNvPr>
            <p:cNvSpPr txBox="1"/>
            <p:nvPr/>
          </p:nvSpPr>
          <p:spPr>
            <a:xfrm>
              <a:off x="671417" y="-1582569"/>
              <a:ext cx="6760826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기능 구현 </a:t>
              </a: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- </a:t>
              </a: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관리자 페이지</a:t>
              </a: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(/movie/</a:t>
              </a:r>
              <a:r>
                <a:rPr kumimoji="0" lang="en-US" altLang="ko-KR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insertmovie</a:t>
              </a: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)</a:t>
              </a:r>
              <a:endPara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B6AC31F-51CD-460F-BECD-99B34DF5C44A}"/>
                </a:ext>
              </a:extLst>
            </p:cNvPr>
            <p:cNvSpPr txBox="1"/>
            <p:nvPr/>
          </p:nvSpPr>
          <p:spPr>
            <a:xfrm>
              <a:off x="102325" y="4231727"/>
              <a:ext cx="2362992" cy="261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675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87269BD2-B60F-4A02-8F0D-DB2980EB9906}"/>
              </a:ext>
            </a:extLst>
          </p:cNvPr>
          <p:cNvSpPr txBox="1"/>
          <p:nvPr/>
        </p:nvSpPr>
        <p:spPr>
          <a:xfrm>
            <a:off x="7053751" y="1840512"/>
            <a:ext cx="1562158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171450" marR="0" lvl="0" indent="-17145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항목 누락 방지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4F092E8F-4A12-4B0D-949D-4CD555863076}"/>
              </a:ext>
            </a:extLst>
          </p:cNvPr>
          <p:cNvCxnSpPr>
            <a:cxnSpLocks/>
            <a:stCxn id="34" idx="3"/>
            <a:endCxn id="52" idx="0"/>
          </p:cNvCxnSpPr>
          <p:nvPr/>
        </p:nvCxnSpPr>
        <p:spPr>
          <a:xfrm>
            <a:off x="2826327" y="1911899"/>
            <a:ext cx="1235039" cy="2136125"/>
          </a:xfrm>
          <a:prstGeom prst="bentConnector2">
            <a:avLst/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CDB4FF9-C757-47DB-A350-FA584D419D8A}"/>
              </a:ext>
            </a:extLst>
          </p:cNvPr>
          <p:cNvSpPr/>
          <p:nvPr/>
        </p:nvSpPr>
        <p:spPr>
          <a:xfrm>
            <a:off x="367604" y="1278025"/>
            <a:ext cx="2458723" cy="126774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8B319491-664E-4A95-8FD3-B6F005F523F9}"/>
              </a:ext>
            </a:extLst>
          </p:cNvPr>
          <p:cNvSpPr/>
          <p:nvPr/>
        </p:nvSpPr>
        <p:spPr>
          <a:xfrm>
            <a:off x="363997" y="2540314"/>
            <a:ext cx="1446559" cy="54578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cxnSp>
        <p:nvCxnSpPr>
          <p:cNvPr id="38" name="연결선: 꺾임 37">
            <a:extLst>
              <a:ext uri="{FF2B5EF4-FFF2-40B4-BE49-F238E27FC236}">
                <a16:creationId xmlns:a16="http://schemas.microsoft.com/office/drawing/2014/main" id="{926974D7-A98B-4DB6-B2C6-D7BB173221F6}"/>
              </a:ext>
            </a:extLst>
          </p:cNvPr>
          <p:cNvCxnSpPr>
            <a:cxnSpLocks/>
            <a:stCxn id="35" idx="1"/>
            <a:endCxn id="48" idx="0"/>
          </p:cNvCxnSpPr>
          <p:nvPr/>
        </p:nvCxnSpPr>
        <p:spPr>
          <a:xfrm rot="10800000" flipH="1" flipV="1">
            <a:off x="363997" y="2813207"/>
            <a:ext cx="1200876" cy="1234214"/>
          </a:xfrm>
          <a:prstGeom prst="bentConnector4">
            <a:avLst>
              <a:gd name="adj1" fmla="val -19036"/>
              <a:gd name="adj2" fmla="val 61055"/>
            </a:avLst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그림 42">
            <a:extLst>
              <a:ext uri="{FF2B5EF4-FFF2-40B4-BE49-F238E27FC236}">
                <a16:creationId xmlns:a16="http://schemas.microsoft.com/office/drawing/2014/main" id="{E2ECF432-22BA-45E2-AA86-436096C90C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7401" y="2153603"/>
            <a:ext cx="1786290" cy="4173523"/>
          </a:xfrm>
          <a:prstGeom prst="rect">
            <a:avLst/>
          </a:pr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38EEE68D-2C5F-4372-B861-832638A83359}"/>
              </a:ext>
            </a:extLst>
          </p:cNvPr>
          <p:cNvGrpSpPr/>
          <p:nvPr/>
        </p:nvGrpSpPr>
        <p:grpSpPr>
          <a:xfrm>
            <a:off x="337184" y="4047421"/>
            <a:ext cx="5003914" cy="2062800"/>
            <a:chOff x="3552861" y="1596157"/>
            <a:chExt cx="5003914" cy="2062800"/>
          </a:xfrm>
        </p:grpSpPr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DA0418D7-22F8-44B3-8390-F63D6C7B7DC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552861" y="1596157"/>
              <a:ext cx="2455377" cy="2062800"/>
            </a:xfrm>
            <a:prstGeom prst="rect">
              <a:avLst/>
            </a:prstGeom>
          </p:spPr>
        </p:pic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id="{18D1F7EB-4887-417C-85F0-49D8F8EE262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997311" y="1596760"/>
              <a:ext cx="2559464" cy="2062197"/>
            </a:xfrm>
            <a:prstGeom prst="rect">
              <a:avLst/>
            </a:prstGeom>
          </p:spPr>
        </p:pic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3BE0855-5CB3-4F03-A014-C499CDD1A31B}"/>
              </a:ext>
            </a:extLst>
          </p:cNvPr>
          <p:cNvSpPr/>
          <p:nvPr/>
        </p:nvSpPr>
        <p:spPr>
          <a:xfrm>
            <a:off x="404962" y="3672681"/>
            <a:ext cx="398047" cy="24399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E911B9EB-2E16-46E9-9863-1262390032D1}"/>
              </a:ext>
            </a:extLst>
          </p:cNvPr>
          <p:cNvCxnSpPr>
            <a:cxnSpLocks/>
            <a:stCxn id="20" idx="3"/>
            <a:endCxn id="26" idx="1"/>
          </p:cNvCxnSpPr>
          <p:nvPr/>
        </p:nvCxnSpPr>
        <p:spPr>
          <a:xfrm flipV="1">
            <a:off x="803009" y="2252463"/>
            <a:ext cx="3618793" cy="1542218"/>
          </a:xfrm>
          <a:prstGeom prst="bentConnector3">
            <a:avLst>
              <a:gd name="adj1" fmla="val 60318"/>
            </a:avLst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F008A10-9F8C-4264-B284-0089DD6A57CA}"/>
              </a:ext>
            </a:extLst>
          </p:cNvPr>
          <p:cNvSpPr txBox="1"/>
          <p:nvPr/>
        </p:nvSpPr>
        <p:spPr>
          <a:xfrm>
            <a:off x="4421802" y="1990853"/>
            <a:ext cx="2586925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171450" marR="0" lvl="0" indent="-17145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/movie/</a:t>
            </a: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insertmovieimg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이동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    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(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포스터 입력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)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0DA494C-7265-43C6-B3DB-5BC4AB7304F4}"/>
              </a:ext>
            </a:extLst>
          </p:cNvPr>
          <p:cNvSpPr txBox="1"/>
          <p:nvPr/>
        </p:nvSpPr>
        <p:spPr>
          <a:xfrm>
            <a:off x="330680" y="6114864"/>
            <a:ext cx="4935003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171450" marR="0" lvl="0" indent="-17145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중복등록 방지 위한 이름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, CONTENTSID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(ajax 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방식 사용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)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검색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41070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/>
          <p:cNvCxnSpPr/>
          <p:nvPr/>
        </p:nvCxnSpPr>
        <p:spPr>
          <a:xfrm>
            <a:off x="891662" y="530874"/>
            <a:ext cx="7999816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99361" y="509442"/>
            <a:ext cx="540000" cy="54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67604" y="568465"/>
            <a:ext cx="194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2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528C7CB-C522-4832-8592-172E2A18155B}"/>
              </a:ext>
            </a:extLst>
          </p:cNvPr>
          <p:cNvGrpSpPr/>
          <p:nvPr/>
        </p:nvGrpSpPr>
        <p:grpSpPr>
          <a:xfrm>
            <a:off x="464843" y="641656"/>
            <a:ext cx="5907807" cy="4556935"/>
            <a:chOff x="102325" y="-1582569"/>
            <a:chExt cx="7877074" cy="607590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999987A-5FF5-46F4-B0CE-37DB8E05295F}"/>
                </a:ext>
              </a:extLst>
            </p:cNvPr>
            <p:cNvSpPr txBox="1"/>
            <p:nvPr/>
          </p:nvSpPr>
          <p:spPr>
            <a:xfrm>
              <a:off x="671417" y="-1582569"/>
              <a:ext cx="7307982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기능 구현 </a:t>
              </a: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- </a:t>
              </a: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관리자 페이지</a:t>
              </a: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(/movie/</a:t>
              </a:r>
              <a:r>
                <a:rPr kumimoji="0" lang="en-US" altLang="ko-KR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insertmovieimg</a:t>
              </a: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)</a:t>
              </a:r>
              <a:endPara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B6AC31F-51CD-460F-BECD-99B34DF5C44A}"/>
                </a:ext>
              </a:extLst>
            </p:cNvPr>
            <p:cNvSpPr txBox="1"/>
            <p:nvPr/>
          </p:nvSpPr>
          <p:spPr>
            <a:xfrm>
              <a:off x="102325" y="4231727"/>
              <a:ext cx="2362992" cy="261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675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E6102257-9C38-4EA0-83EA-9BE49558B5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391" y="1278070"/>
            <a:ext cx="6104216" cy="383194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3F4ADEDE-9D2E-4E77-A64B-C96ACCF8BC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5781" y="2757877"/>
            <a:ext cx="3445698" cy="303304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6D4370F3-5D4C-4B69-9C3F-8ABBFFF05774}"/>
              </a:ext>
            </a:extLst>
          </p:cNvPr>
          <p:cNvSpPr txBox="1"/>
          <p:nvPr/>
        </p:nvSpPr>
        <p:spPr>
          <a:xfrm>
            <a:off x="5445780" y="2383553"/>
            <a:ext cx="2804841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171450" marR="0" lvl="0" indent="-17145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Filedrop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방식으로 이미지 등록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C971772-0805-40FA-A7EA-45EB7EF1CFC9}"/>
              </a:ext>
            </a:extLst>
          </p:cNvPr>
          <p:cNvSpPr/>
          <p:nvPr/>
        </p:nvSpPr>
        <p:spPr>
          <a:xfrm>
            <a:off x="1447800" y="2725439"/>
            <a:ext cx="3638550" cy="73767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39A416E7-427E-486B-B6FF-8AEC4E75F8E8}"/>
              </a:ext>
            </a:extLst>
          </p:cNvPr>
          <p:cNvCxnSpPr>
            <a:cxnSpLocks/>
            <a:stCxn id="35" idx="2"/>
            <a:endCxn id="16" idx="1"/>
          </p:cNvCxnSpPr>
          <p:nvPr/>
        </p:nvCxnSpPr>
        <p:spPr>
          <a:xfrm rot="16200000" flipH="1">
            <a:off x="3950784" y="2779400"/>
            <a:ext cx="811288" cy="2178706"/>
          </a:xfrm>
          <a:prstGeom prst="bentConnector2">
            <a:avLst/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87799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67015" y="2571664"/>
            <a:ext cx="133882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4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004</a:t>
            </a:r>
            <a:endParaRPr kumimoji="0" lang="ko-KR" altLang="en-US" sz="5400" b="1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00077" y="3519303"/>
            <a:ext cx="13112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-113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기능 구현</a:t>
            </a:r>
          </a:p>
        </p:txBody>
      </p:sp>
      <p:cxnSp>
        <p:nvCxnSpPr>
          <p:cNvPr id="18" name="직선 연결선 17"/>
          <p:cNvCxnSpPr/>
          <p:nvPr/>
        </p:nvCxnSpPr>
        <p:spPr>
          <a:xfrm>
            <a:off x="367014" y="3401616"/>
            <a:ext cx="5231028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0E9BBA04-257D-4E5A-9481-8454D7FC559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9013" y="2627665"/>
            <a:ext cx="2840627" cy="121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967152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67015" y="2571664"/>
            <a:ext cx="133882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4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005</a:t>
            </a:r>
            <a:endParaRPr kumimoji="0" lang="ko-KR" altLang="en-US" sz="5400" b="1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00077" y="3519303"/>
            <a:ext cx="12488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-113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향후계획</a:t>
            </a:r>
          </a:p>
        </p:txBody>
      </p:sp>
      <p:cxnSp>
        <p:nvCxnSpPr>
          <p:cNvPr id="18" name="직선 연결선 17"/>
          <p:cNvCxnSpPr/>
          <p:nvPr/>
        </p:nvCxnSpPr>
        <p:spPr>
          <a:xfrm>
            <a:off x="367014" y="3401616"/>
            <a:ext cx="5231028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166A1F06-C1B2-4117-A485-CAA8E1C60E4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9013" y="2627665"/>
            <a:ext cx="2840627" cy="121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567035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/>
          <p:cNvCxnSpPr/>
          <p:nvPr/>
        </p:nvCxnSpPr>
        <p:spPr>
          <a:xfrm>
            <a:off x="891662" y="530874"/>
            <a:ext cx="7999816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99361" y="509442"/>
            <a:ext cx="540000" cy="54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67604" y="568465"/>
            <a:ext cx="194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1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C5D33654-CF2F-4862-8C5A-C5FCE3748E72}"/>
              </a:ext>
            </a:extLst>
          </p:cNvPr>
          <p:cNvGrpSpPr/>
          <p:nvPr/>
        </p:nvGrpSpPr>
        <p:grpSpPr>
          <a:xfrm>
            <a:off x="464843" y="641656"/>
            <a:ext cx="1772244" cy="4556935"/>
            <a:chOff x="102325" y="-1582569"/>
            <a:chExt cx="2362992" cy="6075907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50EF530-D71F-4171-8B07-91EA7F38E199}"/>
                </a:ext>
              </a:extLst>
            </p:cNvPr>
            <p:cNvSpPr txBox="1"/>
            <p:nvPr/>
          </p:nvSpPr>
          <p:spPr>
            <a:xfrm>
              <a:off x="671417" y="-1582569"/>
              <a:ext cx="1451680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향후 목표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A88A910-DF33-4BE2-8A32-9407B2CF2BA0}"/>
                </a:ext>
              </a:extLst>
            </p:cNvPr>
            <p:cNvSpPr txBox="1"/>
            <p:nvPr/>
          </p:nvSpPr>
          <p:spPr>
            <a:xfrm>
              <a:off x="102325" y="4231727"/>
              <a:ext cx="2362992" cy="261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675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</p:grpSp>
      <p:graphicFrame>
        <p:nvGraphicFramePr>
          <p:cNvPr id="11" name="표 2">
            <a:extLst>
              <a:ext uri="{FF2B5EF4-FFF2-40B4-BE49-F238E27FC236}">
                <a16:creationId xmlns:a16="http://schemas.microsoft.com/office/drawing/2014/main" id="{ECF1C674-444E-428C-ABB4-868D55D68641}"/>
              </a:ext>
            </a:extLst>
          </p:cNvPr>
          <p:cNvGraphicFramePr>
            <a:graphicFrameLocks noGrp="1"/>
          </p:cNvGraphicFramePr>
          <p:nvPr/>
        </p:nvGraphicFramePr>
        <p:xfrm>
          <a:off x="685800" y="1304927"/>
          <a:ext cx="7775732" cy="4770197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55146">
                  <a:extLst>
                    <a:ext uri="{9D8B030D-6E8A-4147-A177-3AD203B41FA5}">
                      <a16:colId xmlns:a16="http://schemas.microsoft.com/office/drawing/2014/main" val="3509793713"/>
                    </a:ext>
                  </a:extLst>
                </a:gridCol>
                <a:gridCol w="6220586">
                  <a:extLst>
                    <a:ext uri="{9D8B030D-6E8A-4147-A177-3AD203B41FA5}">
                      <a16:colId xmlns:a16="http://schemas.microsoft.com/office/drawing/2014/main" val="750089002"/>
                    </a:ext>
                  </a:extLst>
                </a:gridCol>
              </a:tblGrid>
              <a:tr h="489277">
                <a:tc>
                  <a:txBody>
                    <a:bodyPr/>
                    <a:lstStyle/>
                    <a:p>
                      <a:pPr latinLnBrk="1"/>
                      <a:endParaRPr lang="ko-KR" altLang="en-US" sz="15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latin typeface="+mn-ea"/>
                          <a:ea typeface="+mn-ea"/>
                        </a:rPr>
                        <a:t>목표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1552026"/>
                  </a:ext>
                </a:extLst>
              </a:tr>
              <a:tr h="10702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>
                          <a:latin typeface="+mn-ea"/>
                          <a:ea typeface="+mn-ea"/>
                        </a:rPr>
                        <a:t>회원 관리</a:t>
                      </a:r>
                    </a:p>
                  </a:txBody>
                  <a:tcPr anchor="ctr"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25000"/>
                        </a:lnSpc>
                      </a:pPr>
                      <a:r>
                        <a:rPr lang="ko-KR" altLang="en-US" sz="1500" spc="0" dirty="0">
                          <a:latin typeface="+mn-ea"/>
                          <a:ea typeface="+mn-ea"/>
                        </a:rPr>
                        <a:t>프로필 사진 추가</a:t>
                      </a:r>
                      <a:r>
                        <a:rPr lang="en-US" altLang="ko-KR" sz="1500" spc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500" spc="0" dirty="0">
                          <a:latin typeface="+mn-ea"/>
                          <a:ea typeface="+mn-ea"/>
                        </a:rPr>
                        <a:t>수정</a:t>
                      </a:r>
                      <a:r>
                        <a:rPr lang="en-US" altLang="ko-KR" sz="1500" spc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500" spc="0" dirty="0">
                          <a:latin typeface="+mn-ea"/>
                          <a:ea typeface="+mn-ea"/>
                        </a:rPr>
                        <a:t>평점 관리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4690607"/>
                  </a:ext>
                </a:extLst>
              </a:tr>
              <a:tr h="10702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>
                          <a:latin typeface="+mn-ea"/>
                          <a:ea typeface="+mn-ea"/>
                        </a:rPr>
                        <a:t>콘텐츠 관리</a:t>
                      </a:r>
                    </a:p>
                  </a:txBody>
                  <a:tcPr anchor="ctr"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25000"/>
                        </a:lnSpc>
                      </a:pPr>
                      <a:r>
                        <a:rPr lang="ko-KR" altLang="en-US" sz="1500" spc="0" baseline="0" dirty="0">
                          <a:latin typeface="+mn-ea"/>
                          <a:ea typeface="+mn-ea"/>
                        </a:rPr>
                        <a:t>실시간 작품 추가</a:t>
                      </a:r>
                      <a:r>
                        <a:rPr lang="en-US" altLang="ko-KR" sz="1500" spc="0" baseline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500" spc="0" baseline="0" dirty="0">
                          <a:latin typeface="+mn-ea"/>
                          <a:ea typeface="+mn-ea"/>
                        </a:rPr>
                        <a:t>다양한 검색 및 추천 기능 추가</a:t>
                      </a:r>
                      <a:endParaRPr lang="en-US" altLang="ko-KR" sz="1500" spc="0" baseline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7131605"/>
                  </a:ext>
                </a:extLst>
              </a:tr>
              <a:tr h="10702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>
                          <a:latin typeface="+mn-ea"/>
                          <a:ea typeface="+mn-ea"/>
                        </a:rPr>
                        <a:t>콘텐츠 추천</a:t>
                      </a:r>
                    </a:p>
                  </a:txBody>
                  <a:tcPr anchor="ctr"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25000"/>
                        </a:lnSpc>
                      </a:pPr>
                      <a:r>
                        <a:rPr lang="ko-KR" altLang="en-US" sz="1500" spc="0" dirty="0">
                          <a:latin typeface="+mn-ea"/>
                          <a:ea typeface="+mn-ea"/>
                        </a:rPr>
                        <a:t>컨텐츠 평점 부여</a:t>
                      </a:r>
                      <a:r>
                        <a:rPr lang="en-US" altLang="ko-KR" sz="1500" spc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500" spc="0" dirty="0">
                          <a:latin typeface="+mn-ea"/>
                          <a:ea typeface="+mn-ea"/>
                        </a:rPr>
                        <a:t>외부 평점 기준 공개</a:t>
                      </a:r>
                      <a:endParaRPr lang="en-US" altLang="ko-KR" sz="1500" spc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1147149"/>
                  </a:ext>
                </a:extLst>
              </a:tr>
              <a:tr h="10702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>
                          <a:latin typeface="+mn-ea"/>
                          <a:ea typeface="+mn-ea"/>
                        </a:rPr>
                        <a:t>게시판</a:t>
                      </a:r>
                    </a:p>
                  </a:txBody>
                  <a:tcPr anchor="ctr"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25000"/>
                        </a:lnSpc>
                      </a:pPr>
                      <a:r>
                        <a:rPr lang="ko-KR" altLang="en-US" sz="1500" spc="0" dirty="0">
                          <a:latin typeface="+mn-ea"/>
                          <a:ea typeface="+mn-ea"/>
                        </a:rPr>
                        <a:t>업로드 파일 수정</a:t>
                      </a:r>
                      <a:r>
                        <a:rPr lang="en-US" altLang="ko-KR" sz="1500" spc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500" spc="0" dirty="0">
                          <a:latin typeface="+mn-ea"/>
                          <a:ea typeface="+mn-ea"/>
                        </a:rPr>
                        <a:t>삭제</a:t>
                      </a:r>
                      <a:r>
                        <a:rPr lang="en-US" altLang="ko-KR" sz="1500" spc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500" spc="0" dirty="0">
                          <a:latin typeface="+mn-ea"/>
                          <a:ea typeface="+mn-ea"/>
                        </a:rPr>
                        <a:t>게시물</a:t>
                      </a:r>
                      <a:r>
                        <a:rPr lang="en-US" altLang="ko-KR" sz="1500" spc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500" spc="0" dirty="0">
                          <a:latin typeface="+mn-ea"/>
                          <a:ea typeface="+mn-ea"/>
                        </a:rPr>
                        <a:t>댓글 추천 기능</a:t>
                      </a:r>
                      <a:endParaRPr lang="en-US" altLang="ko-KR" sz="1500" spc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83467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55073862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/>
          <p:cNvCxnSpPr/>
          <p:nvPr/>
        </p:nvCxnSpPr>
        <p:spPr>
          <a:xfrm>
            <a:off x="891662" y="530874"/>
            <a:ext cx="7999816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99361" y="509442"/>
            <a:ext cx="540000" cy="54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67604" y="568465"/>
            <a:ext cx="194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1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E0DCE2AA-2B10-4E44-940A-488CED826A53}"/>
              </a:ext>
            </a:extLst>
          </p:cNvPr>
          <p:cNvGrpSpPr/>
          <p:nvPr/>
        </p:nvGrpSpPr>
        <p:grpSpPr>
          <a:xfrm>
            <a:off x="464843" y="641656"/>
            <a:ext cx="1772244" cy="4556935"/>
            <a:chOff x="102325" y="-1582569"/>
            <a:chExt cx="2362992" cy="6075907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F30A86E-0C7F-41BC-8632-39CFEA975AE4}"/>
                </a:ext>
              </a:extLst>
            </p:cNvPr>
            <p:cNvSpPr txBox="1"/>
            <p:nvPr/>
          </p:nvSpPr>
          <p:spPr>
            <a:xfrm>
              <a:off x="671417" y="-1582569"/>
              <a:ext cx="1451680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개발 일정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8F66335-4F67-4D15-A79C-4A23BDCEE0F5}"/>
                </a:ext>
              </a:extLst>
            </p:cNvPr>
            <p:cNvSpPr txBox="1"/>
            <p:nvPr/>
          </p:nvSpPr>
          <p:spPr>
            <a:xfrm>
              <a:off x="102325" y="4231727"/>
              <a:ext cx="2362992" cy="261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675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</p:grpSp>
      <p:graphicFrame>
        <p:nvGraphicFramePr>
          <p:cNvPr id="10" name="표 10">
            <a:extLst>
              <a:ext uri="{FF2B5EF4-FFF2-40B4-BE49-F238E27FC236}">
                <a16:creationId xmlns:a16="http://schemas.microsoft.com/office/drawing/2014/main" id="{33496030-9B36-4195-A5CA-5278456D8539}"/>
              </a:ext>
            </a:extLst>
          </p:cNvPr>
          <p:cNvGraphicFramePr>
            <a:graphicFrameLocks noGrp="1"/>
          </p:cNvGraphicFramePr>
          <p:nvPr/>
        </p:nvGraphicFramePr>
        <p:xfrm>
          <a:off x="269966" y="1396999"/>
          <a:ext cx="8621499" cy="44638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6919">
                  <a:extLst>
                    <a:ext uri="{9D8B030D-6E8A-4147-A177-3AD203B41FA5}">
                      <a16:colId xmlns:a16="http://schemas.microsoft.com/office/drawing/2014/main" val="3800296339"/>
                    </a:ext>
                  </a:extLst>
                </a:gridCol>
                <a:gridCol w="359229">
                  <a:extLst>
                    <a:ext uri="{9D8B030D-6E8A-4147-A177-3AD203B41FA5}">
                      <a16:colId xmlns:a16="http://schemas.microsoft.com/office/drawing/2014/main" val="2741667925"/>
                    </a:ext>
                  </a:extLst>
                </a:gridCol>
                <a:gridCol w="359229">
                  <a:extLst>
                    <a:ext uri="{9D8B030D-6E8A-4147-A177-3AD203B41FA5}">
                      <a16:colId xmlns:a16="http://schemas.microsoft.com/office/drawing/2014/main" val="2570580537"/>
                    </a:ext>
                  </a:extLst>
                </a:gridCol>
                <a:gridCol w="359229">
                  <a:extLst>
                    <a:ext uri="{9D8B030D-6E8A-4147-A177-3AD203B41FA5}">
                      <a16:colId xmlns:a16="http://schemas.microsoft.com/office/drawing/2014/main" val="3560688442"/>
                    </a:ext>
                  </a:extLst>
                </a:gridCol>
                <a:gridCol w="359229">
                  <a:extLst>
                    <a:ext uri="{9D8B030D-6E8A-4147-A177-3AD203B41FA5}">
                      <a16:colId xmlns:a16="http://schemas.microsoft.com/office/drawing/2014/main" val="2717230969"/>
                    </a:ext>
                  </a:extLst>
                </a:gridCol>
                <a:gridCol w="359229">
                  <a:extLst>
                    <a:ext uri="{9D8B030D-6E8A-4147-A177-3AD203B41FA5}">
                      <a16:colId xmlns:a16="http://schemas.microsoft.com/office/drawing/2014/main" val="3266432540"/>
                    </a:ext>
                  </a:extLst>
                </a:gridCol>
                <a:gridCol w="359229">
                  <a:extLst>
                    <a:ext uri="{9D8B030D-6E8A-4147-A177-3AD203B41FA5}">
                      <a16:colId xmlns:a16="http://schemas.microsoft.com/office/drawing/2014/main" val="2108156256"/>
                    </a:ext>
                  </a:extLst>
                </a:gridCol>
                <a:gridCol w="359229">
                  <a:extLst>
                    <a:ext uri="{9D8B030D-6E8A-4147-A177-3AD203B41FA5}">
                      <a16:colId xmlns:a16="http://schemas.microsoft.com/office/drawing/2014/main" val="2183285078"/>
                    </a:ext>
                  </a:extLst>
                </a:gridCol>
                <a:gridCol w="359229">
                  <a:extLst>
                    <a:ext uri="{9D8B030D-6E8A-4147-A177-3AD203B41FA5}">
                      <a16:colId xmlns:a16="http://schemas.microsoft.com/office/drawing/2014/main" val="897741651"/>
                    </a:ext>
                  </a:extLst>
                </a:gridCol>
                <a:gridCol w="359229">
                  <a:extLst>
                    <a:ext uri="{9D8B030D-6E8A-4147-A177-3AD203B41FA5}">
                      <a16:colId xmlns:a16="http://schemas.microsoft.com/office/drawing/2014/main" val="2110640158"/>
                    </a:ext>
                  </a:extLst>
                </a:gridCol>
                <a:gridCol w="359229">
                  <a:extLst>
                    <a:ext uri="{9D8B030D-6E8A-4147-A177-3AD203B41FA5}">
                      <a16:colId xmlns:a16="http://schemas.microsoft.com/office/drawing/2014/main" val="2273806696"/>
                    </a:ext>
                  </a:extLst>
                </a:gridCol>
                <a:gridCol w="359229">
                  <a:extLst>
                    <a:ext uri="{9D8B030D-6E8A-4147-A177-3AD203B41FA5}">
                      <a16:colId xmlns:a16="http://schemas.microsoft.com/office/drawing/2014/main" val="712429967"/>
                    </a:ext>
                  </a:extLst>
                </a:gridCol>
                <a:gridCol w="359229">
                  <a:extLst>
                    <a:ext uri="{9D8B030D-6E8A-4147-A177-3AD203B41FA5}">
                      <a16:colId xmlns:a16="http://schemas.microsoft.com/office/drawing/2014/main" val="4194637734"/>
                    </a:ext>
                  </a:extLst>
                </a:gridCol>
                <a:gridCol w="359229">
                  <a:extLst>
                    <a:ext uri="{9D8B030D-6E8A-4147-A177-3AD203B41FA5}">
                      <a16:colId xmlns:a16="http://schemas.microsoft.com/office/drawing/2014/main" val="3995554093"/>
                    </a:ext>
                  </a:extLst>
                </a:gridCol>
                <a:gridCol w="359229">
                  <a:extLst>
                    <a:ext uri="{9D8B030D-6E8A-4147-A177-3AD203B41FA5}">
                      <a16:colId xmlns:a16="http://schemas.microsoft.com/office/drawing/2014/main" val="2178855194"/>
                    </a:ext>
                  </a:extLst>
                </a:gridCol>
                <a:gridCol w="359229">
                  <a:extLst>
                    <a:ext uri="{9D8B030D-6E8A-4147-A177-3AD203B41FA5}">
                      <a16:colId xmlns:a16="http://schemas.microsoft.com/office/drawing/2014/main" val="2281237744"/>
                    </a:ext>
                  </a:extLst>
                </a:gridCol>
                <a:gridCol w="359229">
                  <a:extLst>
                    <a:ext uri="{9D8B030D-6E8A-4147-A177-3AD203B41FA5}">
                      <a16:colId xmlns:a16="http://schemas.microsoft.com/office/drawing/2014/main" val="494672991"/>
                    </a:ext>
                  </a:extLst>
                </a:gridCol>
                <a:gridCol w="359229">
                  <a:extLst>
                    <a:ext uri="{9D8B030D-6E8A-4147-A177-3AD203B41FA5}">
                      <a16:colId xmlns:a16="http://schemas.microsoft.com/office/drawing/2014/main" val="3382626996"/>
                    </a:ext>
                  </a:extLst>
                </a:gridCol>
                <a:gridCol w="359229">
                  <a:extLst>
                    <a:ext uri="{9D8B030D-6E8A-4147-A177-3AD203B41FA5}">
                      <a16:colId xmlns:a16="http://schemas.microsoft.com/office/drawing/2014/main" val="3908197018"/>
                    </a:ext>
                  </a:extLst>
                </a:gridCol>
                <a:gridCol w="359229">
                  <a:extLst>
                    <a:ext uri="{9D8B030D-6E8A-4147-A177-3AD203B41FA5}">
                      <a16:colId xmlns:a16="http://schemas.microsoft.com/office/drawing/2014/main" val="3007986708"/>
                    </a:ext>
                  </a:extLst>
                </a:gridCol>
                <a:gridCol w="359229">
                  <a:extLst>
                    <a:ext uri="{9D8B030D-6E8A-4147-A177-3AD203B41FA5}">
                      <a16:colId xmlns:a16="http://schemas.microsoft.com/office/drawing/2014/main" val="2562857935"/>
                    </a:ext>
                  </a:extLst>
                </a:gridCol>
              </a:tblGrid>
              <a:tr h="557983">
                <a:tc rowSpan="2">
                  <a:txBody>
                    <a:bodyPr/>
                    <a:lstStyle/>
                    <a:p>
                      <a:pPr algn="r" latinLnBrk="1"/>
                      <a:endParaRPr lang="en-US" altLang="ko-KR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>
                    <a:lnL w="12700" cmpd="sng">
                      <a:noFill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10</a:t>
                      </a:r>
                      <a:r>
                        <a:rPr lang="ko-KR" altLang="en-US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월</a:t>
                      </a: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11</a:t>
                      </a:r>
                      <a:r>
                        <a:rPr lang="ko-KR" altLang="en-US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월</a:t>
                      </a: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12</a:t>
                      </a:r>
                      <a:r>
                        <a:rPr lang="ko-KR" altLang="en-US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월</a:t>
                      </a: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22</a:t>
                      </a:r>
                      <a:r>
                        <a:rPr lang="ko-KR" altLang="en-US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년 </a:t>
                      </a:r>
                      <a:r>
                        <a:rPr lang="en-US" altLang="ko-KR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월</a:t>
                      </a: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월</a:t>
                      </a: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7335601"/>
                  </a:ext>
                </a:extLst>
              </a:tr>
              <a:tr h="557983">
                <a:tc vMerge="1"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ㄴ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주</a:t>
                      </a: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주</a:t>
                      </a: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주</a:t>
                      </a: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4</a:t>
                      </a:r>
                      <a:r>
                        <a:rPr lang="ko-KR" altLang="en-US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주</a:t>
                      </a: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주</a:t>
                      </a: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주</a:t>
                      </a: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주</a:t>
                      </a: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4</a:t>
                      </a:r>
                      <a:r>
                        <a:rPr lang="ko-KR" altLang="en-US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주</a:t>
                      </a: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주</a:t>
                      </a: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주</a:t>
                      </a: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주</a:t>
                      </a: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4</a:t>
                      </a:r>
                      <a:r>
                        <a:rPr lang="ko-KR" altLang="en-US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주</a:t>
                      </a: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주</a:t>
                      </a: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주</a:t>
                      </a: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주</a:t>
                      </a: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4</a:t>
                      </a:r>
                      <a:r>
                        <a:rPr lang="ko-KR" altLang="en-US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주</a:t>
                      </a: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주</a:t>
                      </a: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주</a:t>
                      </a: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주</a:t>
                      </a: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4</a:t>
                      </a:r>
                      <a:r>
                        <a:rPr lang="ko-KR" altLang="en-US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주</a:t>
                      </a: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0939990"/>
                  </a:ext>
                </a:extLst>
              </a:tr>
              <a:tr h="557983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pc="-40" baseline="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프로젝트 계획</a:t>
                      </a:r>
                      <a:r>
                        <a:rPr lang="en-US" altLang="ko-KR" spc="-40" baseline="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pc="-40" baseline="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분석</a:t>
                      </a:r>
                    </a:p>
                  </a:txBody>
                  <a:tcPr marL="46800" marR="46800"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5764073"/>
                  </a:ext>
                </a:extLst>
              </a:tr>
              <a:tr h="557983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프로젝트 설계</a:t>
                      </a:r>
                    </a:p>
                  </a:txBody>
                  <a:tcPr marL="46800" marR="46800"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2397365"/>
                  </a:ext>
                </a:extLst>
              </a:tr>
              <a:tr h="557983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프로그래밍</a:t>
                      </a:r>
                    </a:p>
                  </a:txBody>
                  <a:tcPr marL="46800" marR="46800"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4592785"/>
                  </a:ext>
                </a:extLst>
              </a:tr>
              <a:tr h="557983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테스트</a:t>
                      </a:r>
                    </a:p>
                  </a:txBody>
                  <a:tcPr marL="46800" marR="46800"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6974110"/>
                  </a:ext>
                </a:extLst>
              </a:tr>
              <a:tr h="557983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수정</a:t>
                      </a:r>
                    </a:p>
                  </a:txBody>
                  <a:tcPr marL="46800" marR="46800"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8408529"/>
                  </a:ext>
                </a:extLst>
              </a:tr>
              <a:tr h="557983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최종 발표</a:t>
                      </a:r>
                    </a:p>
                  </a:txBody>
                  <a:tcPr marL="46800" marR="46800"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77314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3358900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20941" y="7034761"/>
            <a:ext cx="2656045" cy="4893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5728" marR="0" lvl="0" indent="-135728" algn="l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050" b="0" i="0" u="none" strike="noStrike" kern="1200" cap="none" spc="-113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rPr>
              <a:t>설립배경</a:t>
            </a:r>
            <a:endParaRPr kumimoji="0" lang="en-US" altLang="ko-KR" sz="1050" b="0" i="0" u="none" strike="noStrike" kern="1200" cap="none" spc="-113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oto Sans CJK KR Thin" panose="020B0200000000000000" pitchFamily="34" charset="-127"/>
              <a:ea typeface="Noto Sans CJK KR Thin" panose="020B0200000000000000" pitchFamily="34" charset="-127"/>
              <a:cs typeface="Arial" panose="020B0604020202020204" pitchFamily="34" charset="0"/>
            </a:endParaRPr>
          </a:p>
          <a:p>
            <a:pPr marL="135728" marR="0" lvl="0" indent="-135728" algn="l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050" b="0" i="0" u="none" strike="noStrike" kern="1200" cap="none" spc="-113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rPr>
              <a:t>회사 비전   및   가치</a:t>
            </a:r>
          </a:p>
        </p:txBody>
      </p:sp>
      <p:sp>
        <p:nvSpPr>
          <p:cNvPr id="25" name="직각 삼각형 24"/>
          <p:cNvSpPr/>
          <p:nvPr/>
        </p:nvSpPr>
        <p:spPr>
          <a:xfrm flipH="1">
            <a:off x="6036636" y="857250"/>
            <a:ext cx="3107365" cy="51435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26" name="직각 삼각형 25"/>
          <p:cNvSpPr/>
          <p:nvPr/>
        </p:nvSpPr>
        <p:spPr>
          <a:xfrm flipH="1" flipV="1">
            <a:off x="6036636" y="857250"/>
            <a:ext cx="3107365" cy="5116116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AC8CA37A-CC7D-4CE2-8138-25326EFF9202}"/>
              </a:ext>
            </a:extLst>
          </p:cNvPr>
          <p:cNvGrpSpPr/>
          <p:nvPr/>
        </p:nvGrpSpPr>
        <p:grpSpPr>
          <a:xfrm>
            <a:off x="3126206" y="7308442"/>
            <a:ext cx="936587" cy="338554"/>
            <a:chOff x="212651" y="3255887"/>
            <a:chExt cx="1248783" cy="451405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50383C0-B7C1-4C9A-9BD8-8D9B930925A9}"/>
                </a:ext>
              </a:extLst>
            </p:cNvPr>
            <p:cNvSpPr txBox="1"/>
            <p:nvPr/>
          </p:nvSpPr>
          <p:spPr>
            <a:xfrm>
              <a:off x="212651" y="3255887"/>
              <a:ext cx="701475" cy="4514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006</a:t>
              </a:r>
              <a:endPara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697EC99-BBCE-4E63-8EB8-34A3683532F5}"/>
                </a:ext>
              </a:extLst>
            </p:cNvPr>
            <p:cNvSpPr txBox="1"/>
            <p:nvPr/>
          </p:nvSpPr>
          <p:spPr>
            <a:xfrm>
              <a:off x="757994" y="3255887"/>
              <a:ext cx="703440" cy="4514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b="0" i="0" u="none" strike="noStrike" kern="1200" cap="none" spc="-113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결과</a:t>
              </a: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850BE463-A15D-406C-93CA-BC6C8B155D9E}"/>
              </a:ext>
            </a:extLst>
          </p:cNvPr>
          <p:cNvGrpSpPr/>
          <p:nvPr/>
        </p:nvGrpSpPr>
        <p:grpSpPr>
          <a:xfrm>
            <a:off x="3126206" y="7813231"/>
            <a:ext cx="936587" cy="338554"/>
            <a:chOff x="212651" y="3255887"/>
            <a:chExt cx="1248783" cy="451405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85705C6-BE98-45A0-96D4-9A6C271B3552}"/>
                </a:ext>
              </a:extLst>
            </p:cNvPr>
            <p:cNvSpPr txBox="1"/>
            <p:nvPr/>
          </p:nvSpPr>
          <p:spPr>
            <a:xfrm>
              <a:off x="212651" y="3255887"/>
              <a:ext cx="701475" cy="4514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007</a:t>
              </a:r>
              <a:endPara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FC2C215-C9C1-47A8-90C6-73C87C348314}"/>
                </a:ext>
              </a:extLst>
            </p:cNvPr>
            <p:cNvSpPr txBox="1"/>
            <p:nvPr/>
          </p:nvSpPr>
          <p:spPr>
            <a:xfrm>
              <a:off x="757994" y="3255887"/>
              <a:ext cx="703440" cy="4514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b="0" i="0" u="none" strike="noStrike" kern="1200" cap="none" spc="-113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후기</a:t>
              </a:r>
              <a:endParaRPr kumimoji="0" lang="ko-KR" altLang="en-US" sz="1600" b="0" i="0" u="none" strike="noStrike" kern="1200" cap="none" spc="-113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C84555B5-4A5B-49CF-954D-996E94CC60E3}"/>
              </a:ext>
            </a:extLst>
          </p:cNvPr>
          <p:cNvSpPr txBox="1"/>
          <p:nvPr/>
        </p:nvSpPr>
        <p:spPr>
          <a:xfrm>
            <a:off x="1641707" y="2038677"/>
            <a:ext cx="37818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400" b="1" i="0" u="none" strike="noStrike" kern="1200" cap="none" spc="-225" normalizeH="0" baseline="0" noProof="0" dirty="0" err="1">
                <a:ln>
                  <a:noFill/>
                </a:ln>
                <a:solidFill>
                  <a:srgbClr val="ED636D">
                    <a:alpha val="70000"/>
                  </a:srgb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오때</a:t>
            </a:r>
            <a:r>
              <a:rPr kumimoji="0" lang="en-US" altLang="ko-KR" sz="5400" b="1" i="0" u="none" strike="noStrike" kern="1200" cap="none" spc="-225" normalizeH="0" baseline="0" noProof="0" dirty="0">
                <a:ln>
                  <a:noFill/>
                </a:ln>
                <a:solidFill>
                  <a:srgbClr val="ED636D">
                    <a:alpha val="70000"/>
                  </a:srgb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?(</a:t>
            </a:r>
            <a:r>
              <a:rPr kumimoji="0" lang="en-US" altLang="ko-KR" sz="5400" b="1" i="0" u="none" strike="noStrike" kern="1200" cap="none" spc="-225" normalizeH="0" baseline="0" noProof="0" dirty="0" err="1">
                <a:ln>
                  <a:noFill/>
                </a:ln>
                <a:solidFill>
                  <a:srgbClr val="ED636D">
                    <a:alpha val="70000"/>
                  </a:srgb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OTTe</a:t>
            </a:r>
            <a:r>
              <a:rPr kumimoji="0" lang="en-US" altLang="ko-KR" sz="5400" b="1" i="0" u="none" strike="noStrike" kern="1200" cap="none" spc="-225" normalizeH="0" baseline="0" noProof="0" dirty="0">
                <a:ln>
                  <a:noFill/>
                </a:ln>
                <a:solidFill>
                  <a:srgbClr val="ED636D">
                    <a:alpha val="70000"/>
                  </a:srgb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)</a:t>
            </a:r>
            <a:endParaRPr kumimoji="0" lang="ko-KR" altLang="en-US" sz="5400" b="1" i="0" u="none" strike="noStrike" kern="1200" cap="none" spc="-225" normalizeH="0" baseline="0" noProof="0" dirty="0">
              <a:ln>
                <a:noFill/>
              </a:ln>
              <a:solidFill>
                <a:srgbClr val="ED636D">
                  <a:alpha val="70000"/>
                </a:srgbClr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89B630B-0FDC-4764-B6FF-C0EE90165983}"/>
              </a:ext>
            </a:extLst>
          </p:cNvPr>
          <p:cNvSpPr txBox="1"/>
          <p:nvPr/>
        </p:nvSpPr>
        <p:spPr>
          <a:xfrm>
            <a:off x="2631207" y="3113898"/>
            <a:ext cx="19672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2F2F2">
                    <a:lumMod val="50000"/>
                  </a:srgb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모든 컨텐츠를 한곳에서</a:t>
            </a:r>
          </a:p>
        </p:txBody>
      </p:sp>
      <p:pic>
        <p:nvPicPr>
          <p:cNvPr id="4" name="그림 3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2193169A-C0E6-4F79-9BCE-6E18DC186A2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1009" y="3714185"/>
            <a:ext cx="2743200" cy="1170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581686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/>
          <p:cNvCxnSpPr/>
          <p:nvPr/>
        </p:nvCxnSpPr>
        <p:spPr>
          <a:xfrm>
            <a:off x="891662" y="530874"/>
            <a:ext cx="7999816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99361" y="509442"/>
            <a:ext cx="540000" cy="54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67604" y="568465"/>
            <a:ext cx="194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2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528C7CB-C522-4832-8592-172E2A18155B}"/>
              </a:ext>
            </a:extLst>
          </p:cNvPr>
          <p:cNvGrpSpPr/>
          <p:nvPr/>
        </p:nvGrpSpPr>
        <p:grpSpPr>
          <a:xfrm>
            <a:off x="464843" y="641656"/>
            <a:ext cx="1772245" cy="4556935"/>
            <a:chOff x="102325" y="-1582569"/>
            <a:chExt cx="2362992" cy="607590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999987A-5FF5-46F4-B0CE-37DB8E05295F}"/>
                </a:ext>
              </a:extLst>
            </p:cNvPr>
            <p:cNvSpPr txBox="1"/>
            <p:nvPr/>
          </p:nvSpPr>
          <p:spPr>
            <a:xfrm>
              <a:off x="671417" y="-1582569"/>
              <a:ext cx="1451679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코드 구조</a:t>
              </a:r>
              <a:endPara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B6AC31F-51CD-460F-BECD-99B34DF5C44A}"/>
                </a:ext>
              </a:extLst>
            </p:cNvPr>
            <p:cNvSpPr txBox="1"/>
            <p:nvPr/>
          </p:nvSpPr>
          <p:spPr>
            <a:xfrm>
              <a:off x="102325" y="4231727"/>
              <a:ext cx="2362992" cy="261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675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AD504ABA-B471-4107-A6FE-F17B11FFB9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647" y="1471668"/>
            <a:ext cx="1733550" cy="173355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6EF10D2-85FC-4AAC-9168-2731B9250E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6650" y="1304728"/>
            <a:ext cx="1790700" cy="173355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E7FF9A9-68E5-4349-98A6-63E6F97E75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3328" y="1276350"/>
            <a:ext cx="1866900" cy="29337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DCDBFE19-0203-44E9-BA30-6D7771166A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3647" y="3667125"/>
            <a:ext cx="1600200" cy="542925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C2CD2322-2F41-40BA-ACF4-4D040D1AE4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76650" y="3328416"/>
            <a:ext cx="1609725" cy="2933700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E9E2EC54-B32E-4D46-9014-D83FDBB5091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74486" y="5002383"/>
            <a:ext cx="1362075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093479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/>
          <p:cNvCxnSpPr/>
          <p:nvPr/>
        </p:nvCxnSpPr>
        <p:spPr>
          <a:xfrm>
            <a:off x="891662" y="530874"/>
            <a:ext cx="7999816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99361" y="509442"/>
            <a:ext cx="540000" cy="54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67604" y="568465"/>
            <a:ext cx="194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4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528C7CB-C522-4832-8592-172E2A18155B}"/>
              </a:ext>
            </a:extLst>
          </p:cNvPr>
          <p:cNvGrpSpPr/>
          <p:nvPr/>
        </p:nvGrpSpPr>
        <p:grpSpPr>
          <a:xfrm>
            <a:off x="464843" y="641656"/>
            <a:ext cx="1772245" cy="4556935"/>
            <a:chOff x="102325" y="-1582569"/>
            <a:chExt cx="2362992" cy="607590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999987A-5FF5-46F4-B0CE-37DB8E05295F}"/>
                </a:ext>
              </a:extLst>
            </p:cNvPr>
            <p:cNvSpPr txBox="1"/>
            <p:nvPr/>
          </p:nvSpPr>
          <p:spPr>
            <a:xfrm>
              <a:off x="671417" y="-1582569"/>
              <a:ext cx="1451679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코드 구조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B6AC31F-51CD-460F-BECD-99B34DF5C44A}"/>
                </a:ext>
              </a:extLst>
            </p:cNvPr>
            <p:cNvSpPr txBox="1"/>
            <p:nvPr/>
          </p:nvSpPr>
          <p:spPr>
            <a:xfrm>
              <a:off x="102325" y="4231727"/>
              <a:ext cx="2362992" cy="261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675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B30A358D-1087-482E-857C-A5BBB5C7CC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161" y="2825710"/>
            <a:ext cx="981075" cy="36195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7E03D52-CAB9-4A8E-86DE-566E827D6F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825" y="4252411"/>
            <a:ext cx="1152525" cy="54292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2B5BF3BF-EE16-49A9-8E0F-0DA46C6C46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2204" y="1485900"/>
            <a:ext cx="1428750" cy="124777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A57E0524-AD29-4193-8B03-923AC2D09E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2704" y="3006685"/>
            <a:ext cx="1238250" cy="1419225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5D5F7B32-2661-457F-A70A-4ABF59DB06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36190" y="3109765"/>
            <a:ext cx="1581150" cy="1590675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56633835-360F-460D-BBE3-D099A9D031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13046" y="1713788"/>
            <a:ext cx="1323975" cy="542925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7CACD5B3-E490-4C11-B2E8-C354EF3DEFA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4547" y="1605284"/>
            <a:ext cx="1285875" cy="7239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7E8B0BA-1489-447E-AB0B-5360EE66653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40687" y="1671637"/>
            <a:ext cx="1076325" cy="87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652205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1079BCD7-9D57-4B75-A69A-037C68C6978B}"/>
              </a:ext>
            </a:extLst>
          </p:cNvPr>
          <p:cNvSpPr txBox="1"/>
          <p:nvPr/>
        </p:nvSpPr>
        <p:spPr>
          <a:xfrm>
            <a:off x="4511800" y="5324195"/>
            <a:ext cx="44983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rgbClr val="F2F2F2">
                    <a:lumMod val="50000"/>
                  </a:srgb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1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2F2F2">
                    <a:lumMod val="50000"/>
                  </a:srgb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팀 </a:t>
            </a:r>
            <a:r>
              <a:rPr kumimoji="0" lang="ko-KR" alt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F2F2F2">
                    <a:lumMod val="50000"/>
                  </a:srgb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김원태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rgbClr val="F2F2F2">
                    <a:lumMod val="50000"/>
                  </a:srgb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 </a:t>
            </a:r>
            <a:r>
              <a:rPr kumimoji="0" lang="ko-KR" alt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F2F2F2">
                    <a:lumMod val="50000"/>
                  </a:srgb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안호준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2F2F2">
                    <a:lumMod val="50000"/>
                  </a:srgb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 </a:t>
            </a:r>
            <a:r>
              <a:rPr kumimoji="0" lang="ko-KR" alt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F2F2F2">
                    <a:lumMod val="50000"/>
                  </a:srgb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이원민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2F2F2">
                    <a:lumMod val="50000"/>
                  </a:srgb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 오세준 이경민 </a:t>
            </a:r>
            <a:r>
              <a:rPr kumimoji="0" lang="ko-KR" alt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F2F2F2">
                    <a:lumMod val="50000"/>
                  </a:srgb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최갑림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2F2F2">
                    <a:lumMod val="50000"/>
                  </a:srgb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 김효주</a:t>
            </a:r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7EA71457-4A7B-451A-8FF0-C6D40E920A96}"/>
              </a:ext>
            </a:extLst>
          </p:cNvPr>
          <p:cNvGrpSpPr/>
          <p:nvPr/>
        </p:nvGrpSpPr>
        <p:grpSpPr>
          <a:xfrm>
            <a:off x="2587958" y="1231382"/>
            <a:ext cx="3969356" cy="1259388"/>
            <a:chOff x="2587958" y="1231382"/>
            <a:chExt cx="3969356" cy="1259388"/>
          </a:xfrm>
        </p:grpSpPr>
        <p:sp>
          <p:nvSpPr>
            <p:cNvPr id="4" name="TextBox 3"/>
            <p:cNvSpPr txBox="1"/>
            <p:nvPr/>
          </p:nvSpPr>
          <p:spPr>
            <a:xfrm>
              <a:off x="2587958" y="1231382"/>
              <a:ext cx="39693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6000" b="1" i="0" u="none" strike="noStrike" kern="1200" cap="none" spc="-225" normalizeH="0" baseline="0" noProof="0" dirty="0" err="1">
                  <a:ln>
                    <a:noFill/>
                  </a:ln>
                  <a:solidFill>
                    <a:srgbClr val="ED636D">
                      <a:lumMod val="75000"/>
                      <a:alpha val="70000"/>
                    </a:srgbClr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오때</a:t>
              </a:r>
              <a:r>
                <a:rPr kumimoji="0" lang="en-US" altLang="ko-KR" sz="6000" b="1" i="0" u="none" strike="noStrike" kern="1200" cap="none" spc="-225" normalizeH="0" baseline="0" noProof="0" dirty="0">
                  <a:ln>
                    <a:noFill/>
                  </a:ln>
                  <a:solidFill>
                    <a:srgbClr val="ED636D">
                      <a:lumMod val="75000"/>
                      <a:alpha val="70000"/>
                    </a:srgbClr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?</a:t>
              </a:r>
              <a:r>
                <a:rPr kumimoji="0" lang="en-US" altLang="ko-KR" sz="5400" b="1" i="0" u="none" strike="noStrike" kern="1200" cap="none" spc="-225" normalizeH="0" baseline="0" noProof="0" dirty="0">
                  <a:ln>
                    <a:noFill/>
                  </a:ln>
                  <a:solidFill>
                    <a:srgbClr val="ED636D">
                      <a:lumMod val="75000"/>
                      <a:alpha val="70000"/>
                    </a:srgbClr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(</a:t>
              </a:r>
              <a:r>
                <a:rPr kumimoji="0" lang="en-US" altLang="ko-KR" sz="5400" b="1" i="0" u="none" strike="noStrike" kern="1200" cap="none" spc="-225" normalizeH="0" baseline="0" noProof="0" dirty="0" err="1">
                  <a:ln>
                    <a:noFill/>
                  </a:ln>
                  <a:solidFill>
                    <a:srgbClr val="ED636D">
                      <a:lumMod val="75000"/>
                      <a:alpha val="70000"/>
                    </a:srgbClr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OTTe</a:t>
              </a:r>
              <a:r>
                <a:rPr kumimoji="0" lang="en-US" altLang="ko-KR" sz="5400" b="1" i="0" u="none" strike="noStrike" kern="1200" cap="none" spc="-225" normalizeH="0" baseline="0" noProof="0" dirty="0">
                  <a:ln>
                    <a:noFill/>
                  </a:ln>
                  <a:solidFill>
                    <a:srgbClr val="ED636D">
                      <a:lumMod val="75000"/>
                      <a:alpha val="70000"/>
                    </a:srgbClr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)</a:t>
              </a:r>
              <a:endParaRPr kumimoji="0" lang="ko-KR" altLang="en-US" sz="6000" b="1" i="0" u="none" strike="noStrike" kern="1200" cap="none" spc="-225" normalizeH="0" baseline="0" noProof="0" dirty="0">
                <a:ln>
                  <a:noFill/>
                </a:ln>
                <a:solidFill>
                  <a:srgbClr val="ED636D">
                    <a:lumMod val="75000"/>
                    <a:alpha val="70000"/>
                  </a:srgb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0EDB17A-FD90-47FC-9317-83B176E66ADE}"/>
                </a:ext>
              </a:extLst>
            </p:cNvPr>
            <p:cNvSpPr txBox="1"/>
            <p:nvPr/>
          </p:nvSpPr>
          <p:spPr>
            <a:xfrm>
              <a:off x="3596427" y="2182993"/>
              <a:ext cx="19672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F2F2F2">
                      <a:lumMod val="50000"/>
                    </a:srgbClr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모든 컨텐츠를 한곳에서</a:t>
              </a:r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6D456438-F95E-492E-B71A-76512873D9F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8630" y="2944493"/>
            <a:ext cx="3112061" cy="1222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28663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53506" y="1115781"/>
            <a:ext cx="93487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5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Contents</a:t>
            </a:r>
            <a:endParaRPr kumimoji="0" lang="ko-KR" altLang="en-US" sz="135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20941" y="7034761"/>
            <a:ext cx="2656045" cy="4893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5728" marR="0" lvl="0" indent="-135728" algn="l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050" b="0" i="0" u="none" strike="noStrike" kern="1200" cap="none" spc="-113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rPr>
              <a:t>설립배경</a:t>
            </a:r>
            <a:endParaRPr kumimoji="0" lang="en-US" altLang="ko-KR" sz="1050" b="0" i="0" u="none" strike="noStrike" kern="1200" cap="none" spc="-113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oto Sans CJK KR Thin" panose="020B0200000000000000" pitchFamily="34" charset="-127"/>
              <a:ea typeface="Noto Sans CJK KR Thin" panose="020B0200000000000000" pitchFamily="34" charset="-127"/>
              <a:cs typeface="Arial" panose="020B0604020202020204" pitchFamily="34" charset="0"/>
            </a:endParaRPr>
          </a:p>
          <a:p>
            <a:pPr marL="135728" marR="0" lvl="0" indent="-135728" algn="l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050" b="0" i="0" u="none" strike="noStrike" kern="1200" cap="none" spc="-113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rPr>
              <a:t>회사 비전   및   가치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28A28681-B6FE-42C6-9101-8C3EEA6B5323}"/>
              </a:ext>
            </a:extLst>
          </p:cNvPr>
          <p:cNvGrpSpPr/>
          <p:nvPr/>
        </p:nvGrpSpPr>
        <p:grpSpPr>
          <a:xfrm>
            <a:off x="2600105" y="4033069"/>
            <a:ext cx="2609292" cy="400110"/>
            <a:chOff x="2600105" y="3949924"/>
            <a:chExt cx="2609292" cy="400110"/>
          </a:xfrm>
        </p:grpSpPr>
        <p:sp>
          <p:nvSpPr>
            <p:cNvPr id="23" name="TextBox 22"/>
            <p:cNvSpPr txBox="1"/>
            <p:nvPr/>
          </p:nvSpPr>
          <p:spPr>
            <a:xfrm>
              <a:off x="2600105" y="3949924"/>
              <a:ext cx="6126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004</a:t>
              </a:r>
              <a:endPara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212312" y="3949924"/>
              <a:ext cx="199708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0" i="0" u="none" strike="noStrike" kern="1200" cap="none" spc="-113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데이터베이스 모델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1B7EED57-4AB2-4387-AED1-D95B359CE06E}"/>
              </a:ext>
            </a:extLst>
          </p:cNvPr>
          <p:cNvGrpSpPr/>
          <p:nvPr/>
        </p:nvGrpSpPr>
        <p:grpSpPr>
          <a:xfrm>
            <a:off x="2600103" y="2391109"/>
            <a:ext cx="1675062" cy="400110"/>
            <a:chOff x="2600103" y="2435559"/>
            <a:chExt cx="1675062" cy="400110"/>
          </a:xfrm>
        </p:grpSpPr>
        <p:sp>
          <p:nvSpPr>
            <p:cNvPr id="21" name="TextBox 20"/>
            <p:cNvSpPr txBox="1"/>
            <p:nvPr/>
          </p:nvSpPr>
          <p:spPr>
            <a:xfrm>
              <a:off x="2600103" y="2435559"/>
              <a:ext cx="6126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001</a:t>
              </a:r>
              <a:endPara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3212310" y="2435559"/>
              <a:ext cx="106285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0" i="0" u="none" strike="noStrike" kern="1200" cap="none" spc="-113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개발배경</a:t>
              </a: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D3A491C-BDBF-4D09-9E64-3EBCAEB79FF0}"/>
              </a:ext>
            </a:extLst>
          </p:cNvPr>
          <p:cNvGrpSpPr/>
          <p:nvPr/>
        </p:nvGrpSpPr>
        <p:grpSpPr>
          <a:xfrm>
            <a:off x="2600101" y="2938429"/>
            <a:ext cx="1675061" cy="400110"/>
            <a:chOff x="2600101" y="2940347"/>
            <a:chExt cx="1675061" cy="400110"/>
          </a:xfrm>
        </p:grpSpPr>
        <p:sp>
          <p:nvSpPr>
            <p:cNvPr id="19" name="TextBox 18"/>
            <p:cNvSpPr txBox="1"/>
            <p:nvPr/>
          </p:nvSpPr>
          <p:spPr>
            <a:xfrm>
              <a:off x="2600101" y="2940347"/>
              <a:ext cx="6126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002</a:t>
              </a:r>
              <a:endPara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212307" y="2940347"/>
              <a:ext cx="106285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0" i="0" u="none" strike="noStrike" kern="1200" cap="none" spc="-113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개발목표</a:t>
              </a:r>
              <a:endParaRPr kumimoji="0" lang="en-US" altLang="ko-KR" sz="2000" b="0" i="0" u="none" strike="noStrike" kern="1200" cap="none" spc="-113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75DAA6D4-C55B-498B-A22B-B91F41812210}"/>
              </a:ext>
            </a:extLst>
          </p:cNvPr>
          <p:cNvGrpSpPr/>
          <p:nvPr/>
        </p:nvGrpSpPr>
        <p:grpSpPr>
          <a:xfrm>
            <a:off x="2600102" y="3485749"/>
            <a:ext cx="1675062" cy="400110"/>
            <a:chOff x="2600102" y="3445135"/>
            <a:chExt cx="1675062" cy="400110"/>
          </a:xfrm>
        </p:grpSpPr>
        <p:sp>
          <p:nvSpPr>
            <p:cNvPr id="17" name="TextBox 16"/>
            <p:cNvSpPr txBox="1"/>
            <p:nvPr/>
          </p:nvSpPr>
          <p:spPr>
            <a:xfrm>
              <a:off x="2600102" y="3445135"/>
              <a:ext cx="6126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003</a:t>
              </a:r>
              <a:endPara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212309" y="3445135"/>
              <a:ext cx="106285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0" i="0" u="none" strike="noStrike" kern="1200" cap="none" spc="-113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개발환경</a:t>
              </a:r>
            </a:p>
          </p:txBody>
        </p:sp>
      </p:grpSp>
      <p:sp>
        <p:nvSpPr>
          <p:cNvPr id="25" name="직각 삼각형 24"/>
          <p:cNvSpPr/>
          <p:nvPr/>
        </p:nvSpPr>
        <p:spPr>
          <a:xfrm flipH="1">
            <a:off x="6036636" y="857250"/>
            <a:ext cx="3107365" cy="51435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26" name="직각 삼각형 25"/>
          <p:cNvSpPr/>
          <p:nvPr/>
        </p:nvSpPr>
        <p:spPr>
          <a:xfrm flipH="1" flipV="1">
            <a:off x="6036636" y="857250"/>
            <a:ext cx="3107365" cy="5116116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cxnSp>
        <p:nvCxnSpPr>
          <p:cNvPr id="27" name="직선 연결선 26"/>
          <p:cNvCxnSpPr/>
          <p:nvPr/>
        </p:nvCxnSpPr>
        <p:spPr>
          <a:xfrm>
            <a:off x="253505" y="1400744"/>
            <a:ext cx="1030571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AC8CA37A-CC7D-4CE2-8138-25326EFF9202}"/>
              </a:ext>
            </a:extLst>
          </p:cNvPr>
          <p:cNvGrpSpPr/>
          <p:nvPr/>
        </p:nvGrpSpPr>
        <p:grpSpPr>
          <a:xfrm>
            <a:off x="3126206" y="7308442"/>
            <a:ext cx="936587" cy="338554"/>
            <a:chOff x="212651" y="3255887"/>
            <a:chExt cx="1248783" cy="451405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50383C0-B7C1-4C9A-9BD8-8D9B930925A9}"/>
                </a:ext>
              </a:extLst>
            </p:cNvPr>
            <p:cNvSpPr txBox="1"/>
            <p:nvPr/>
          </p:nvSpPr>
          <p:spPr>
            <a:xfrm>
              <a:off x="212651" y="3255887"/>
              <a:ext cx="701475" cy="4514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006</a:t>
              </a:r>
              <a:endPara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697EC99-BBCE-4E63-8EB8-34A3683532F5}"/>
                </a:ext>
              </a:extLst>
            </p:cNvPr>
            <p:cNvSpPr txBox="1"/>
            <p:nvPr/>
          </p:nvSpPr>
          <p:spPr>
            <a:xfrm>
              <a:off x="757994" y="3255887"/>
              <a:ext cx="703440" cy="4514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b="0" i="0" u="none" strike="noStrike" kern="1200" cap="none" spc="-113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결과</a:t>
              </a: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850BE463-A15D-406C-93CA-BC6C8B155D9E}"/>
              </a:ext>
            </a:extLst>
          </p:cNvPr>
          <p:cNvGrpSpPr/>
          <p:nvPr/>
        </p:nvGrpSpPr>
        <p:grpSpPr>
          <a:xfrm>
            <a:off x="3126206" y="7813231"/>
            <a:ext cx="936587" cy="338554"/>
            <a:chOff x="212651" y="3255887"/>
            <a:chExt cx="1248783" cy="451405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85705C6-BE98-45A0-96D4-9A6C271B3552}"/>
                </a:ext>
              </a:extLst>
            </p:cNvPr>
            <p:cNvSpPr txBox="1"/>
            <p:nvPr/>
          </p:nvSpPr>
          <p:spPr>
            <a:xfrm>
              <a:off x="212651" y="3255887"/>
              <a:ext cx="701475" cy="4514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007</a:t>
              </a:r>
              <a:endPara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FC2C215-C9C1-47A8-90C6-73C87C348314}"/>
                </a:ext>
              </a:extLst>
            </p:cNvPr>
            <p:cNvSpPr txBox="1"/>
            <p:nvPr/>
          </p:nvSpPr>
          <p:spPr>
            <a:xfrm>
              <a:off x="757994" y="3255887"/>
              <a:ext cx="703440" cy="4514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b="0" i="0" u="none" strike="noStrike" kern="1200" cap="none" spc="-113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후기</a:t>
              </a:r>
              <a:endParaRPr kumimoji="0" lang="ko-KR" altLang="en-US" sz="1600" b="0" i="0" u="none" strike="noStrike" kern="1200" cap="none" spc="-113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6130DF7E-9933-4694-8111-6A517A03C8FA}"/>
              </a:ext>
            </a:extLst>
          </p:cNvPr>
          <p:cNvGrpSpPr/>
          <p:nvPr/>
        </p:nvGrpSpPr>
        <p:grpSpPr>
          <a:xfrm>
            <a:off x="2607361" y="4580388"/>
            <a:ext cx="1675062" cy="400110"/>
            <a:chOff x="2600105" y="3949924"/>
            <a:chExt cx="1675062" cy="400110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AB603714-9056-4F3C-9E18-77E05C7D56B2}"/>
                </a:ext>
              </a:extLst>
            </p:cNvPr>
            <p:cNvSpPr txBox="1"/>
            <p:nvPr/>
          </p:nvSpPr>
          <p:spPr>
            <a:xfrm>
              <a:off x="2600105" y="3949924"/>
              <a:ext cx="6126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005</a:t>
              </a:r>
              <a:endPara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CD840B6-1046-47D8-8082-E27BDB500D2E}"/>
                </a:ext>
              </a:extLst>
            </p:cNvPr>
            <p:cNvSpPr txBox="1"/>
            <p:nvPr/>
          </p:nvSpPr>
          <p:spPr>
            <a:xfrm>
              <a:off x="3212312" y="3949924"/>
              <a:ext cx="106285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0" i="0" u="none" strike="noStrike" kern="1200" cap="none" spc="-113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개발일정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20193571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67015" y="2571664"/>
            <a:ext cx="133882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4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001</a:t>
            </a:r>
            <a:endParaRPr kumimoji="0" lang="ko-KR" altLang="en-US" sz="5400" b="1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00077" y="3519303"/>
            <a:ext cx="12488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-113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개발배경</a:t>
            </a:r>
          </a:p>
        </p:txBody>
      </p:sp>
      <p:cxnSp>
        <p:nvCxnSpPr>
          <p:cNvPr id="18" name="직선 연결선 17"/>
          <p:cNvCxnSpPr/>
          <p:nvPr/>
        </p:nvCxnSpPr>
        <p:spPr>
          <a:xfrm>
            <a:off x="367014" y="3401616"/>
            <a:ext cx="5231028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F39901B0-90D7-462F-BA78-C0DACE63F69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6551" y="2826268"/>
            <a:ext cx="3112061" cy="1222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351428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/>
          <p:cNvCxnSpPr/>
          <p:nvPr/>
        </p:nvCxnSpPr>
        <p:spPr>
          <a:xfrm>
            <a:off x="891662" y="530874"/>
            <a:ext cx="7999816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99361" y="509442"/>
            <a:ext cx="540000" cy="54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67604" y="568465"/>
            <a:ext cx="194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1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48820CAD-5024-491E-A22B-8766E0B3A9B2}"/>
              </a:ext>
            </a:extLst>
          </p:cNvPr>
          <p:cNvGrpSpPr/>
          <p:nvPr/>
        </p:nvGrpSpPr>
        <p:grpSpPr>
          <a:xfrm>
            <a:off x="464843" y="641656"/>
            <a:ext cx="5292253" cy="4556935"/>
            <a:chOff x="102325" y="-1582569"/>
            <a:chExt cx="7056334" cy="6075907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6D737A4-251B-486C-A2FF-DAAE342044C3}"/>
                </a:ext>
              </a:extLst>
            </p:cNvPr>
            <p:cNvSpPr txBox="1"/>
            <p:nvPr/>
          </p:nvSpPr>
          <p:spPr>
            <a:xfrm>
              <a:off x="671417" y="-1582569"/>
              <a:ext cx="6487242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COVID-19 </a:t>
              </a: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이후 스트리밍 서비스 검색 트렌드 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8A0FAE3-22DC-4715-A3BA-8CF0DBF89BB9}"/>
                </a:ext>
              </a:extLst>
            </p:cNvPr>
            <p:cNvSpPr txBox="1"/>
            <p:nvPr/>
          </p:nvSpPr>
          <p:spPr>
            <a:xfrm>
              <a:off x="102325" y="4231727"/>
              <a:ext cx="2362992" cy="261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675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</p:grpSp>
      <p:pic>
        <p:nvPicPr>
          <p:cNvPr id="19" name="그림 18">
            <a:extLst>
              <a:ext uri="{FF2B5EF4-FFF2-40B4-BE49-F238E27FC236}">
                <a16:creationId xmlns:a16="http://schemas.microsoft.com/office/drawing/2014/main" id="{A663EEEC-6914-4494-9483-148DAD867D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376" y="1457053"/>
            <a:ext cx="8467988" cy="4296045"/>
          </a:xfrm>
          <a:prstGeom prst="rect">
            <a:avLst/>
          </a:prstGeom>
          <a:ln>
            <a:solidFill>
              <a:srgbClr val="000000"/>
            </a:solidFill>
          </a:ln>
        </p:spPr>
      </p:pic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8A063561-BBA1-439E-B019-AE8312DD149A}"/>
              </a:ext>
            </a:extLst>
          </p:cNvPr>
          <p:cNvCxnSpPr>
            <a:cxnSpLocks/>
          </p:cNvCxnSpPr>
          <p:nvPr/>
        </p:nvCxnSpPr>
        <p:spPr>
          <a:xfrm>
            <a:off x="6096000" y="2371725"/>
            <a:ext cx="0" cy="269557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997FE6AD-1A53-4592-BDD2-5471C8815671}"/>
              </a:ext>
            </a:extLst>
          </p:cNvPr>
          <p:cNvCxnSpPr>
            <a:cxnSpLocks/>
          </p:cNvCxnSpPr>
          <p:nvPr/>
        </p:nvCxnSpPr>
        <p:spPr>
          <a:xfrm>
            <a:off x="7724775" y="2369395"/>
            <a:ext cx="0" cy="269557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타원 43">
            <a:extLst>
              <a:ext uri="{FF2B5EF4-FFF2-40B4-BE49-F238E27FC236}">
                <a16:creationId xmlns:a16="http://schemas.microsoft.com/office/drawing/2014/main" id="{47482F07-600A-490B-9107-F7BD9811E602}"/>
              </a:ext>
            </a:extLst>
          </p:cNvPr>
          <p:cNvSpPr/>
          <p:nvPr/>
        </p:nvSpPr>
        <p:spPr>
          <a:xfrm>
            <a:off x="5334000" y="4000500"/>
            <a:ext cx="180975" cy="180975"/>
          </a:xfrm>
          <a:prstGeom prst="ellipse">
            <a:avLst/>
          </a:prstGeom>
          <a:noFill/>
          <a:ln w="190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C405B24-8ECF-4F12-B2C7-3B65DAB4A0AF}"/>
              </a:ext>
            </a:extLst>
          </p:cNvPr>
          <p:cNvSpPr txBox="1"/>
          <p:nvPr/>
        </p:nvSpPr>
        <p:spPr>
          <a:xfrm>
            <a:off x="4314825" y="3971925"/>
            <a:ext cx="10663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Disney+ </a:t>
            </a: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런칭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B6F7A3D-2F7F-4C7C-8732-AA0731598E03}"/>
              </a:ext>
            </a:extLst>
          </p:cNvPr>
          <p:cNvSpPr txBox="1"/>
          <p:nvPr/>
        </p:nvSpPr>
        <p:spPr>
          <a:xfrm>
            <a:off x="4963007" y="2238590"/>
            <a:ext cx="118013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1" i="0" u="none" strike="noStrike" kern="1200" cap="none" spc="0" normalizeH="0" baseline="0" noProof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COVID-19 </a:t>
            </a: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발병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5559ECD-5BAC-4C47-8BFF-306BF6E27746}"/>
              </a:ext>
            </a:extLst>
          </p:cNvPr>
          <p:cNvSpPr txBox="1"/>
          <p:nvPr/>
        </p:nvSpPr>
        <p:spPr>
          <a:xfrm>
            <a:off x="6400803" y="2229065"/>
            <a:ext cx="13500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WHO </a:t>
            </a:r>
            <a:r>
              <a:rPr kumimoji="0" lang="ko-KR" altLang="en-US" sz="1100" b="1" i="0" u="none" strike="noStrike" kern="1200" cap="none" spc="0" normalizeH="0" baseline="0" noProof="0" dirty="0" err="1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펜데믹</a:t>
            </a: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 선언</a:t>
            </a:r>
            <a:endParaRPr kumimoji="0" lang="en-US" altLang="ko-KR" sz="1100" b="1" i="0" u="none" strike="noStrike" kern="1200" cap="none" spc="0" normalizeH="0" baseline="0" noProof="0" dirty="0">
              <a:ln>
                <a:noFill/>
              </a:ln>
              <a:solidFill>
                <a:srgbClr val="3A3838"/>
              </a:solidFill>
              <a:effectLst/>
              <a:uLnTx/>
              <a:uFillTx/>
              <a:latin typeface="나눔스퀘어라운드 Regular"/>
              <a:ea typeface="나눔스퀘어라운드 Regular"/>
              <a:cs typeface="+mn-cs"/>
            </a:endParaRPr>
          </a:p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’21. 3</a:t>
            </a: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월</a:t>
            </a:r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id="{D19F24BB-1C06-4A3F-9947-B00523A4758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8654" y="82711"/>
            <a:ext cx="1002824" cy="393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2096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/>
          <p:cNvCxnSpPr/>
          <p:nvPr/>
        </p:nvCxnSpPr>
        <p:spPr>
          <a:xfrm>
            <a:off x="891662" y="530874"/>
            <a:ext cx="7999816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99361" y="509442"/>
            <a:ext cx="540000" cy="54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67604" y="568465"/>
            <a:ext cx="194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b="1" dirty="0">
                <a:solidFill>
                  <a:srgbClr val="FFFFFF"/>
                </a:solidFill>
                <a:latin typeface="Arial"/>
                <a:ea typeface="나눔스퀘어라운드 Regular"/>
              </a:rPr>
              <a:t>1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528C7CB-C522-4832-8592-172E2A18155B}"/>
              </a:ext>
            </a:extLst>
          </p:cNvPr>
          <p:cNvGrpSpPr/>
          <p:nvPr/>
        </p:nvGrpSpPr>
        <p:grpSpPr>
          <a:xfrm>
            <a:off x="464843" y="641656"/>
            <a:ext cx="2770730" cy="4556935"/>
            <a:chOff x="102325" y="-1582569"/>
            <a:chExt cx="3694307" cy="607590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999987A-5FF5-46F4-B0CE-37DB8E05295F}"/>
                </a:ext>
              </a:extLst>
            </p:cNvPr>
            <p:cNvSpPr txBox="1"/>
            <p:nvPr/>
          </p:nvSpPr>
          <p:spPr>
            <a:xfrm>
              <a:off x="671417" y="-1582569"/>
              <a:ext cx="3125215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기능 구현 </a:t>
              </a:r>
              <a:r>
                <a:rPr lang="en-US" altLang="ko-KR" b="1" dirty="0">
                  <a:solidFill>
                    <a:srgbClr val="5D5B5B"/>
                  </a:solidFill>
                  <a:latin typeface="Arial"/>
                  <a:ea typeface="나눔스퀘어라운드 Regular"/>
                </a:rPr>
                <a:t>- </a:t>
              </a:r>
              <a:r>
                <a:rPr kumimoji="0" lang="ko-KR" altLang="en-US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메인페이지</a:t>
              </a:r>
              <a:endPara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B6AC31F-51CD-460F-BECD-99B34DF5C44A}"/>
                </a:ext>
              </a:extLst>
            </p:cNvPr>
            <p:cNvSpPr txBox="1"/>
            <p:nvPr/>
          </p:nvSpPr>
          <p:spPr>
            <a:xfrm>
              <a:off x="102325" y="4231727"/>
              <a:ext cx="2362992" cy="261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675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305C3108-59FF-465F-9DC8-69A5CB2C3FE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642" y="1279098"/>
            <a:ext cx="4016052" cy="51372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7916A276-EFBA-482D-A458-6F2917129B6C}"/>
              </a:ext>
            </a:extLst>
          </p:cNvPr>
          <p:cNvSpPr txBox="1"/>
          <p:nvPr/>
        </p:nvSpPr>
        <p:spPr>
          <a:xfrm>
            <a:off x="4564695" y="1281906"/>
            <a:ext cx="3885063" cy="7386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171450" marR="0" lvl="0" indent="-171450" algn="just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ko-KR" altLang="en-US" sz="1400" dirty="0">
                <a:solidFill>
                  <a:srgbClr val="5D5B5B"/>
                </a:solidFill>
                <a:latin typeface="Arial"/>
                <a:ea typeface="나눔스퀘어라운드 Regular"/>
              </a:rPr>
              <a:t>실시간 인기 검색어</a:t>
            </a:r>
            <a:endParaRPr lang="en-US" altLang="ko-KR" sz="1400" dirty="0">
              <a:solidFill>
                <a:srgbClr val="5D5B5B"/>
              </a:solidFill>
              <a:latin typeface="Arial"/>
              <a:ea typeface="나눔스퀘어라운드 Regular"/>
            </a:endParaRPr>
          </a:p>
          <a:p>
            <a:pPr marL="171450" marR="0" lvl="0" indent="-171450" algn="just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ko-KR" altLang="en-US" sz="1400" dirty="0">
                <a:solidFill>
                  <a:srgbClr val="5D5B5B"/>
                </a:solidFill>
                <a:latin typeface="Arial"/>
                <a:ea typeface="나눔스퀘어라운드 Regular"/>
              </a:rPr>
              <a:t>작품 </a:t>
            </a:r>
            <a:r>
              <a:rPr lang="ko-KR" altLang="en-US" sz="1400" dirty="0" err="1">
                <a:solidFill>
                  <a:srgbClr val="5D5B5B"/>
                </a:solidFill>
                <a:latin typeface="Arial"/>
                <a:ea typeface="나눔스퀘어라운드 Regular"/>
              </a:rPr>
              <a:t>검색량을</a:t>
            </a:r>
            <a:r>
              <a:rPr lang="ko-KR" altLang="en-US" sz="1400" dirty="0">
                <a:solidFill>
                  <a:srgbClr val="5D5B5B"/>
                </a:solidFill>
                <a:latin typeface="Arial"/>
                <a:ea typeface="나눔스퀘어라운드 Regular"/>
              </a:rPr>
              <a:t> </a:t>
            </a:r>
            <a:r>
              <a:rPr lang="en-US" altLang="ko-KR" sz="1400" dirty="0">
                <a:solidFill>
                  <a:srgbClr val="5D5B5B"/>
                </a:solidFill>
                <a:latin typeface="Arial"/>
                <a:ea typeface="나눔스퀘어라운드 Regular"/>
              </a:rPr>
              <a:t>24</a:t>
            </a:r>
            <a:r>
              <a:rPr lang="ko-KR" altLang="en-US" sz="1400" dirty="0">
                <a:solidFill>
                  <a:srgbClr val="5D5B5B"/>
                </a:solidFill>
                <a:latin typeface="Arial"/>
                <a:ea typeface="나눔스퀘어라운드 Regular"/>
              </a:rPr>
              <a:t>시간 단위로 계산하여 실시간 검색 순위 테이블로 표시</a:t>
            </a:r>
            <a:endParaRPr lang="en-US" altLang="ko-KR" sz="1400" dirty="0">
              <a:solidFill>
                <a:srgbClr val="5D5B5B"/>
              </a:solidFill>
              <a:latin typeface="Arial"/>
              <a:ea typeface="나눔스퀘어라운드 Regular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4FAFDA8-8915-417E-8974-5495D28A9E9B}"/>
              </a:ext>
            </a:extLst>
          </p:cNvPr>
          <p:cNvSpPr/>
          <p:nvPr/>
        </p:nvSpPr>
        <p:spPr>
          <a:xfrm>
            <a:off x="1879600" y="1678919"/>
            <a:ext cx="749300" cy="4991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93490D4D-5DF4-40F7-982B-221674BE3C37}"/>
              </a:ext>
            </a:extLst>
          </p:cNvPr>
          <p:cNvCxnSpPr>
            <a:cxnSpLocks/>
            <a:stCxn id="26" idx="3"/>
            <a:endCxn id="22" idx="1"/>
          </p:cNvCxnSpPr>
          <p:nvPr/>
        </p:nvCxnSpPr>
        <p:spPr>
          <a:xfrm flipV="1">
            <a:off x="2628900" y="1651238"/>
            <a:ext cx="1935795" cy="277247"/>
          </a:xfrm>
          <a:prstGeom prst="bentConnector3">
            <a:avLst>
              <a:gd name="adj1" fmla="val 50000"/>
            </a:avLst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CCFD4B2E-E22A-4996-8C33-F399DBC666EE}"/>
              </a:ext>
            </a:extLst>
          </p:cNvPr>
          <p:cNvSpPr/>
          <p:nvPr/>
        </p:nvSpPr>
        <p:spPr>
          <a:xfrm>
            <a:off x="1128083" y="2214563"/>
            <a:ext cx="2275517" cy="120808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3F543DF-3199-4741-A80A-62564936C8B3}"/>
              </a:ext>
            </a:extLst>
          </p:cNvPr>
          <p:cNvSpPr txBox="1"/>
          <p:nvPr/>
        </p:nvSpPr>
        <p:spPr>
          <a:xfrm>
            <a:off x="4564695" y="3909842"/>
            <a:ext cx="3885062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171450" marR="0" lvl="0" indent="-171450" algn="just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ko-KR" sz="1400" b="0" i="0" u="none" strike="noStrike" kern="1200" cap="none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DB</a:t>
            </a:r>
            <a:r>
              <a:rPr kumimoji="0" lang="ko-KR" altLang="en-US" sz="1400" b="0" i="0" u="none" strike="noStrike" kern="1200" cap="none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에 있는 모든 작품 검색 가능</a:t>
            </a:r>
            <a:endParaRPr lang="en-US" altLang="ko-KR" sz="1400" dirty="0">
              <a:solidFill>
                <a:srgbClr val="5D5B5B"/>
              </a:solidFill>
              <a:latin typeface="Arial"/>
              <a:ea typeface="나눔스퀘어라운드 Regular"/>
            </a:endParaRPr>
          </a:p>
          <a:p>
            <a:pPr marL="171450" marR="0" lvl="0" indent="-171450" algn="just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400" b="0" i="0" u="none" strike="noStrike" kern="1200" cap="none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자동완성 된 작품 클릭하면 검색 결과 </a:t>
            </a:r>
            <a:r>
              <a:rPr kumimoji="0" lang="en-US" altLang="ko-KR" sz="1400" b="0" i="0" u="none" strike="noStrike" kern="1200" cap="none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DB</a:t>
            </a:r>
            <a:r>
              <a:rPr kumimoji="0" lang="ko-KR" altLang="en-US" sz="1400" b="0" i="0" u="none" strike="noStrike" kern="1200" cap="none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로 전송</a:t>
            </a:r>
            <a:endParaRPr kumimoji="0" lang="en-US" altLang="ko-KR" sz="1400" b="0" i="0" u="none" strike="noStrike" kern="1200" cap="none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cxnSp>
        <p:nvCxnSpPr>
          <p:cNvPr id="37" name="연결선: 꺾임 36">
            <a:extLst>
              <a:ext uri="{FF2B5EF4-FFF2-40B4-BE49-F238E27FC236}">
                <a16:creationId xmlns:a16="http://schemas.microsoft.com/office/drawing/2014/main" id="{04A00407-5D31-43B4-BD9B-F1759F9C58AB}"/>
              </a:ext>
            </a:extLst>
          </p:cNvPr>
          <p:cNvCxnSpPr>
            <a:cxnSpLocks/>
            <a:stCxn id="35" idx="3"/>
            <a:endCxn id="36" idx="1"/>
          </p:cNvCxnSpPr>
          <p:nvPr/>
        </p:nvCxnSpPr>
        <p:spPr>
          <a:xfrm>
            <a:off x="3403600" y="2818607"/>
            <a:ext cx="1161095" cy="1352845"/>
          </a:xfrm>
          <a:prstGeom prst="bentConnector3">
            <a:avLst>
              <a:gd name="adj1" fmla="val 50000"/>
            </a:avLst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그림 50">
            <a:extLst>
              <a:ext uri="{FF2B5EF4-FFF2-40B4-BE49-F238E27FC236}">
                <a16:creationId xmlns:a16="http://schemas.microsoft.com/office/drawing/2014/main" id="{02870B4F-A4D1-4C89-B7C9-23B12D6F9E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917" y="3955559"/>
            <a:ext cx="3041847" cy="2447043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40A4EDB0-FFD8-4069-A41C-FFBF1D20E1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64694" y="2024914"/>
            <a:ext cx="3885063" cy="1844572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8BD27A1E-10F0-4F44-829D-6A21A11AC727}"/>
              </a:ext>
            </a:extLst>
          </p:cNvPr>
          <p:cNvSpPr txBox="1"/>
          <p:nvPr/>
        </p:nvSpPr>
        <p:spPr>
          <a:xfrm>
            <a:off x="747075" y="3643142"/>
            <a:ext cx="1728352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171450" marR="0" lvl="0" indent="-171450" algn="just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ko-KR" altLang="en-US" sz="1400" dirty="0">
                <a:solidFill>
                  <a:srgbClr val="5D5B5B"/>
                </a:solidFill>
                <a:latin typeface="Arial"/>
                <a:ea typeface="나눔스퀘어라운드 Regular"/>
              </a:rPr>
              <a:t>검색결과 자동완성</a:t>
            </a:r>
            <a:endParaRPr kumimoji="0" lang="en-US" altLang="ko-KR" sz="1400" b="0" i="0" u="none" strike="noStrike" kern="1200" cap="none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B7F9E93B-EEB6-4F38-A846-43AC4AA2074E}"/>
              </a:ext>
            </a:extLst>
          </p:cNvPr>
          <p:cNvGrpSpPr/>
          <p:nvPr/>
        </p:nvGrpSpPr>
        <p:grpSpPr>
          <a:xfrm>
            <a:off x="5555044" y="4443514"/>
            <a:ext cx="2346960" cy="1898128"/>
            <a:chOff x="2254250" y="2351778"/>
            <a:chExt cx="1641600" cy="1327661"/>
          </a:xfrm>
        </p:grpSpPr>
        <p:pic>
          <p:nvPicPr>
            <p:cNvPr id="61" name="그림 60">
              <a:extLst>
                <a:ext uri="{FF2B5EF4-FFF2-40B4-BE49-F238E27FC236}">
                  <a16:creationId xmlns:a16="http://schemas.microsoft.com/office/drawing/2014/main" id="{7F9A9535-B64A-4489-8F61-D074A8C03B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33660"/>
            <a:stretch/>
          </p:blipFill>
          <p:spPr>
            <a:xfrm>
              <a:off x="2254250" y="2351778"/>
              <a:ext cx="1641600" cy="404578"/>
            </a:xfrm>
            <a:prstGeom prst="rect">
              <a:avLst/>
            </a:prstGeom>
          </p:spPr>
        </p:pic>
        <p:pic>
          <p:nvPicPr>
            <p:cNvPr id="63" name="그림 62">
              <a:extLst>
                <a:ext uri="{FF2B5EF4-FFF2-40B4-BE49-F238E27FC236}">
                  <a16:creationId xmlns:a16="http://schemas.microsoft.com/office/drawing/2014/main" id="{C054463F-4170-4DCF-85CE-3F0D9638BE9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254250" y="2722178"/>
              <a:ext cx="1641600" cy="9572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33659780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/>
          <p:cNvCxnSpPr/>
          <p:nvPr/>
        </p:nvCxnSpPr>
        <p:spPr>
          <a:xfrm>
            <a:off x="891662" y="530874"/>
            <a:ext cx="7999816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99361" y="509442"/>
            <a:ext cx="540000" cy="54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67604" y="568465"/>
            <a:ext cx="194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2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48820CAD-5024-491E-A22B-8766E0B3A9B2}"/>
              </a:ext>
            </a:extLst>
          </p:cNvPr>
          <p:cNvGrpSpPr/>
          <p:nvPr/>
        </p:nvGrpSpPr>
        <p:grpSpPr>
          <a:xfrm>
            <a:off x="464843" y="641656"/>
            <a:ext cx="2881337" cy="4556935"/>
            <a:chOff x="102325" y="-1582569"/>
            <a:chExt cx="3841781" cy="6075907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6D737A4-251B-486C-A2FF-DAAE342044C3}"/>
                </a:ext>
              </a:extLst>
            </p:cNvPr>
            <p:cNvSpPr txBox="1"/>
            <p:nvPr/>
          </p:nvSpPr>
          <p:spPr>
            <a:xfrm>
              <a:off x="671417" y="-1582569"/>
              <a:ext cx="3272689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국내외 </a:t>
              </a: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OTT </a:t>
              </a: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시장 규모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8A0FAE3-22DC-4715-A3BA-8CF0DBF89BB9}"/>
                </a:ext>
              </a:extLst>
            </p:cNvPr>
            <p:cNvSpPr txBox="1"/>
            <p:nvPr/>
          </p:nvSpPr>
          <p:spPr>
            <a:xfrm>
              <a:off x="102325" y="4231727"/>
              <a:ext cx="2362992" cy="261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675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BC94F60E-DA2D-4ED8-9529-0CAE17F751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351" y="1421852"/>
            <a:ext cx="3691974" cy="4173511"/>
          </a:xfrm>
          <a:prstGeom prst="rect">
            <a:avLst/>
          </a:prstGeom>
          <a:ln w="12700">
            <a:solidFill>
              <a:srgbClr val="000000"/>
            </a:solidFill>
          </a:ln>
        </p:spPr>
      </p:pic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FA42B64A-2354-4E1C-9F6E-C6011EE03883}"/>
              </a:ext>
            </a:extLst>
          </p:cNvPr>
          <p:cNvCxnSpPr>
            <a:cxnSpLocks/>
          </p:cNvCxnSpPr>
          <p:nvPr/>
        </p:nvCxnSpPr>
        <p:spPr>
          <a:xfrm>
            <a:off x="837490" y="4364318"/>
            <a:ext cx="1791410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6F66B67E-F49E-41D2-8FDE-06951D79C711}"/>
              </a:ext>
            </a:extLst>
          </p:cNvPr>
          <p:cNvGrpSpPr/>
          <p:nvPr/>
        </p:nvGrpSpPr>
        <p:grpSpPr>
          <a:xfrm>
            <a:off x="4891570" y="1421852"/>
            <a:ext cx="3701154" cy="4196974"/>
            <a:chOff x="-2506795" y="1413491"/>
            <a:chExt cx="3628800" cy="3696263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8D77B6A6-783C-4123-89D4-7BA27B4D89F3}"/>
                </a:ext>
              </a:extLst>
            </p:cNvPr>
            <p:cNvGrpSpPr/>
            <p:nvPr/>
          </p:nvGrpSpPr>
          <p:grpSpPr>
            <a:xfrm>
              <a:off x="-2506795" y="1435921"/>
              <a:ext cx="3626928" cy="3673833"/>
              <a:chOff x="4796119" y="970274"/>
              <a:chExt cx="3626928" cy="3673833"/>
            </a:xfrm>
          </p:grpSpPr>
          <p:pic>
            <p:nvPicPr>
              <p:cNvPr id="12" name="그림 11">
                <a:extLst>
                  <a:ext uri="{FF2B5EF4-FFF2-40B4-BE49-F238E27FC236}">
                    <a16:creationId xmlns:a16="http://schemas.microsoft.com/office/drawing/2014/main" id="{73E32FCE-B56D-420C-B6B4-64407915D4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796119" y="970274"/>
                <a:ext cx="3626928" cy="1693221"/>
              </a:xfrm>
              <a:prstGeom prst="rect">
                <a:avLst/>
              </a:prstGeom>
            </p:spPr>
          </p:pic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id="{4A003B66-029F-46F8-989C-D9F1BC0441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96119" y="2663495"/>
                <a:ext cx="3626928" cy="1980612"/>
              </a:xfrm>
              <a:prstGeom prst="rect">
                <a:avLst/>
              </a:prstGeom>
            </p:spPr>
          </p:pic>
        </p:grp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D1D5898B-C110-4261-A995-409FF38DFEEF}"/>
                </a:ext>
              </a:extLst>
            </p:cNvPr>
            <p:cNvSpPr/>
            <p:nvPr/>
          </p:nvSpPr>
          <p:spPr>
            <a:xfrm>
              <a:off x="-2506795" y="1413491"/>
              <a:ext cx="3628800" cy="3675600"/>
            </a:xfrm>
            <a:prstGeom prst="rect">
              <a:avLst/>
            </a:prstGeom>
            <a:noFill/>
            <a:ln w="127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7155132A-4683-4F80-AA39-283BC6C03BF7}"/>
              </a:ext>
            </a:extLst>
          </p:cNvPr>
          <p:cNvSpPr txBox="1"/>
          <p:nvPr/>
        </p:nvSpPr>
        <p:spPr>
          <a:xfrm>
            <a:off x="646980" y="5732201"/>
            <a:ext cx="80736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중고딕"/>
                <a:ea typeface="나눔스퀘어라운드 Regular"/>
                <a:cs typeface="+mn-cs"/>
              </a:rPr>
              <a:t>⇒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21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년 기준 국내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OTT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시장 규모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3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조원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,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구독형 서비스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1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조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5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천억원</a:t>
            </a: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EA8CEE55-95CA-486C-AF55-645AA3254AF7}"/>
              </a:ext>
            </a:extLst>
          </p:cNvPr>
          <p:cNvCxnSpPr>
            <a:cxnSpLocks/>
          </p:cNvCxnSpPr>
          <p:nvPr/>
        </p:nvCxnSpPr>
        <p:spPr>
          <a:xfrm>
            <a:off x="1828800" y="4204298"/>
            <a:ext cx="2133600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18BC4FC7-0688-4637-853A-1ED7C4751D18}"/>
              </a:ext>
            </a:extLst>
          </p:cNvPr>
          <p:cNvCxnSpPr>
            <a:cxnSpLocks/>
          </p:cNvCxnSpPr>
          <p:nvPr/>
        </p:nvCxnSpPr>
        <p:spPr>
          <a:xfrm>
            <a:off x="853440" y="4676738"/>
            <a:ext cx="3169920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C7A05E5C-6CCB-478F-8FFE-6B7D696C965A}"/>
              </a:ext>
            </a:extLst>
          </p:cNvPr>
          <p:cNvCxnSpPr>
            <a:cxnSpLocks/>
          </p:cNvCxnSpPr>
          <p:nvPr/>
        </p:nvCxnSpPr>
        <p:spPr>
          <a:xfrm>
            <a:off x="837490" y="4829138"/>
            <a:ext cx="1791410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47EBE3B1-EFC1-48FF-94CE-76605FC6A418}"/>
              </a:ext>
            </a:extLst>
          </p:cNvPr>
          <p:cNvCxnSpPr>
            <a:cxnSpLocks/>
          </p:cNvCxnSpPr>
          <p:nvPr/>
        </p:nvCxnSpPr>
        <p:spPr>
          <a:xfrm>
            <a:off x="3825240" y="4516718"/>
            <a:ext cx="167640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그림 28">
            <a:extLst>
              <a:ext uri="{FF2B5EF4-FFF2-40B4-BE49-F238E27FC236}">
                <a16:creationId xmlns:a16="http://schemas.microsoft.com/office/drawing/2014/main" id="{DA89521B-ABF7-4E07-A31D-752DE147BC3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8654" y="82711"/>
            <a:ext cx="1002824" cy="393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957184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/>
          <p:cNvCxnSpPr/>
          <p:nvPr/>
        </p:nvCxnSpPr>
        <p:spPr>
          <a:xfrm>
            <a:off x="891662" y="530874"/>
            <a:ext cx="7999816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99361" y="509442"/>
            <a:ext cx="540000" cy="54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67604" y="568465"/>
            <a:ext cx="194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3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48820CAD-5024-491E-A22B-8766E0B3A9B2}"/>
              </a:ext>
            </a:extLst>
          </p:cNvPr>
          <p:cNvGrpSpPr/>
          <p:nvPr/>
        </p:nvGrpSpPr>
        <p:grpSpPr>
          <a:xfrm>
            <a:off x="464843" y="641656"/>
            <a:ext cx="3176290" cy="4556935"/>
            <a:chOff x="102325" y="-1582569"/>
            <a:chExt cx="4235051" cy="6075907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6D737A4-251B-486C-A2FF-DAAE342044C3}"/>
                </a:ext>
              </a:extLst>
            </p:cNvPr>
            <p:cNvSpPr txBox="1"/>
            <p:nvPr/>
          </p:nvSpPr>
          <p:spPr>
            <a:xfrm>
              <a:off x="671417" y="-1582569"/>
              <a:ext cx="3665959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OTT</a:t>
              </a: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 서비스 별 콘텐츠 수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8A0FAE3-22DC-4715-A3BA-8CF0DBF89BB9}"/>
                </a:ext>
              </a:extLst>
            </p:cNvPr>
            <p:cNvSpPr txBox="1"/>
            <p:nvPr/>
          </p:nvSpPr>
          <p:spPr>
            <a:xfrm>
              <a:off x="102325" y="4231727"/>
              <a:ext cx="2362992" cy="261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675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</p:grpSp>
      <p:graphicFrame>
        <p:nvGraphicFramePr>
          <p:cNvPr id="40" name="표 40">
            <a:extLst>
              <a:ext uri="{FF2B5EF4-FFF2-40B4-BE49-F238E27FC236}">
                <a16:creationId xmlns:a16="http://schemas.microsoft.com/office/drawing/2014/main" id="{121F2CED-0C8E-4B4B-935E-4861BD5E79C5}"/>
              </a:ext>
            </a:extLst>
          </p:cNvPr>
          <p:cNvGraphicFramePr>
            <a:graphicFrameLocks noGrp="1"/>
          </p:cNvGraphicFramePr>
          <p:nvPr/>
        </p:nvGraphicFramePr>
        <p:xfrm>
          <a:off x="395912" y="1526076"/>
          <a:ext cx="8199450" cy="39603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6575">
                  <a:extLst>
                    <a:ext uri="{9D8B030D-6E8A-4147-A177-3AD203B41FA5}">
                      <a16:colId xmlns:a16="http://schemas.microsoft.com/office/drawing/2014/main" val="4239599129"/>
                    </a:ext>
                  </a:extLst>
                </a:gridCol>
                <a:gridCol w="1366575">
                  <a:extLst>
                    <a:ext uri="{9D8B030D-6E8A-4147-A177-3AD203B41FA5}">
                      <a16:colId xmlns:a16="http://schemas.microsoft.com/office/drawing/2014/main" val="1692766903"/>
                    </a:ext>
                  </a:extLst>
                </a:gridCol>
                <a:gridCol w="1366575">
                  <a:extLst>
                    <a:ext uri="{9D8B030D-6E8A-4147-A177-3AD203B41FA5}">
                      <a16:colId xmlns:a16="http://schemas.microsoft.com/office/drawing/2014/main" val="3666982359"/>
                    </a:ext>
                  </a:extLst>
                </a:gridCol>
                <a:gridCol w="1366575">
                  <a:extLst>
                    <a:ext uri="{9D8B030D-6E8A-4147-A177-3AD203B41FA5}">
                      <a16:colId xmlns:a16="http://schemas.microsoft.com/office/drawing/2014/main" val="742259274"/>
                    </a:ext>
                  </a:extLst>
                </a:gridCol>
                <a:gridCol w="1366575">
                  <a:extLst>
                    <a:ext uri="{9D8B030D-6E8A-4147-A177-3AD203B41FA5}">
                      <a16:colId xmlns:a16="http://schemas.microsoft.com/office/drawing/2014/main" val="1502959239"/>
                    </a:ext>
                  </a:extLst>
                </a:gridCol>
                <a:gridCol w="1366575">
                  <a:extLst>
                    <a:ext uri="{9D8B030D-6E8A-4147-A177-3AD203B41FA5}">
                      <a16:colId xmlns:a16="http://schemas.microsoft.com/office/drawing/2014/main" val="3249703138"/>
                    </a:ext>
                  </a:extLst>
                </a:gridCol>
              </a:tblGrid>
              <a:tr h="7574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rgbClr val="000000"/>
                          </a:solidFill>
                          <a:latin typeface="+mj-ea"/>
                          <a:ea typeface="+mj-ea"/>
                        </a:rPr>
                        <a:t>국외</a:t>
                      </a: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latin typeface="+mj-ea"/>
                          <a:ea typeface="+mj-ea"/>
                        </a:rPr>
                        <a:t>Netflix</a:t>
                      </a:r>
                      <a:endParaRPr lang="ko-KR" altLang="en-US" b="1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latin typeface="+mj-ea"/>
                          <a:ea typeface="+mj-ea"/>
                        </a:rPr>
                        <a:t>Disney+</a:t>
                      </a:r>
                      <a:endParaRPr lang="ko-KR" altLang="en-US" b="1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latin typeface="+mj-ea"/>
                          <a:ea typeface="+mj-ea"/>
                        </a:rPr>
                        <a:t>Hulu</a:t>
                      </a:r>
                      <a:endParaRPr lang="ko-KR" altLang="en-US" b="1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latin typeface="+mj-ea"/>
                          <a:ea typeface="+mj-ea"/>
                        </a:rPr>
                        <a:t>Amazon Prime</a:t>
                      </a:r>
                      <a:endParaRPr lang="ko-KR" altLang="en-US" b="1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latin typeface="+mj-ea"/>
                          <a:ea typeface="+mj-ea"/>
                        </a:rPr>
                        <a:t>Apple TV+</a:t>
                      </a:r>
                      <a:endParaRPr lang="ko-KR" altLang="en-US" b="1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5059419"/>
                  </a:ext>
                </a:extLst>
              </a:tr>
              <a:tr h="113475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rgbClr val="000000"/>
                          </a:solidFill>
                          <a:latin typeface="+mj-ea"/>
                          <a:ea typeface="+mj-ea"/>
                        </a:rPr>
                        <a:t>콘텐츠 현황</a:t>
                      </a: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spc="0" dirty="0">
                          <a:latin typeface="+mj-ea"/>
                          <a:ea typeface="+mj-ea"/>
                        </a:rPr>
                        <a:t>1,500+ </a:t>
                      </a:r>
                      <a:r>
                        <a:rPr lang="ko-KR" altLang="en-US" b="1" spc="0" dirty="0">
                          <a:latin typeface="+mj-ea"/>
                          <a:ea typeface="+mj-ea"/>
                        </a:rPr>
                        <a:t>드라마</a:t>
                      </a:r>
                      <a:endParaRPr lang="en-US" altLang="ko-KR" b="1" spc="0" dirty="0"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en-US" altLang="ko-KR" b="1" spc="0" dirty="0">
                          <a:latin typeface="+mj-ea"/>
                          <a:ea typeface="+mj-ea"/>
                        </a:rPr>
                        <a:t>4,000+ </a:t>
                      </a:r>
                      <a:r>
                        <a:rPr lang="ko-KR" altLang="en-US" b="1" spc="0" dirty="0">
                          <a:latin typeface="+mj-ea"/>
                          <a:ea typeface="+mj-ea"/>
                        </a:rPr>
                        <a:t>영화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spc="0" dirty="0">
                          <a:latin typeface="+mj-ea"/>
                          <a:ea typeface="+mj-ea"/>
                        </a:rPr>
                        <a:t>7,000+ </a:t>
                      </a:r>
                      <a:r>
                        <a:rPr lang="ko-KR" altLang="en-US" b="1" spc="0" dirty="0">
                          <a:latin typeface="+mj-ea"/>
                          <a:ea typeface="+mj-ea"/>
                        </a:rPr>
                        <a:t>드라마</a:t>
                      </a:r>
                      <a:endParaRPr lang="en-US" altLang="ko-KR" b="1" spc="0" dirty="0"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en-US" altLang="ko-KR" b="1" spc="0" dirty="0">
                          <a:latin typeface="+mj-ea"/>
                          <a:ea typeface="+mj-ea"/>
                        </a:rPr>
                        <a:t>500+ </a:t>
                      </a:r>
                      <a:r>
                        <a:rPr lang="ko-KR" altLang="en-US" b="1" spc="0" dirty="0">
                          <a:latin typeface="+mj-ea"/>
                          <a:ea typeface="+mj-ea"/>
                        </a:rPr>
                        <a:t>영화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spc="0" dirty="0">
                          <a:latin typeface="+mj-ea"/>
                          <a:ea typeface="+mj-ea"/>
                        </a:rPr>
                        <a:t>1,700+ </a:t>
                      </a:r>
                      <a:r>
                        <a:rPr lang="ko-KR" altLang="en-US" b="1" spc="0" dirty="0">
                          <a:latin typeface="+mj-ea"/>
                          <a:ea typeface="+mj-ea"/>
                        </a:rPr>
                        <a:t>드라마</a:t>
                      </a:r>
                      <a:endParaRPr lang="en-US" altLang="ko-KR" b="1" spc="0" dirty="0"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en-US" altLang="ko-KR" b="1" spc="0" dirty="0">
                          <a:latin typeface="+mj-ea"/>
                          <a:ea typeface="+mj-ea"/>
                        </a:rPr>
                        <a:t>2,300+ </a:t>
                      </a:r>
                      <a:r>
                        <a:rPr lang="ko-KR" altLang="en-US" b="1" spc="0" dirty="0">
                          <a:latin typeface="+mj-ea"/>
                          <a:ea typeface="+mj-ea"/>
                        </a:rPr>
                        <a:t>영화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spc="0" dirty="0">
                          <a:latin typeface="+mj-ea"/>
                          <a:ea typeface="+mj-ea"/>
                        </a:rPr>
                        <a:t>1,900+ </a:t>
                      </a:r>
                      <a:r>
                        <a:rPr lang="ko-KR" altLang="en-US" b="1" spc="0" dirty="0">
                          <a:latin typeface="+mj-ea"/>
                          <a:ea typeface="+mj-ea"/>
                        </a:rPr>
                        <a:t>드라마</a:t>
                      </a:r>
                      <a:endParaRPr lang="en-US" altLang="ko-KR" b="1" spc="0" dirty="0"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en-US" altLang="ko-KR" b="1" spc="0" dirty="0">
                          <a:latin typeface="+mj-ea"/>
                          <a:ea typeface="+mj-ea"/>
                        </a:rPr>
                        <a:t>17,000+ </a:t>
                      </a:r>
                      <a:r>
                        <a:rPr lang="ko-KR" altLang="en-US" b="1" spc="0" dirty="0">
                          <a:latin typeface="+mj-ea"/>
                          <a:ea typeface="+mj-ea"/>
                        </a:rPr>
                        <a:t>영화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spc="0" dirty="0">
                          <a:latin typeface="+mj-ea"/>
                          <a:ea typeface="+mj-ea"/>
                        </a:rPr>
                        <a:t>15 </a:t>
                      </a:r>
                      <a:r>
                        <a:rPr lang="ko-KR" altLang="en-US" b="1" spc="0" dirty="0">
                          <a:latin typeface="+mj-ea"/>
                          <a:ea typeface="+mj-ea"/>
                        </a:rPr>
                        <a:t>드라마</a:t>
                      </a:r>
                      <a:endParaRPr lang="en-US" altLang="ko-KR" b="1" spc="0" dirty="0"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en-US" altLang="ko-KR" b="1" spc="0" dirty="0">
                          <a:latin typeface="+mj-ea"/>
                          <a:ea typeface="+mj-ea"/>
                        </a:rPr>
                        <a:t>2 </a:t>
                      </a:r>
                      <a:r>
                        <a:rPr lang="ko-KR" altLang="en-US" b="1" spc="0" dirty="0">
                          <a:latin typeface="+mj-ea"/>
                          <a:ea typeface="+mj-ea"/>
                        </a:rPr>
                        <a:t>영화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20749032"/>
                  </a:ext>
                </a:extLst>
              </a:tr>
              <a:tr h="74075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rgbClr val="000000"/>
                          </a:solidFill>
                          <a:latin typeface="+mj-ea"/>
                          <a:ea typeface="+mj-ea"/>
                        </a:rPr>
                        <a:t>국내</a:t>
                      </a: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WATCHA</a:t>
                      </a:r>
                      <a:endParaRPr lang="ko-KR" altLang="en-US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err="1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wavve</a:t>
                      </a:r>
                      <a:endParaRPr lang="ko-KR" altLang="en-US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err="1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Tving</a:t>
                      </a:r>
                      <a:endParaRPr lang="ko-KR" altLang="en-US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U+</a:t>
                      </a:r>
                      <a:r>
                        <a:rPr lang="ko-KR" altLang="en-US" b="1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모바일</a:t>
                      </a:r>
                      <a:r>
                        <a:rPr lang="en-US" altLang="ko-KR" b="1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tv</a:t>
                      </a:r>
                      <a:endParaRPr lang="ko-KR" altLang="en-US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err="1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seezn</a:t>
                      </a:r>
                      <a:endParaRPr lang="ko-KR" altLang="en-US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0008985"/>
                  </a:ext>
                </a:extLst>
              </a:tr>
              <a:tr h="13273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rgbClr val="000000"/>
                          </a:solidFill>
                          <a:latin typeface="+mj-ea"/>
                          <a:ea typeface="+mj-ea"/>
                        </a:rPr>
                        <a:t>콘텐츠 현황</a:t>
                      </a: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+mj-ea"/>
                          <a:ea typeface="+mj-ea"/>
                        </a:rPr>
                        <a:t>국내외 영화</a:t>
                      </a:r>
                      <a:endParaRPr lang="en-US" altLang="ko-KR" b="1" dirty="0"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en-US" altLang="ko-KR" b="1" dirty="0">
                          <a:latin typeface="+mj-ea"/>
                          <a:ea typeface="+mj-ea"/>
                        </a:rPr>
                        <a:t>8</a:t>
                      </a:r>
                      <a:r>
                        <a:rPr lang="ko-KR" altLang="en-US" b="1" dirty="0" err="1">
                          <a:latin typeface="+mj-ea"/>
                          <a:ea typeface="+mj-ea"/>
                        </a:rPr>
                        <a:t>만여편</a:t>
                      </a:r>
                      <a:endParaRPr lang="ko-KR" altLang="en-US" b="1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+mj-ea"/>
                          <a:ea typeface="+mj-ea"/>
                        </a:rPr>
                        <a:t>실시간 채널 </a:t>
                      </a:r>
                      <a:r>
                        <a:rPr lang="en-US" altLang="ko-KR" b="1" dirty="0">
                          <a:latin typeface="+mj-ea"/>
                          <a:ea typeface="+mj-ea"/>
                        </a:rPr>
                        <a:t>102</a:t>
                      </a:r>
                      <a:r>
                        <a:rPr lang="ko-KR" altLang="en-US" b="1" dirty="0">
                          <a:latin typeface="+mj-ea"/>
                          <a:ea typeface="+mj-ea"/>
                        </a:rPr>
                        <a:t>개</a:t>
                      </a:r>
                      <a:endParaRPr lang="en-US" altLang="ko-KR" b="1" dirty="0"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en-US" altLang="ko-KR" b="1" dirty="0">
                          <a:latin typeface="+mj-ea"/>
                          <a:ea typeface="+mj-ea"/>
                        </a:rPr>
                        <a:t>VOD 25</a:t>
                      </a:r>
                      <a:r>
                        <a:rPr lang="ko-KR" altLang="en-US" b="1" dirty="0" err="1">
                          <a:latin typeface="+mj-ea"/>
                          <a:ea typeface="+mj-ea"/>
                        </a:rPr>
                        <a:t>만편</a:t>
                      </a:r>
                      <a:endParaRPr lang="ko-KR" altLang="en-US" b="1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+mj-ea"/>
                          <a:ea typeface="+mj-ea"/>
                        </a:rPr>
                        <a:t>실시간 채널</a:t>
                      </a:r>
                      <a:endParaRPr lang="en-US" altLang="ko-KR" b="1" dirty="0"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en-US" altLang="ko-KR" b="1" dirty="0">
                          <a:latin typeface="+mj-ea"/>
                          <a:ea typeface="+mj-ea"/>
                        </a:rPr>
                        <a:t>36</a:t>
                      </a:r>
                      <a:r>
                        <a:rPr lang="ko-KR" altLang="en-US" b="1" dirty="0">
                          <a:latin typeface="+mj-ea"/>
                          <a:ea typeface="+mj-ea"/>
                        </a:rPr>
                        <a:t>개</a:t>
                      </a:r>
                      <a:endParaRPr lang="en-US" altLang="ko-KR" b="1" dirty="0"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en-US" altLang="ko-KR" b="1" dirty="0">
                          <a:latin typeface="+mj-ea"/>
                          <a:ea typeface="+mj-ea"/>
                        </a:rPr>
                        <a:t>VOD </a:t>
                      </a:r>
                      <a:r>
                        <a:rPr lang="ko-KR" altLang="en-US" b="1" dirty="0">
                          <a:latin typeface="+mj-ea"/>
                          <a:ea typeface="+mj-ea"/>
                        </a:rPr>
                        <a:t>약 </a:t>
                      </a:r>
                      <a:r>
                        <a:rPr lang="en-US" altLang="ko-KR" b="1" dirty="0">
                          <a:latin typeface="+mj-ea"/>
                          <a:ea typeface="+mj-ea"/>
                        </a:rPr>
                        <a:t>6</a:t>
                      </a:r>
                      <a:r>
                        <a:rPr lang="ko-KR" altLang="en-US" b="1" dirty="0">
                          <a:latin typeface="+mj-ea"/>
                          <a:ea typeface="+mj-ea"/>
                        </a:rPr>
                        <a:t>만개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+mj-ea"/>
                          <a:ea typeface="+mj-ea"/>
                        </a:rPr>
                        <a:t>실시간 채널</a:t>
                      </a:r>
                      <a:endParaRPr lang="en-US" altLang="ko-KR" b="1" dirty="0"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en-US" altLang="ko-KR" b="1" dirty="0">
                          <a:latin typeface="+mj-ea"/>
                          <a:ea typeface="+mj-ea"/>
                        </a:rPr>
                        <a:t>80</a:t>
                      </a:r>
                      <a:r>
                        <a:rPr lang="ko-KR" altLang="en-US" b="1" dirty="0">
                          <a:latin typeface="+mj-ea"/>
                          <a:ea typeface="+mj-ea"/>
                        </a:rPr>
                        <a:t>여개</a:t>
                      </a:r>
                      <a:endParaRPr lang="en-US" altLang="ko-KR" b="1" dirty="0"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en-US" altLang="ko-KR" b="1" dirty="0">
                          <a:latin typeface="+mj-ea"/>
                          <a:ea typeface="+mj-ea"/>
                        </a:rPr>
                        <a:t>VOD 20</a:t>
                      </a:r>
                      <a:r>
                        <a:rPr lang="ko-KR" altLang="en-US" b="1" dirty="0" err="1">
                          <a:latin typeface="+mj-ea"/>
                          <a:ea typeface="+mj-ea"/>
                        </a:rPr>
                        <a:t>만편</a:t>
                      </a:r>
                      <a:endParaRPr lang="ko-KR" altLang="en-US" b="1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+mj-ea"/>
                          <a:ea typeface="+mj-ea"/>
                        </a:rPr>
                        <a:t>실시간 채널 </a:t>
                      </a:r>
                      <a:r>
                        <a:rPr lang="en-US" altLang="ko-KR" b="1" dirty="0">
                          <a:latin typeface="+mj-ea"/>
                          <a:ea typeface="+mj-ea"/>
                        </a:rPr>
                        <a:t>210</a:t>
                      </a:r>
                      <a:r>
                        <a:rPr lang="ko-KR" altLang="en-US" b="1" dirty="0">
                          <a:latin typeface="+mj-ea"/>
                          <a:ea typeface="+mj-ea"/>
                        </a:rPr>
                        <a:t>여개</a:t>
                      </a:r>
                      <a:endParaRPr lang="en-US" altLang="ko-KR" b="1" dirty="0"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en-US" altLang="ko-KR" b="1" dirty="0">
                          <a:latin typeface="+mj-ea"/>
                          <a:ea typeface="+mj-ea"/>
                        </a:rPr>
                        <a:t>VOD 24</a:t>
                      </a:r>
                      <a:r>
                        <a:rPr lang="ko-KR" altLang="en-US" b="1" dirty="0" err="1">
                          <a:latin typeface="+mj-ea"/>
                          <a:ea typeface="+mj-ea"/>
                        </a:rPr>
                        <a:t>만편</a:t>
                      </a:r>
                      <a:endParaRPr lang="ko-KR" altLang="en-US" b="1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5676408"/>
                  </a:ext>
                </a:extLst>
              </a:tr>
            </a:tbl>
          </a:graphicData>
        </a:graphic>
      </p:graphicFrame>
      <p:sp>
        <p:nvSpPr>
          <p:cNvPr id="42" name="자유형: 도형 41">
            <a:extLst>
              <a:ext uri="{FF2B5EF4-FFF2-40B4-BE49-F238E27FC236}">
                <a16:creationId xmlns:a16="http://schemas.microsoft.com/office/drawing/2014/main" id="{6638D1B4-BAB3-4D47-9AFD-F687DC7F48C3}"/>
              </a:ext>
            </a:extLst>
          </p:cNvPr>
          <p:cNvSpPr/>
          <p:nvPr/>
        </p:nvSpPr>
        <p:spPr>
          <a:xfrm>
            <a:off x="1752600" y="1531620"/>
            <a:ext cx="6850380" cy="3954778"/>
          </a:xfrm>
          <a:custGeom>
            <a:avLst/>
            <a:gdLst>
              <a:gd name="connsiteX0" fmla="*/ 15240 w 6850380"/>
              <a:gd name="connsiteY0" fmla="*/ 0 h 4198620"/>
              <a:gd name="connsiteX1" fmla="*/ 6850380 w 6850380"/>
              <a:gd name="connsiteY1" fmla="*/ 0 h 4198620"/>
              <a:gd name="connsiteX2" fmla="*/ 6850380 w 6850380"/>
              <a:gd name="connsiteY2" fmla="*/ 2011680 h 4198620"/>
              <a:gd name="connsiteX3" fmla="*/ 1379220 w 6850380"/>
              <a:gd name="connsiteY3" fmla="*/ 2011680 h 4198620"/>
              <a:gd name="connsiteX4" fmla="*/ 1379220 w 6850380"/>
              <a:gd name="connsiteY4" fmla="*/ 4198620 h 4198620"/>
              <a:gd name="connsiteX5" fmla="*/ 0 w 6850380"/>
              <a:gd name="connsiteY5" fmla="*/ 4198620 h 4198620"/>
              <a:gd name="connsiteX6" fmla="*/ 15240 w 6850380"/>
              <a:gd name="connsiteY6" fmla="*/ 0 h 4198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50380" h="4198620">
                <a:moveTo>
                  <a:pt x="15240" y="0"/>
                </a:moveTo>
                <a:lnTo>
                  <a:pt x="6850380" y="0"/>
                </a:lnTo>
                <a:lnTo>
                  <a:pt x="6850380" y="2011680"/>
                </a:lnTo>
                <a:lnTo>
                  <a:pt x="1379220" y="2011680"/>
                </a:lnTo>
                <a:lnTo>
                  <a:pt x="1379220" y="4198620"/>
                </a:lnTo>
                <a:lnTo>
                  <a:pt x="0" y="4198620"/>
                </a:lnTo>
                <a:lnTo>
                  <a:pt x="15240" y="0"/>
                </a:lnTo>
                <a:close/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DE097A8-5978-4ED3-9F72-1CDC95A8E832}"/>
              </a:ext>
            </a:extLst>
          </p:cNvPr>
          <p:cNvSpPr txBox="1"/>
          <p:nvPr/>
        </p:nvSpPr>
        <p:spPr>
          <a:xfrm>
            <a:off x="646980" y="5732201"/>
            <a:ext cx="65107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중고딕"/>
                <a:ea typeface="나눔스퀘어라운드 Regular"/>
                <a:cs typeface="+mn-cs"/>
              </a:rPr>
              <a:t>⇒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국내외 주요 구독형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OTT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콘텐츠 수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: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약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10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만개 이상</a:t>
            </a:r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E2459FA7-FBFF-46A6-B57E-D95A2C45AC7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8654" y="82711"/>
            <a:ext cx="1002824" cy="393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114597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925D0865-ED29-4AB9-815E-06A850EC7A31}"/>
              </a:ext>
            </a:extLst>
          </p:cNvPr>
          <p:cNvSpPr/>
          <p:nvPr/>
        </p:nvSpPr>
        <p:spPr>
          <a:xfrm>
            <a:off x="698661" y="1286229"/>
            <a:ext cx="3955834" cy="5352340"/>
          </a:xfrm>
          <a:prstGeom prst="rect">
            <a:avLst/>
          </a:prstGeom>
          <a:solidFill>
            <a:schemeClr val="accent3"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cxnSp>
        <p:nvCxnSpPr>
          <p:cNvPr id="23" name="직선 연결선 22"/>
          <p:cNvCxnSpPr/>
          <p:nvPr/>
        </p:nvCxnSpPr>
        <p:spPr>
          <a:xfrm>
            <a:off x="891662" y="530874"/>
            <a:ext cx="7999816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99361" y="509442"/>
            <a:ext cx="540000" cy="54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67604" y="568465"/>
            <a:ext cx="194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4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DBA8EE0-454D-4961-8536-DD35F3283524}"/>
              </a:ext>
            </a:extLst>
          </p:cNvPr>
          <p:cNvGrpSpPr/>
          <p:nvPr/>
        </p:nvGrpSpPr>
        <p:grpSpPr>
          <a:xfrm>
            <a:off x="791622" y="1393315"/>
            <a:ext cx="3769914" cy="5138168"/>
            <a:chOff x="732322" y="1348291"/>
            <a:chExt cx="3391039" cy="5138168"/>
          </a:xfrm>
        </p:grpSpPr>
        <p:pic>
          <p:nvPicPr>
            <p:cNvPr id="33" name="그림 32" descr="텍스트, 사람, 실내이(가) 표시된 사진&#10;&#10;자동 생성된 설명">
              <a:extLst>
                <a:ext uri="{FF2B5EF4-FFF2-40B4-BE49-F238E27FC236}">
                  <a16:creationId xmlns:a16="http://schemas.microsoft.com/office/drawing/2014/main" id="{A7C2E836-5727-4EB3-882C-AAD077F48189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9361" y="3089375"/>
              <a:ext cx="3384000" cy="1656000"/>
            </a:xfrm>
            <a:prstGeom prst="rect">
              <a:avLst/>
            </a:prstGeom>
          </p:spPr>
        </p:pic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7C868652-88B7-449B-86DD-D4CABE61FB3C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2322" y="1348291"/>
              <a:ext cx="3384000" cy="1656000"/>
            </a:xfrm>
            <a:prstGeom prst="rect">
              <a:avLst/>
            </a:prstGeom>
          </p:spPr>
        </p:pic>
        <p:pic>
          <p:nvPicPr>
            <p:cNvPr id="35" name="그림 34" descr="텍스트, 스크린샷, 다른, 여러개이(가) 표시된 사진&#10;&#10;자동 생성된 설명">
              <a:extLst>
                <a:ext uri="{FF2B5EF4-FFF2-40B4-BE49-F238E27FC236}">
                  <a16:creationId xmlns:a16="http://schemas.microsoft.com/office/drawing/2014/main" id="{A64306AA-6274-4217-9C2A-EC0A401DB210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9361" y="4830459"/>
              <a:ext cx="3384000" cy="1656000"/>
            </a:xfrm>
            <a:prstGeom prst="rect">
              <a:avLst/>
            </a:prstGeom>
          </p:spPr>
        </p:pic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48820CAD-5024-491E-A22B-8766E0B3A9B2}"/>
              </a:ext>
            </a:extLst>
          </p:cNvPr>
          <p:cNvGrpSpPr/>
          <p:nvPr/>
        </p:nvGrpSpPr>
        <p:grpSpPr>
          <a:xfrm>
            <a:off x="464843" y="641656"/>
            <a:ext cx="4497164" cy="4556935"/>
            <a:chOff x="102325" y="-1582569"/>
            <a:chExt cx="5996218" cy="6075907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6D737A4-251B-486C-A2FF-DAAE342044C3}"/>
                </a:ext>
              </a:extLst>
            </p:cNvPr>
            <p:cNvSpPr txBox="1"/>
            <p:nvPr/>
          </p:nvSpPr>
          <p:spPr>
            <a:xfrm>
              <a:off x="671417" y="-1582569"/>
              <a:ext cx="5427126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내가 좋아하는 작품 어디서 볼 수 있을까</a:t>
              </a: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?</a:t>
              </a:r>
              <a:endPara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8A0FAE3-22DC-4715-A3BA-8CF0DBF89BB9}"/>
                </a:ext>
              </a:extLst>
            </p:cNvPr>
            <p:cNvSpPr txBox="1"/>
            <p:nvPr/>
          </p:nvSpPr>
          <p:spPr>
            <a:xfrm>
              <a:off x="102325" y="4231727"/>
              <a:ext cx="2362992" cy="261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675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</p:grpSp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1EF8C1C6-0FB3-4D31-AA0F-2008B4C9A6AF}"/>
              </a:ext>
            </a:extLst>
          </p:cNvPr>
          <p:cNvSpPr/>
          <p:nvPr/>
        </p:nvSpPr>
        <p:spPr>
          <a:xfrm rot="5400000">
            <a:off x="6714641" y="3338876"/>
            <a:ext cx="393720" cy="1716112"/>
          </a:xfrm>
          <a:prstGeom prst="rightArrow">
            <a:avLst/>
          </a:prstGeom>
          <a:solidFill>
            <a:schemeClr val="accent3">
              <a:lumMod val="9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617888C-E971-42B2-BB2E-AF10190165BA}"/>
              </a:ext>
            </a:extLst>
          </p:cNvPr>
          <p:cNvSpPr txBox="1"/>
          <p:nvPr/>
        </p:nvSpPr>
        <p:spPr>
          <a:xfrm>
            <a:off x="5047048" y="2584784"/>
            <a:ext cx="3728906" cy="13157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유명 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OTT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서비스 </a:t>
            </a:r>
            <a:r>
              <a:rPr kumimoji="0" lang="ko-KR" alt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ED636D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서비스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ED636D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 결제 전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srgbClr val="ED636D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작품 목록 확인 불가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600" b="1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1097D0">
                    <a:lumMod val="50000"/>
                  </a:srgbClr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  <a:cs typeface="+mn-cs"/>
              </a:rPr>
              <a:t>  *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1097D0">
                    <a:lumMod val="50000"/>
                  </a:srgbClr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 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1097D0">
                    <a:lumMod val="50000"/>
                  </a:srgbClr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국내 일부 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1097D0">
                    <a:lumMod val="50000"/>
                  </a:srgbClr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OTT 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1097D0">
                    <a:lumMod val="50000"/>
                  </a:srgbClr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기업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srgbClr val="1097D0">
                    <a:lumMod val="50000"/>
                  </a:srgbClr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(TVING, SEEZN, </a:t>
            </a:r>
            <a:r>
              <a:rPr kumimoji="0" lang="en-US" altLang="ko-KR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1097D0">
                    <a:lumMod val="50000"/>
                  </a:srgbClr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wavve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srgbClr val="1097D0">
                    <a:lumMod val="50000"/>
                  </a:srgbClr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 </a:t>
            </a: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1097D0">
                    <a:lumMod val="50000"/>
                  </a:srgbClr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등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srgbClr val="1097D0">
                    <a:lumMod val="50000"/>
                  </a:srgbClr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)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1097D0">
                    <a:lumMod val="50000"/>
                  </a:srgbClr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은 확인 가능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6B2C076-48DD-46DE-920E-2CED8D103EAC}"/>
              </a:ext>
            </a:extLst>
          </p:cNvPr>
          <p:cNvSpPr/>
          <p:nvPr/>
        </p:nvSpPr>
        <p:spPr>
          <a:xfrm>
            <a:off x="2959100" y="2348699"/>
            <a:ext cx="416984" cy="123040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000BAAA-75EB-4BCE-AD2A-6C8AFEC4E391}"/>
              </a:ext>
            </a:extLst>
          </p:cNvPr>
          <p:cNvSpPr/>
          <p:nvPr/>
        </p:nvSpPr>
        <p:spPr>
          <a:xfrm>
            <a:off x="2432047" y="4087008"/>
            <a:ext cx="499271" cy="138916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DEEFF01-07EC-449D-B03D-CFEAB0EB5D06}"/>
              </a:ext>
            </a:extLst>
          </p:cNvPr>
          <p:cNvSpPr/>
          <p:nvPr/>
        </p:nvSpPr>
        <p:spPr>
          <a:xfrm>
            <a:off x="990600" y="5657850"/>
            <a:ext cx="559594" cy="104776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0131C9C-F95F-4B61-B1E6-0ACA72257948}"/>
              </a:ext>
            </a:extLst>
          </p:cNvPr>
          <p:cNvSpPr txBox="1"/>
          <p:nvPr/>
        </p:nvSpPr>
        <p:spPr>
          <a:xfrm>
            <a:off x="4708815" y="4695081"/>
            <a:ext cx="44053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한곳에서 한번에 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알 수 없을까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?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3D676412-D668-4A22-8CAE-8A0DA17E512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8654" y="82711"/>
            <a:ext cx="1002824" cy="393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818485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설명선: 오른쪽 화살표 3">
            <a:extLst>
              <a:ext uri="{FF2B5EF4-FFF2-40B4-BE49-F238E27FC236}">
                <a16:creationId xmlns:a16="http://schemas.microsoft.com/office/drawing/2014/main" id="{2213ACDD-9FBF-4713-B5A7-A64E78CD438C}"/>
              </a:ext>
            </a:extLst>
          </p:cNvPr>
          <p:cNvSpPr/>
          <p:nvPr/>
        </p:nvSpPr>
        <p:spPr>
          <a:xfrm>
            <a:off x="703905" y="1287207"/>
            <a:ext cx="4503095" cy="5350383"/>
          </a:xfrm>
          <a:prstGeom prst="rightArrowCallout">
            <a:avLst>
              <a:gd name="adj1" fmla="val 25000"/>
              <a:gd name="adj2" fmla="val 25000"/>
              <a:gd name="adj3" fmla="val 8361"/>
              <a:gd name="adj4" fmla="val 87701"/>
            </a:avLst>
          </a:prstGeom>
          <a:solidFill>
            <a:schemeClr val="accent3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cxnSp>
        <p:nvCxnSpPr>
          <p:cNvPr id="23" name="직선 연결선 22"/>
          <p:cNvCxnSpPr/>
          <p:nvPr/>
        </p:nvCxnSpPr>
        <p:spPr>
          <a:xfrm>
            <a:off x="891662" y="530874"/>
            <a:ext cx="7999816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99361" y="509442"/>
            <a:ext cx="540000" cy="54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67604" y="568465"/>
            <a:ext cx="194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5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D91AC8C-ADFA-4BAD-A1E4-0259E19921A8}"/>
              </a:ext>
            </a:extLst>
          </p:cNvPr>
          <p:cNvSpPr txBox="1"/>
          <p:nvPr/>
        </p:nvSpPr>
        <p:spPr>
          <a:xfrm>
            <a:off x="5229364" y="2608222"/>
            <a:ext cx="37818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400" b="1" i="0" u="none" strike="noStrike" kern="1200" cap="none" spc="-225" normalizeH="0" baseline="0" noProof="0" dirty="0" err="1">
                <a:ln>
                  <a:noFill/>
                </a:ln>
                <a:solidFill>
                  <a:srgbClr val="ED636D">
                    <a:lumMod val="75000"/>
                    <a:alpha val="70000"/>
                  </a:srgb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오때</a:t>
            </a:r>
            <a:r>
              <a:rPr kumimoji="0" lang="en-US" altLang="ko-KR" sz="5400" b="1" i="0" u="none" strike="noStrike" kern="1200" cap="none" spc="-225" normalizeH="0" baseline="0" noProof="0" dirty="0">
                <a:ln>
                  <a:noFill/>
                </a:ln>
                <a:solidFill>
                  <a:srgbClr val="ED636D">
                    <a:lumMod val="75000"/>
                    <a:alpha val="70000"/>
                  </a:srgb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?(</a:t>
            </a:r>
            <a:r>
              <a:rPr kumimoji="0" lang="en-US" altLang="ko-KR" sz="5400" b="1" i="0" u="none" strike="noStrike" kern="1200" cap="none" spc="-225" normalizeH="0" baseline="0" noProof="0" dirty="0" err="1">
                <a:ln>
                  <a:noFill/>
                </a:ln>
                <a:solidFill>
                  <a:srgbClr val="ED636D">
                    <a:lumMod val="75000"/>
                    <a:alpha val="70000"/>
                  </a:srgb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OTTe</a:t>
            </a:r>
            <a:r>
              <a:rPr kumimoji="0" lang="en-US" altLang="ko-KR" sz="5400" b="1" i="0" u="none" strike="noStrike" kern="1200" cap="none" spc="-225" normalizeH="0" baseline="0" noProof="0" dirty="0">
                <a:ln>
                  <a:noFill/>
                </a:ln>
                <a:solidFill>
                  <a:srgbClr val="ED636D">
                    <a:lumMod val="75000"/>
                    <a:alpha val="70000"/>
                  </a:srgb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)</a:t>
            </a:r>
            <a:endParaRPr kumimoji="0" lang="ko-KR" altLang="en-US" sz="5400" b="1" i="0" u="none" strike="noStrike" kern="1200" cap="none" spc="-225" normalizeH="0" baseline="0" noProof="0" dirty="0">
              <a:ln>
                <a:noFill/>
              </a:ln>
              <a:solidFill>
                <a:srgbClr val="ED636D">
                  <a:lumMod val="75000"/>
                  <a:alpha val="70000"/>
                </a:srgbClr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D406B8E-3208-4D89-AB67-78F0D89B884F}"/>
              </a:ext>
            </a:extLst>
          </p:cNvPr>
          <p:cNvSpPr txBox="1"/>
          <p:nvPr/>
        </p:nvSpPr>
        <p:spPr>
          <a:xfrm>
            <a:off x="6044139" y="3528424"/>
            <a:ext cx="209063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모든 컨텐츠를 한 곳에서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C5D33654-CF2F-4862-8C5A-C5FCE3748E72}"/>
              </a:ext>
            </a:extLst>
          </p:cNvPr>
          <p:cNvGrpSpPr/>
          <p:nvPr/>
        </p:nvGrpSpPr>
        <p:grpSpPr>
          <a:xfrm>
            <a:off x="464843" y="641656"/>
            <a:ext cx="4497164" cy="4556935"/>
            <a:chOff x="102325" y="-1582569"/>
            <a:chExt cx="5996218" cy="6075907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50EF530-D71F-4171-8B07-91EA7F38E199}"/>
                </a:ext>
              </a:extLst>
            </p:cNvPr>
            <p:cNvSpPr txBox="1"/>
            <p:nvPr/>
          </p:nvSpPr>
          <p:spPr>
            <a:xfrm>
              <a:off x="671417" y="-1582569"/>
              <a:ext cx="5427126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내가 좋아하는 작품 어디서 볼 수 있을까</a:t>
              </a: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?</a:t>
              </a:r>
              <a:endPara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A88A910-DF33-4BE2-8A32-9407B2CF2BA0}"/>
                </a:ext>
              </a:extLst>
            </p:cNvPr>
            <p:cNvSpPr txBox="1"/>
            <p:nvPr/>
          </p:nvSpPr>
          <p:spPr>
            <a:xfrm>
              <a:off x="102325" y="4231727"/>
              <a:ext cx="2362992" cy="261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675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810666C1-F5B8-41E8-934D-607C5FDC1321}"/>
              </a:ext>
            </a:extLst>
          </p:cNvPr>
          <p:cNvGrpSpPr/>
          <p:nvPr/>
        </p:nvGrpSpPr>
        <p:grpSpPr>
          <a:xfrm>
            <a:off x="791622" y="1393315"/>
            <a:ext cx="3769914" cy="5138168"/>
            <a:chOff x="732322" y="1348291"/>
            <a:chExt cx="3391039" cy="5138168"/>
          </a:xfrm>
        </p:grpSpPr>
        <p:pic>
          <p:nvPicPr>
            <p:cNvPr id="30" name="그림 29" descr="텍스트, 사람, 실내이(가) 표시된 사진&#10;&#10;자동 생성된 설명">
              <a:extLst>
                <a:ext uri="{FF2B5EF4-FFF2-40B4-BE49-F238E27FC236}">
                  <a16:creationId xmlns:a16="http://schemas.microsoft.com/office/drawing/2014/main" id="{F05FDD3A-EBE4-47C0-A446-4245F496C1BE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9361" y="3089375"/>
              <a:ext cx="3384000" cy="1656000"/>
            </a:xfrm>
            <a:prstGeom prst="rect">
              <a:avLst/>
            </a:prstGeom>
          </p:spPr>
        </p:pic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EDECC154-36C0-4236-B94F-CDE6C419F91C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2322" y="1348291"/>
              <a:ext cx="3384000" cy="1656000"/>
            </a:xfrm>
            <a:prstGeom prst="rect">
              <a:avLst/>
            </a:prstGeom>
          </p:spPr>
        </p:pic>
        <p:pic>
          <p:nvPicPr>
            <p:cNvPr id="32" name="그림 31" descr="텍스트, 스크린샷, 다른, 여러개이(가) 표시된 사진&#10;&#10;자동 생성된 설명">
              <a:extLst>
                <a:ext uri="{FF2B5EF4-FFF2-40B4-BE49-F238E27FC236}">
                  <a16:creationId xmlns:a16="http://schemas.microsoft.com/office/drawing/2014/main" id="{D88D7D2A-583A-4EE9-90AA-80CF9F9CE594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9361" y="4830459"/>
              <a:ext cx="3384000" cy="1656000"/>
            </a:xfrm>
            <a:prstGeom prst="rect">
              <a:avLst/>
            </a:prstGeom>
          </p:spPr>
        </p:pic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668726CE-2C97-4D5E-981A-953A9230278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3427" y="3900927"/>
            <a:ext cx="3112061" cy="122252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E81DE894-1DDD-4790-AE27-7272B1AAEF5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8654" y="82711"/>
            <a:ext cx="1002824" cy="393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157912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67015" y="2571664"/>
            <a:ext cx="133882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4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002</a:t>
            </a:r>
            <a:endParaRPr kumimoji="0" lang="ko-KR" altLang="en-US" sz="5400" b="1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00077" y="3519303"/>
            <a:ext cx="12488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-113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개발목표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265306" y="5736431"/>
            <a:ext cx="1826142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" b="0" i="0" u="none" strike="noStrike" kern="1200" cap="none" spc="0" normalizeH="0" baseline="0" noProof="0" dirty="0">
                <a:ln>
                  <a:noFill/>
                </a:ln>
                <a:solidFill>
                  <a:srgbClr val="898F8D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Copyrightⓒ. Saebyeol Yu. All Rights Reserved.</a:t>
            </a:r>
            <a:endParaRPr kumimoji="0" lang="ko-KR" altLang="en-US" sz="600" b="0" i="0" u="none" strike="noStrike" kern="1200" cap="none" spc="0" normalizeH="0" baseline="0" noProof="0" dirty="0">
              <a:ln>
                <a:noFill/>
              </a:ln>
              <a:solidFill>
                <a:srgbClr val="898F8D"/>
              </a:solidFill>
              <a:effectLst/>
              <a:uLnTx/>
              <a:uFillTx/>
              <a:latin typeface="나눔스퀘어라운드 Regular"/>
              <a:ea typeface="나눔스퀘어라운드 Regular"/>
              <a:cs typeface="+mn-cs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367014" y="3401616"/>
            <a:ext cx="5231028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72FEE6A3-8A57-45D4-8BBC-5F116E2545F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6551" y="2826268"/>
            <a:ext cx="3112061" cy="1222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872191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/>
          <p:cNvCxnSpPr/>
          <p:nvPr/>
        </p:nvCxnSpPr>
        <p:spPr>
          <a:xfrm>
            <a:off x="891662" y="530874"/>
            <a:ext cx="7999816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99361" y="509442"/>
            <a:ext cx="540000" cy="54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67604" y="568465"/>
            <a:ext cx="194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1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C5D33654-CF2F-4862-8C5A-C5FCE3748E72}"/>
              </a:ext>
            </a:extLst>
          </p:cNvPr>
          <p:cNvGrpSpPr/>
          <p:nvPr/>
        </p:nvGrpSpPr>
        <p:grpSpPr>
          <a:xfrm>
            <a:off x="464843" y="641656"/>
            <a:ext cx="1772244" cy="4556935"/>
            <a:chOff x="102325" y="-1582569"/>
            <a:chExt cx="2362992" cy="6075907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50EF530-D71F-4171-8B07-91EA7F38E199}"/>
                </a:ext>
              </a:extLst>
            </p:cNvPr>
            <p:cNvSpPr txBox="1"/>
            <p:nvPr/>
          </p:nvSpPr>
          <p:spPr>
            <a:xfrm>
              <a:off x="671417" y="-1582569"/>
              <a:ext cx="1366185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개발목표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A88A910-DF33-4BE2-8A32-9407B2CF2BA0}"/>
                </a:ext>
              </a:extLst>
            </p:cNvPr>
            <p:cNvSpPr txBox="1"/>
            <p:nvPr/>
          </p:nvSpPr>
          <p:spPr>
            <a:xfrm>
              <a:off x="102325" y="4231727"/>
              <a:ext cx="2362992" cy="261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675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</p:grp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56F8A60D-0AA4-4CCD-BB08-9DD059CB04EC}"/>
              </a:ext>
            </a:extLst>
          </p:cNvPr>
          <p:cNvGraphicFramePr>
            <a:graphicFrameLocks noGrp="1"/>
          </p:cNvGraphicFramePr>
          <p:nvPr/>
        </p:nvGraphicFramePr>
        <p:xfrm>
          <a:off x="685800" y="1304926"/>
          <a:ext cx="7775732" cy="470934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55146">
                  <a:extLst>
                    <a:ext uri="{9D8B030D-6E8A-4147-A177-3AD203B41FA5}">
                      <a16:colId xmlns:a16="http://schemas.microsoft.com/office/drawing/2014/main" val="3509793713"/>
                    </a:ext>
                  </a:extLst>
                </a:gridCol>
                <a:gridCol w="6220586">
                  <a:extLst>
                    <a:ext uri="{9D8B030D-6E8A-4147-A177-3AD203B41FA5}">
                      <a16:colId xmlns:a16="http://schemas.microsoft.com/office/drawing/2014/main" val="750089002"/>
                    </a:ext>
                  </a:extLst>
                </a:gridCol>
              </a:tblGrid>
              <a:tr h="479433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+mn-ea"/>
                          <a:ea typeface="+mn-ea"/>
                        </a:rPr>
                        <a:t>구현 기능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1552026"/>
                  </a:ext>
                </a:extLst>
              </a:tr>
              <a:tr h="7724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+mn-ea"/>
                          <a:ea typeface="+mn-ea"/>
                        </a:rPr>
                        <a:t>회원 관리</a:t>
                      </a:r>
                    </a:p>
                  </a:txBody>
                  <a:tcPr anchor="ctr"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25000"/>
                        </a:lnSpc>
                      </a:pPr>
                      <a:r>
                        <a:rPr lang="ko-KR" altLang="en-US" spc="0" dirty="0">
                          <a:latin typeface="+mn-ea"/>
                          <a:ea typeface="+mn-ea"/>
                        </a:rPr>
                        <a:t>회원가입</a:t>
                      </a:r>
                      <a:r>
                        <a:rPr lang="en-US" altLang="ko-KR" spc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pc="0" dirty="0">
                          <a:latin typeface="+mn-ea"/>
                          <a:ea typeface="+mn-ea"/>
                        </a:rPr>
                        <a:t>로그인</a:t>
                      </a:r>
                      <a:r>
                        <a:rPr lang="en-US" altLang="ko-KR" spc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pc="0" dirty="0">
                          <a:latin typeface="+mn-ea"/>
                          <a:ea typeface="+mn-ea"/>
                        </a:rPr>
                        <a:t>회원정보 수정</a:t>
                      </a:r>
                      <a:r>
                        <a:rPr lang="en-US" altLang="ko-KR" spc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pc="0" dirty="0">
                          <a:latin typeface="+mn-ea"/>
                          <a:ea typeface="+mn-ea"/>
                        </a:rPr>
                        <a:t>사용자 선호항목</a:t>
                      </a:r>
                      <a:r>
                        <a:rPr lang="en-US" altLang="ko-KR" spc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pc="0" dirty="0">
                          <a:latin typeface="+mn-ea"/>
                          <a:ea typeface="+mn-ea"/>
                        </a:rPr>
                        <a:t>평가항목 조회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4690607"/>
                  </a:ext>
                </a:extLst>
              </a:tr>
              <a:tr h="13452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+mn-ea"/>
                          <a:ea typeface="+mn-ea"/>
                        </a:rPr>
                        <a:t>콘텐츠 관리</a:t>
                      </a:r>
                    </a:p>
                  </a:txBody>
                  <a:tcPr anchor="ctr"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25000"/>
                        </a:lnSpc>
                      </a:pPr>
                      <a:r>
                        <a:rPr lang="ko-KR" altLang="en-US" spc="0" baseline="0" dirty="0">
                          <a:latin typeface="+mn-ea"/>
                          <a:ea typeface="+mn-ea"/>
                        </a:rPr>
                        <a:t>콘텐츠 분류</a:t>
                      </a:r>
                      <a:r>
                        <a:rPr lang="en-US" altLang="ko-KR" sz="1200" spc="0" baseline="0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200" spc="0" baseline="0" dirty="0">
                          <a:latin typeface="+mn-ea"/>
                          <a:ea typeface="+mn-ea"/>
                        </a:rPr>
                        <a:t>영화</a:t>
                      </a:r>
                      <a:r>
                        <a:rPr lang="en-US" altLang="ko-KR" sz="1200" spc="0" baseline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spc="0" baseline="0" dirty="0">
                          <a:latin typeface="+mn-ea"/>
                          <a:ea typeface="+mn-ea"/>
                        </a:rPr>
                        <a:t>드라마</a:t>
                      </a:r>
                      <a:r>
                        <a:rPr lang="en-US" altLang="ko-KR" sz="1200" spc="0" baseline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spc="0" baseline="0" dirty="0">
                          <a:latin typeface="+mn-ea"/>
                          <a:ea typeface="+mn-ea"/>
                        </a:rPr>
                        <a:t>다큐</a:t>
                      </a:r>
                      <a:r>
                        <a:rPr lang="en-US" altLang="ko-KR" sz="1200" spc="0" baseline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spc="0" baseline="0" dirty="0">
                          <a:latin typeface="+mn-ea"/>
                          <a:ea typeface="+mn-ea"/>
                        </a:rPr>
                        <a:t>애니메이션 등</a:t>
                      </a:r>
                      <a:r>
                        <a:rPr lang="en-US" altLang="ko-KR" sz="1200" spc="0" baseline="0" dirty="0">
                          <a:latin typeface="+mn-ea"/>
                          <a:ea typeface="+mn-ea"/>
                        </a:rPr>
                        <a:t>)</a:t>
                      </a:r>
                      <a:r>
                        <a:rPr lang="en-US" altLang="ko-KR" spc="0" baseline="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pc="0" baseline="0" dirty="0">
                          <a:latin typeface="+mn-ea"/>
                          <a:ea typeface="+mn-ea"/>
                        </a:rPr>
                        <a:t>코드관리</a:t>
                      </a:r>
                      <a:r>
                        <a:rPr lang="en-US" altLang="ko-KR" spc="0" baseline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pc="0" baseline="0" dirty="0">
                          <a:latin typeface="+mn-ea"/>
                          <a:ea typeface="+mn-ea"/>
                        </a:rPr>
                        <a:t>장르관리</a:t>
                      </a:r>
                      <a:r>
                        <a:rPr lang="en-US" altLang="ko-KR" spc="0" baseline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pc="0" baseline="0" dirty="0">
                          <a:latin typeface="+mn-ea"/>
                          <a:ea typeface="+mn-ea"/>
                        </a:rPr>
                        <a:t>평점관리</a:t>
                      </a:r>
                      <a:r>
                        <a:rPr lang="en-US" altLang="ko-KR" spc="0" baseline="0" dirty="0">
                          <a:latin typeface="+mn-ea"/>
                          <a:ea typeface="+mn-ea"/>
                        </a:rPr>
                        <a:t>,</a:t>
                      </a:r>
                    </a:p>
                    <a:p>
                      <a:pPr latinLnBrk="1">
                        <a:lnSpc>
                          <a:spcPct val="125000"/>
                        </a:lnSpc>
                      </a:pPr>
                      <a:r>
                        <a:rPr lang="ko-KR" altLang="en-US" spc="0" baseline="0" dirty="0">
                          <a:latin typeface="+mn-ea"/>
                          <a:ea typeface="+mn-ea"/>
                        </a:rPr>
                        <a:t>콘텐츠 제공 </a:t>
                      </a:r>
                      <a:r>
                        <a:rPr lang="en-US" altLang="ko-KR" spc="0" baseline="0" dirty="0">
                          <a:latin typeface="+mn-ea"/>
                          <a:ea typeface="+mn-ea"/>
                        </a:rPr>
                        <a:t>OTT </a:t>
                      </a:r>
                      <a:r>
                        <a:rPr lang="ko-KR" altLang="en-US" spc="0" baseline="0" dirty="0">
                          <a:latin typeface="+mn-ea"/>
                          <a:ea typeface="+mn-ea"/>
                        </a:rPr>
                        <a:t>관리</a:t>
                      </a:r>
                      <a:r>
                        <a:rPr lang="en-US" altLang="ko-KR" spc="0" baseline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pc="0" baseline="0" dirty="0">
                          <a:latin typeface="+mn-ea"/>
                          <a:ea typeface="+mn-ea"/>
                        </a:rPr>
                        <a:t>기타 상세정보</a:t>
                      </a:r>
                      <a:r>
                        <a:rPr lang="en-US" altLang="ko-KR" sz="1200" spc="0" baseline="0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200" spc="0" baseline="0" dirty="0">
                          <a:latin typeface="+mn-ea"/>
                          <a:ea typeface="+mn-ea"/>
                        </a:rPr>
                        <a:t>콘텐츠 고유 </a:t>
                      </a:r>
                      <a:r>
                        <a:rPr lang="en-US" altLang="ko-KR" sz="1200" spc="0" baseline="0" dirty="0">
                          <a:latin typeface="+mn-ea"/>
                          <a:ea typeface="+mn-ea"/>
                        </a:rPr>
                        <a:t>ID, </a:t>
                      </a:r>
                      <a:r>
                        <a:rPr lang="ko-KR" altLang="en-US" sz="1200" spc="0" baseline="0" dirty="0">
                          <a:latin typeface="+mn-ea"/>
                          <a:ea typeface="+mn-ea"/>
                        </a:rPr>
                        <a:t>국가코드</a:t>
                      </a:r>
                      <a:r>
                        <a:rPr lang="en-US" altLang="ko-KR" sz="1200" spc="0" baseline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spc="0" baseline="0" dirty="0">
                          <a:latin typeface="+mn-ea"/>
                          <a:ea typeface="+mn-ea"/>
                        </a:rPr>
                        <a:t>등급</a:t>
                      </a:r>
                      <a:r>
                        <a:rPr lang="en-US" altLang="ko-KR" sz="1200" spc="0" baseline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spc="0" baseline="0" dirty="0">
                          <a:latin typeface="+mn-ea"/>
                          <a:ea typeface="+mn-ea"/>
                        </a:rPr>
                        <a:t>제목</a:t>
                      </a:r>
                      <a:r>
                        <a:rPr lang="en-US" altLang="ko-KR" sz="1200" spc="0" baseline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spc="0" baseline="0" dirty="0">
                          <a:latin typeface="+mn-ea"/>
                          <a:ea typeface="+mn-ea"/>
                        </a:rPr>
                        <a:t>실명</a:t>
                      </a:r>
                      <a:r>
                        <a:rPr lang="en-US" altLang="ko-KR" sz="1200" spc="0" baseline="0" dirty="0">
                          <a:latin typeface="+mn-ea"/>
                          <a:ea typeface="+mn-ea"/>
                        </a:rPr>
                        <a:t>, </a:t>
                      </a:r>
                    </a:p>
                    <a:p>
                      <a:pPr latinLnBrk="1">
                        <a:lnSpc>
                          <a:spcPct val="125000"/>
                        </a:lnSpc>
                      </a:pPr>
                      <a:r>
                        <a:rPr lang="ko-KR" altLang="en-US" sz="1200" spc="-80" baseline="0" dirty="0" err="1">
                          <a:latin typeface="+mn-ea"/>
                          <a:ea typeface="+mn-ea"/>
                        </a:rPr>
                        <a:t>제작년도</a:t>
                      </a:r>
                      <a:r>
                        <a:rPr lang="en-US" altLang="ko-KR" sz="1200" spc="-80" baseline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spc="-80" baseline="0" dirty="0" err="1">
                          <a:latin typeface="+mn-ea"/>
                          <a:ea typeface="+mn-ea"/>
                        </a:rPr>
                        <a:t>시즌제</a:t>
                      </a:r>
                      <a:r>
                        <a:rPr lang="ko-KR" altLang="en-US" sz="1200" spc="-80" baseline="0">
                          <a:latin typeface="+mn-ea"/>
                          <a:ea typeface="+mn-ea"/>
                        </a:rPr>
                        <a:t> 드라마</a:t>
                      </a:r>
                      <a:r>
                        <a:rPr lang="en-US" altLang="ko-KR" sz="1200" spc="-80" baseline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spc="-80" baseline="0" dirty="0" err="1">
                          <a:latin typeface="+mn-ea"/>
                          <a:ea typeface="+mn-ea"/>
                        </a:rPr>
                        <a:t>회차</a:t>
                      </a:r>
                      <a:r>
                        <a:rPr lang="en-US" altLang="ko-KR" sz="1200" spc="-80" baseline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spc="-80" baseline="0" dirty="0">
                          <a:latin typeface="+mn-ea"/>
                          <a:ea typeface="+mn-ea"/>
                        </a:rPr>
                        <a:t>컨텐츠 평점</a:t>
                      </a:r>
                      <a:r>
                        <a:rPr lang="en-US" altLang="ko-KR" sz="1200" spc="-80" baseline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spc="-80" baseline="0" dirty="0">
                          <a:latin typeface="+mn-ea"/>
                          <a:ea typeface="+mn-ea"/>
                        </a:rPr>
                        <a:t>러닝타임</a:t>
                      </a:r>
                      <a:r>
                        <a:rPr lang="en-US" altLang="ko-KR" sz="1200" spc="-80" baseline="0" dirty="0">
                          <a:latin typeface="+mn-ea"/>
                          <a:ea typeface="+mn-ea"/>
                        </a:rPr>
                        <a:t>)</a:t>
                      </a:r>
                      <a:r>
                        <a:rPr lang="en-US" altLang="ko-KR" spc="-80" baseline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pc="-80" baseline="0" dirty="0">
                          <a:latin typeface="+mn-ea"/>
                          <a:ea typeface="+mn-ea"/>
                        </a:rPr>
                        <a:t>사용자 선호 컨텐츠</a:t>
                      </a:r>
                      <a:r>
                        <a:rPr lang="en-US" altLang="ko-KR" spc="-80" baseline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pc="-80" baseline="0" dirty="0" err="1">
                          <a:latin typeface="+mn-ea"/>
                          <a:ea typeface="+mn-ea"/>
                        </a:rPr>
                        <a:t>찜목록</a:t>
                      </a:r>
                      <a:r>
                        <a:rPr lang="ko-KR" altLang="en-US" spc="-80" baseline="0" dirty="0">
                          <a:latin typeface="+mn-ea"/>
                          <a:ea typeface="+mn-ea"/>
                        </a:rPr>
                        <a:t> 관리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7131605"/>
                  </a:ext>
                </a:extLst>
              </a:tr>
              <a:tr h="10561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+mn-ea"/>
                          <a:ea typeface="+mn-ea"/>
                        </a:rPr>
                        <a:t>콘텐츠 검색</a:t>
                      </a:r>
                      <a:endParaRPr lang="en-US" altLang="ko-KR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25000"/>
                        </a:lnSpc>
                      </a:pPr>
                      <a:r>
                        <a:rPr lang="ko-KR" altLang="en-US" spc="0" dirty="0">
                          <a:latin typeface="+mn-ea"/>
                          <a:ea typeface="+mn-ea"/>
                        </a:rPr>
                        <a:t>장르</a:t>
                      </a:r>
                      <a:r>
                        <a:rPr lang="en-US" altLang="ko-KR" spc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pc="0" dirty="0">
                          <a:latin typeface="+mn-ea"/>
                          <a:ea typeface="+mn-ea"/>
                        </a:rPr>
                        <a:t>배우</a:t>
                      </a:r>
                      <a:r>
                        <a:rPr lang="en-US" altLang="ko-KR" spc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pc="0" dirty="0">
                          <a:latin typeface="+mn-ea"/>
                          <a:ea typeface="+mn-ea"/>
                        </a:rPr>
                        <a:t>제목</a:t>
                      </a:r>
                      <a:r>
                        <a:rPr lang="en-US" altLang="ko-KR" spc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pc="0" dirty="0">
                          <a:latin typeface="+mn-ea"/>
                          <a:ea typeface="+mn-ea"/>
                        </a:rPr>
                        <a:t>기타상세정보</a:t>
                      </a:r>
                      <a:r>
                        <a:rPr lang="en-US" altLang="ko-KR" sz="1200" spc="0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200" spc="0" dirty="0">
                          <a:latin typeface="+mn-ea"/>
                          <a:ea typeface="+mn-ea"/>
                        </a:rPr>
                        <a:t>배우</a:t>
                      </a:r>
                      <a:r>
                        <a:rPr lang="en-US" altLang="ko-KR" sz="1200" spc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spc="0" dirty="0">
                          <a:latin typeface="+mn-ea"/>
                          <a:ea typeface="+mn-ea"/>
                        </a:rPr>
                        <a:t>감독</a:t>
                      </a:r>
                      <a:r>
                        <a:rPr lang="en-US" altLang="ko-KR" sz="1200" spc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spc="0" dirty="0">
                          <a:latin typeface="+mn-ea"/>
                          <a:ea typeface="+mn-ea"/>
                        </a:rPr>
                        <a:t>러닝타임</a:t>
                      </a:r>
                      <a:r>
                        <a:rPr lang="en-US" altLang="ko-KR" sz="1200" spc="0" dirty="0">
                          <a:latin typeface="+mn-ea"/>
                          <a:ea typeface="+mn-ea"/>
                        </a:rPr>
                        <a:t>, OTT, </a:t>
                      </a:r>
                      <a:r>
                        <a:rPr lang="ko-KR" altLang="en-US" sz="1200" spc="0" dirty="0">
                          <a:latin typeface="+mn-ea"/>
                          <a:ea typeface="+mn-ea"/>
                        </a:rPr>
                        <a:t>등급</a:t>
                      </a:r>
                      <a:r>
                        <a:rPr lang="en-US" altLang="ko-KR" sz="1200" spc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spc="0" dirty="0">
                          <a:latin typeface="+mn-ea"/>
                          <a:ea typeface="+mn-ea"/>
                        </a:rPr>
                        <a:t>분류</a:t>
                      </a:r>
                      <a:r>
                        <a:rPr lang="en-US" altLang="ko-KR" sz="1200" spc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spc="0" dirty="0">
                          <a:latin typeface="+mn-ea"/>
                          <a:ea typeface="+mn-ea"/>
                        </a:rPr>
                        <a:t>제목</a:t>
                      </a:r>
                      <a:r>
                        <a:rPr lang="en-US" altLang="ko-KR" sz="1200" spc="0" dirty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1200" spc="0" dirty="0">
                          <a:latin typeface="+mn-ea"/>
                          <a:ea typeface="+mn-ea"/>
                        </a:rPr>
                        <a:t> 확인</a:t>
                      </a:r>
                      <a:r>
                        <a:rPr lang="en-US" altLang="ko-KR" sz="1200" spc="0" dirty="0">
                          <a:latin typeface="+mn-ea"/>
                          <a:ea typeface="+mn-ea"/>
                        </a:rPr>
                        <a:t>,</a:t>
                      </a:r>
                    </a:p>
                    <a:p>
                      <a:pPr latinLnBrk="1">
                        <a:lnSpc>
                          <a:spcPct val="125000"/>
                        </a:lnSpc>
                      </a:pPr>
                      <a:r>
                        <a:rPr lang="ko-KR" altLang="en-US" sz="1200" spc="0" dirty="0" err="1">
                          <a:latin typeface="+mn-ea"/>
                          <a:ea typeface="+mn-ea"/>
                        </a:rPr>
                        <a:t>제작년도</a:t>
                      </a:r>
                      <a:r>
                        <a:rPr lang="en-US" altLang="ko-KR" sz="1200" spc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spc="0" dirty="0">
                          <a:latin typeface="+mn-ea"/>
                          <a:ea typeface="+mn-ea"/>
                        </a:rPr>
                        <a:t>시즌</a:t>
                      </a:r>
                      <a:r>
                        <a:rPr lang="en-US" altLang="ko-KR" sz="1200" spc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spc="0" dirty="0" err="1">
                          <a:latin typeface="+mn-ea"/>
                          <a:ea typeface="+mn-ea"/>
                        </a:rPr>
                        <a:t>회차</a:t>
                      </a:r>
                      <a:r>
                        <a:rPr lang="en-US" altLang="ko-KR" sz="1200" spc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spc="0" dirty="0">
                          <a:latin typeface="+mn-ea"/>
                          <a:ea typeface="+mn-ea"/>
                        </a:rPr>
                        <a:t>설명</a:t>
                      </a:r>
                      <a:r>
                        <a:rPr lang="en-US" altLang="ko-KR" sz="1200" spc="0" dirty="0">
                          <a:latin typeface="+mn-ea"/>
                          <a:ea typeface="+mn-ea"/>
                        </a:rPr>
                        <a:t>)</a:t>
                      </a:r>
                      <a:endParaRPr lang="ko-KR" altLang="en-US" sz="1200" spc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1147149"/>
                  </a:ext>
                </a:extLst>
              </a:tr>
              <a:tr h="10561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+mn-ea"/>
                          <a:ea typeface="+mn-ea"/>
                        </a:rPr>
                        <a:t>콘텐츠 추천</a:t>
                      </a:r>
                    </a:p>
                  </a:txBody>
                  <a:tcPr anchor="ctr"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25000"/>
                        </a:lnSpc>
                      </a:pPr>
                      <a:r>
                        <a:rPr lang="en-US" altLang="ko-KR" spc="0" dirty="0">
                          <a:latin typeface="+mn-ea"/>
                          <a:ea typeface="+mn-ea"/>
                        </a:rPr>
                        <a:t>OTT</a:t>
                      </a:r>
                      <a:r>
                        <a:rPr lang="ko-KR" altLang="en-US" spc="0" dirty="0">
                          <a:latin typeface="+mn-ea"/>
                          <a:ea typeface="+mn-ea"/>
                        </a:rPr>
                        <a:t>별 </a:t>
                      </a:r>
                      <a:r>
                        <a:rPr lang="en-US" altLang="ko-KR" spc="0" dirty="0">
                          <a:latin typeface="+mn-ea"/>
                          <a:ea typeface="+mn-ea"/>
                        </a:rPr>
                        <a:t>TOP10 </a:t>
                      </a:r>
                      <a:r>
                        <a:rPr lang="ko-KR" altLang="en-US" spc="0" dirty="0">
                          <a:latin typeface="+mn-ea"/>
                          <a:ea typeface="+mn-ea"/>
                        </a:rPr>
                        <a:t>추천</a:t>
                      </a:r>
                      <a:r>
                        <a:rPr lang="en-US" altLang="ko-KR" spc="0" dirty="0">
                          <a:latin typeface="+mn-ea"/>
                          <a:ea typeface="+mn-ea"/>
                        </a:rPr>
                        <a:t>, OTT</a:t>
                      </a:r>
                      <a:r>
                        <a:rPr lang="ko-KR" altLang="en-US" spc="0" dirty="0">
                          <a:latin typeface="+mn-ea"/>
                          <a:ea typeface="+mn-ea"/>
                        </a:rPr>
                        <a:t>별 최신 영상</a:t>
                      </a:r>
                      <a:r>
                        <a:rPr lang="en-US" altLang="ko-KR" spc="0" dirty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pc="0" dirty="0">
                          <a:latin typeface="+mn-ea"/>
                          <a:ea typeface="+mn-ea"/>
                        </a:rPr>
                        <a:t> 사용자 선호 장르별 추천영상</a:t>
                      </a:r>
                      <a:r>
                        <a:rPr lang="en-US" altLang="ko-KR" spc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pc="0" dirty="0">
                          <a:latin typeface="+mn-ea"/>
                          <a:ea typeface="+mn-ea"/>
                        </a:rPr>
                        <a:t>사용자</a:t>
                      </a:r>
                      <a:endParaRPr lang="en-US" altLang="ko-KR" spc="0" dirty="0">
                        <a:latin typeface="+mn-ea"/>
                        <a:ea typeface="+mn-ea"/>
                      </a:endParaRPr>
                    </a:p>
                    <a:p>
                      <a:pPr latinLnBrk="1">
                        <a:lnSpc>
                          <a:spcPct val="125000"/>
                        </a:lnSpc>
                      </a:pPr>
                      <a:r>
                        <a:rPr lang="ko-KR" altLang="en-US" spc="0" dirty="0">
                          <a:latin typeface="+mn-ea"/>
                          <a:ea typeface="+mn-ea"/>
                        </a:rPr>
                        <a:t>선호 </a:t>
                      </a:r>
                      <a:r>
                        <a:rPr lang="ko-KR" altLang="en-US" spc="0" dirty="0" err="1">
                          <a:latin typeface="+mn-ea"/>
                          <a:ea typeface="+mn-ea"/>
                        </a:rPr>
                        <a:t>분류별</a:t>
                      </a:r>
                      <a:r>
                        <a:rPr lang="ko-KR" altLang="en-US" spc="0" dirty="0">
                          <a:latin typeface="+mn-ea"/>
                          <a:ea typeface="+mn-ea"/>
                        </a:rPr>
                        <a:t> 추천영상</a:t>
                      </a:r>
                      <a:r>
                        <a:rPr lang="en-US" altLang="ko-KR" spc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pc="0" dirty="0">
                          <a:latin typeface="+mn-ea"/>
                          <a:ea typeface="+mn-ea"/>
                        </a:rPr>
                        <a:t>장르별 추천</a:t>
                      </a:r>
                      <a:r>
                        <a:rPr lang="en-US" altLang="ko-KR" spc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pc="0" dirty="0" err="1">
                          <a:latin typeface="+mn-ea"/>
                          <a:ea typeface="+mn-ea"/>
                        </a:rPr>
                        <a:t>분류별</a:t>
                      </a:r>
                      <a:r>
                        <a:rPr lang="ko-KR" altLang="en-US" spc="0" dirty="0">
                          <a:latin typeface="+mn-ea"/>
                          <a:ea typeface="+mn-ea"/>
                        </a:rPr>
                        <a:t> 추천</a:t>
                      </a:r>
                      <a:endParaRPr lang="en-US" altLang="ko-KR" spc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8346767"/>
                  </a:ext>
                </a:extLst>
              </a:tr>
            </a:tbl>
          </a:graphicData>
        </a:graphic>
      </p:graphicFrame>
      <p:pic>
        <p:nvPicPr>
          <p:cNvPr id="63" name="그림 62">
            <a:extLst>
              <a:ext uri="{FF2B5EF4-FFF2-40B4-BE49-F238E27FC236}">
                <a16:creationId xmlns:a16="http://schemas.microsoft.com/office/drawing/2014/main" id="{0C1D3BC2-B6DB-4055-B2BB-6E010798DC9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8654" y="82711"/>
            <a:ext cx="1002824" cy="393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318715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67015" y="2571664"/>
            <a:ext cx="133882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4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003</a:t>
            </a:r>
            <a:endParaRPr kumimoji="0" lang="ko-KR" altLang="en-US" sz="5400" b="1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00077" y="3519303"/>
            <a:ext cx="12488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-113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개발환경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265306" y="5736431"/>
            <a:ext cx="1826142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" b="0" i="0" u="none" strike="noStrike" kern="1200" cap="none" spc="0" normalizeH="0" baseline="0" noProof="0" dirty="0">
                <a:ln>
                  <a:noFill/>
                </a:ln>
                <a:solidFill>
                  <a:srgbClr val="898F8D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Copyrightⓒ. Saebyeol Yu. All Rights Reserved.</a:t>
            </a:r>
            <a:endParaRPr kumimoji="0" lang="ko-KR" altLang="en-US" sz="600" b="0" i="0" u="none" strike="noStrike" kern="1200" cap="none" spc="0" normalizeH="0" baseline="0" noProof="0" dirty="0">
              <a:ln>
                <a:noFill/>
              </a:ln>
              <a:solidFill>
                <a:srgbClr val="898F8D"/>
              </a:solidFill>
              <a:effectLst/>
              <a:uLnTx/>
              <a:uFillTx/>
              <a:latin typeface="나눔스퀘어라운드 Regular"/>
              <a:ea typeface="나눔스퀘어라운드 Regular"/>
              <a:cs typeface="+mn-cs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367014" y="3401616"/>
            <a:ext cx="5231028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18E3B466-CE64-466A-BF32-D0B0EF17727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6551" y="2826268"/>
            <a:ext cx="3112061" cy="1222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549549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/>
          <p:cNvCxnSpPr/>
          <p:nvPr/>
        </p:nvCxnSpPr>
        <p:spPr>
          <a:xfrm>
            <a:off x="891662" y="530874"/>
            <a:ext cx="7999816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99361" y="509442"/>
            <a:ext cx="540000" cy="54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67604" y="568465"/>
            <a:ext cx="194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1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34" name="모서리가 둥근 직사각형 34">
            <a:extLst>
              <a:ext uri="{FF2B5EF4-FFF2-40B4-BE49-F238E27FC236}">
                <a16:creationId xmlns:a16="http://schemas.microsoft.com/office/drawing/2014/main" id="{131B3B89-B19F-4427-B835-D41571E31E9D}"/>
              </a:ext>
            </a:extLst>
          </p:cNvPr>
          <p:cNvSpPr/>
          <p:nvPr/>
        </p:nvSpPr>
        <p:spPr>
          <a:xfrm>
            <a:off x="0" y="7126532"/>
            <a:ext cx="1838626" cy="2520280"/>
          </a:xfrm>
          <a:prstGeom prst="roundRect">
            <a:avLst>
              <a:gd name="adj" fmla="val 5442"/>
            </a:avLst>
          </a:prstGeom>
          <a:noFill/>
          <a:ln w="19050">
            <a:solidFill>
              <a:schemeClr val="tx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9CCF9856-AC2F-48EF-A794-683F3EA6386A}"/>
              </a:ext>
            </a:extLst>
          </p:cNvPr>
          <p:cNvCxnSpPr/>
          <p:nvPr/>
        </p:nvCxnSpPr>
        <p:spPr>
          <a:xfrm>
            <a:off x="0" y="8954558"/>
            <a:ext cx="1807561" cy="0"/>
          </a:xfrm>
          <a:prstGeom prst="line">
            <a:avLst/>
          </a:prstGeom>
          <a:ln w="19050">
            <a:solidFill>
              <a:schemeClr val="tx1">
                <a:alpha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BAC1D8CD-BEA9-4DCA-9ED0-396B33F283CD}"/>
              </a:ext>
            </a:extLst>
          </p:cNvPr>
          <p:cNvSpPr txBox="1"/>
          <p:nvPr/>
        </p:nvSpPr>
        <p:spPr>
          <a:xfrm>
            <a:off x="354748" y="9049525"/>
            <a:ext cx="10980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272123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개발언어</a:t>
            </a:r>
            <a:endParaRPr kumimoji="0" lang="en-US" altLang="ko-KR" sz="1400" b="0" i="0" u="none" strike="noStrike" kern="1200" cap="none" spc="0" normalizeH="0" baseline="0" noProof="0" dirty="0">
              <a:ln>
                <a:solidFill>
                  <a:srgbClr val="3A3838">
                    <a:alpha val="30000"/>
                  </a:srgbClr>
                </a:solidFill>
              </a:ln>
              <a:solidFill>
                <a:srgbClr val="272123"/>
              </a:solidFill>
              <a:effectLst/>
              <a:uLnTx/>
              <a:uFillTx/>
              <a:latin typeface="나눔스퀘어라운드 Regular"/>
              <a:ea typeface="나눔스퀘어라운드 Regular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272123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Java</a:t>
            </a:r>
          </a:p>
        </p:txBody>
      </p:sp>
      <p:pic>
        <p:nvPicPr>
          <p:cNvPr id="37" name="Picture 2">
            <a:extLst>
              <a:ext uri="{FF2B5EF4-FFF2-40B4-BE49-F238E27FC236}">
                <a16:creationId xmlns:a16="http://schemas.microsoft.com/office/drawing/2014/main" id="{F50F8261-6D8F-4BF3-BA06-8E2629193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442" y="7381598"/>
            <a:ext cx="794676" cy="13174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BD0FE4B4-D70B-40C9-829B-59453C73A569}"/>
              </a:ext>
            </a:extLst>
          </p:cNvPr>
          <p:cNvGrpSpPr/>
          <p:nvPr/>
        </p:nvGrpSpPr>
        <p:grpSpPr>
          <a:xfrm>
            <a:off x="754772" y="1596843"/>
            <a:ext cx="1838626" cy="2520280"/>
            <a:chOff x="1355989" y="1778694"/>
            <a:chExt cx="1838626" cy="2520280"/>
          </a:xfrm>
        </p:grpSpPr>
        <p:sp>
          <p:nvSpPr>
            <p:cNvPr id="38" name="모서리가 둥근 직사각형 41">
              <a:extLst>
                <a:ext uri="{FF2B5EF4-FFF2-40B4-BE49-F238E27FC236}">
                  <a16:creationId xmlns:a16="http://schemas.microsoft.com/office/drawing/2014/main" id="{CBE7C9A2-ED50-456D-A5A4-7DBA2143247E}"/>
                </a:ext>
              </a:extLst>
            </p:cNvPr>
            <p:cNvSpPr/>
            <p:nvPr/>
          </p:nvSpPr>
          <p:spPr>
            <a:xfrm>
              <a:off x="1355989" y="1778694"/>
              <a:ext cx="1838626" cy="2520280"/>
            </a:xfrm>
            <a:prstGeom prst="roundRect">
              <a:avLst>
                <a:gd name="adj" fmla="val 5442"/>
              </a:avLst>
            </a:prstGeom>
            <a:noFill/>
            <a:ln w="19050">
              <a:solidFill>
                <a:schemeClr val="tx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218627B4-71D2-4D80-BA58-00E6D03DE939}"/>
                </a:ext>
              </a:extLst>
            </p:cNvPr>
            <p:cNvCxnSpPr/>
            <p:nvPr/>
          </p:nvCxnSpPr>
          <p:spPr>
            <a:xfrm>
              <a:off x="1355989" y="3606720"/>
              <a:ext cx="1807561" cy="0"/>
            </a:xfrm>
            <a:prstGeom prst="line">
              <a:avLst/>
            </a:prstGeom>
            <a:ln w="19050">
              <a:solidFill>
                <a:schemeClr val="tx1">
                  <a:alpha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F96C3E50-865B-4C28-804F-741F3217E0DC}"/>
                </a:ext>
              </a:extLst>
            </p:cNvPr>
            <p:cNvSpPr txBox="1"/>
            <p:nvPr/>
          </p:nvSpPr>
          <p:spPr>
            <a:xfrm>
              <a:off x="1562942" y="3701687"/>
              <a:ext cx="145281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>
                    <a:solidFill>
                      <a:srgbClr val="3A3838">
                        <a:alpha val="30000"/>
                      </a:srgbClr>
                    </a:solidFill>
                  </a:ln>
                  <a:solidFill>
                    <a:srgbClr val="272123"/>
                  </a:solidFill>
                  <a:effectLst/>
                  <a:uLnTx/>
                  <a:uFillTx/>
                  <a:latin typeface="나눔스퀘어라운드 Regular"/>
                  <a:ea typeface="나눔스퀘어라운드 Regular"/>
                  <a:cs typeface="+mn-cs"/>
                </a:rPr>
                <a:t>개발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solidFill>
                      <a:srgbClr val="3A3838">
                        <a:alpha val="30000"/>
                      </a:srgbClr>
                    </a:solidFill>
                  </a:ln>
                  <a:solidFill>
                    <a:srgbClr val="272123"/>
                  </a:solidFill>
                  <a:effectLst/>
                  <a:uLnTx/>
                  <a:uFillTx/>
                  <a:latin typeface="나눔스퀘어라운드 Regular"/>
                  <a:ea typeface="나눔스퀘어라운드 Regular"/>
                  <a:cs typeface="+mn-cs"/>
                </a:rPr>
                <a:t> IDE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1200" cap="none" spc="0" normalizeH="0" baseline="0" noProof="0" dirty="0">
                  <a:ln>
                    <a:solidFill>
                      <a:srgbClr val="3A3838">
                        <a:alpha val="30000"/>
                      </a:srgbClr>
                    </a:solidFill>
                  </a:ln>
                  <a:solidFill>
                    <a:srgbClr val="272123"/>
                  </a:solidFill>
                  <a:effectLst/>
                  <a:uLnTx/>
                  <a:uFillTx/>
                  <a:latin typeface="나눔스퀘어라운드 Regular"/>
                  <a:ea typeface="나눔스퀘어라운드 Regular"/>
                  <a:cs typeface="+mn-cs"/>
                </a:rPr>
                <a:t>Eclipse(STS)</a:t>
              </a:r>
            </a:p>
          </p:txBody>
        </p:sp>
        <p:pic>
          <p:nvPicPr>
            <p:cNvPr id="41" name="Picture 4" descr="eclipse devì ëí ì´ë¯¸ì§ ê²ìê²°ê³¼">
              <a:extLst>
                <a:ext uri="{FF2B5EF4-FFF2-40B4-BE49-F238E27FC236}">
                  <a16:creationId xmlns:a16="http://schemas.microsoft.com/office/drawing/2014/main" id="{94756387-6D86-4C05-95D2-EE20470330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21140" y="2246137"/>
              <a:ext cx="886351" cy="8863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2716AFA7-2463-439D-9AC4-E5D6A5C67572}"/>
              </a:ext>
            </a:extLst>
          </p:cNvPr>
          <p:cNvGrpSpPr/>
          <p:nvPr/>
        </p:nvGrpSpPr>
        <p:grpSpPr>
          <a:xfrm>
            <a:off x="6561797" y="1586611"/>
            <a:ext cx="1838626" cy="2520280"/>
            <a:chOff x="6030873" y="1778694"/>
            <a:chExt cx="1838626" cy="2520280"/>
          </a:xfrm>
        </p:grpSpPr>
        <p:sp>
          <p:nvSpPr>
            <p:cNvPr id="42" name="모서리가 둥근 직사각형 55">
              <a:extLst>
                <a:ext uri="{FF2B5EF4-FFF2-40B4-BE49-F238E27FC236}">
                  <a16:creationId xmlns:a16="http://schemas.microsoft.com/office/drawing/2014/main" id="{9394EFB0-4A7F-4FF3-B82C-E6FEE8BC71D9}"/>
                </a:ext>
              </a:extLst>
            </p:cNvPr>
            <p:cNvSpPr/>
            <p:nvPr/>
          </p:nvSpPr>
          <p:spPr>
            <a:xfrm>
              <a:off x="6030873" y="1778694"/>
              <a:ext cx="1838626" cy="2520280"/>
            </a:xfrm>
            <a:prstGeom prst="roundRect">
              <a:avLst>
                <a:gd name="adj" fmla="val 5442"/>
              </a:avLst>
            </a:prstGeom>
            <a:noFill/>
            <a:ln w="19050">
              <a:solidFill>
                <a:schemeClr val="tx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C4300DC4-FF6B-4DFE-AA4D-52DABF88D571}"/>
                </a:ext>
              </a:extLst>
            </p:cNvPr>
            <p:cNvCxnSpPr/>
            <p:nvPr/>
          </p:nvCxnSpPr>
          <p:spPr>
            <a:xfrm>
              <a:off x="6030873" y="3606720"/>
              <a:ext cx="1807561" cy="0"/>
            </a:xfrm>
            <a:prstGeom prst="line">
              <a:avLst/>
            </a:prstGeom>
            <a:ln w="19050">
              <a:solidFill>
                <a:schemeClr val="tx1">
                  <a:alpha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1B2672DF-8AFD-4854-A956-E8F84EC0A590}"/>
                </a:ext>
              </a:extLst>
            </p:cNvPr>
            <p:cNvSpPr txBox="1"/>
            <p:nvPr/>
          </p:nvSpPr>
          <p:spPr>
            <a:xfrm>
              <a:off x="6061936" y="3701687"/>
              <a:ext cx="177649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-80" normalizeH="0" baseline="0" noProof="0" dirty="0">
                  <a:ln>
                    <a:solidFill>
                      <a:srgbClr val="3A3838">
                        <a:alpha val="30000"/>
                      </a:srgbClr>
                    </a:solidFill>
                  </a:ln>
                  <a:solidFill>
                    <a:srgbClr val="272123"/>
                  </a:solidFill>
                  <a:effectLst/>
                  <a:uLnTx/>
                  <a:uFillTx/>
                  <a:latin typeface="나눔스퀘어라운드 Regular"/>
                  <a:ea typeface="나눔스퀘어라운드 Regular"/>
                  <a:cs typeface="+mn-cs"/>
                </a:rPr>
                <a:t>데이터베이스 모델링</a:t>
              </a:r>
              <a:endParaRPr kumimoji="0" lang="en-US" altLang="ko-KR" sz="1400" b="0" i="0" u="none" strike="noStrike" kern="1200" cap="none" spc="-80" normalizeH="0" baseline="0" noProof="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272123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1200" cap="none" spc="0" normalizeH="0" baseline="0" noProof="0" dirty="0" err="1">
                  <a:ln>
                    <a:solidFill>
                      <a:srgbClr val="3A3838">
                        <a:alpha val="30000"/>
                      </a:srgbClr>
                    </a:solidFill>
                  </a:ln>
                  <a:solidFill>
                    <a:srgbClr val="272123"/>
                  </a:solidFill>
                  <a:effectLst/>
                  <a:uLnTx/>
                  <a:uFillTx/>
                  <a:latin typeface="나눔스퀘어라운드 Regular"/>
                  <a:ea typeface="나눔스퀘어라운드 Regular"/>
                  <a:cs typeface="+mn-cs"/>
                </a:rPr>
                <a:t>eXERD</a:t>
              </a:r>
              <a:endParaRPr kumimoji="0" lang="en-US" altLang="ko-KR" sz="1400" b="0" i="0" u="none" strike="noStrike" kern="1200" cap="none" spc="0" normalizeH="0" baseline="0" noProof="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272123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endParaRPr>
            </a:p>
          </p:txBody>
        </p:sp>
      </p:grpSp>
      <p:pic>
        <p:nvPicPr>
          <p:cNvPr id="46" name="Picture 8" descr="JAVA Springì ëí ì´ë¯¸ì§ ê²ìê²°ê³¼">
            <a:extLst>
              <a:ext uri="{FF2B5EF4-FFF2-40B4-BE49-F238E27FC236}">
                <a16:creationId xmlns:a16="http://schemas.microsoft.com/office/drawing/2014/main" id="{AACDA2FC-0B52-4CA6-88D1-EEE1CB0D18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8028" y="7628357"/>
            <a:ext cx="1308796" cy="904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모서리가 둥근 직사각형 59">
            <a:extLst>
              <a:ext uri="{FF2B5EF4-FFF2-40B4-BE49-F238E27FC236}">
                <a16:creationId xmlns:a16="http://schemas.microsoft.com/office/drawing/2014/main" id="{5E9E9E0D-7297-4493-801D-5D3F7BBC67A3}"/>
              </a:ext>
            </a:extLst>
          </p:cNvPr>
          <p:cNvSpPr/>
          <p:nvPr/>
        </p:nvSpPr>
        <p:spPr>
          <a:xfrm>
            <a:off x="5841719" y="7124301"/>
            <a:ext cx="1838626" cy="2520280"/>
          </a:xfrm>
          <a:prstGeom prst="roundRect">
            <a:avLst>
              <a:gd name="adj" fmla="val 5442"/>
            </a:avLst>
          </a:prstGeom>
          <a:noFill/>
          <a:ln w="19050">
            <a:solidFill>
              <a:schemeClr val="tx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5E4F6E12-11CE-4006-9028-3C2339EE03B9}"/>
              </a:ext>
            </a:extLst>
          </p:cNvPr>
          <p:cNvCxnSpPr/>
          <p:nvPr/>
        </p:nvCxnSpPr>
        <p:spPr>
          <a:xfrm>
            <a:off x="5841719" y="8952327"/>
            <a:ext cx="1807561" cy="0"/>
          </a:xfrm>
          <a:prstGeom prst="line">
            <a:avLst/>
          </a:prstGeom>
          <a:ln w="19050">
            <a:solidFill>
              <a:schemeClr val="tx1">
                <a:alpha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98511E06-1918-4C10-B836-88B35F4C41E9}"/>
              </a:ext>
            </a:extLst>
          </p:cNvPr>
          <p:cNvSpPr txBox="1"/>
          <p:nvPr/>
        </p:nvSpPr>
        <p:spPr>
          <a:xfrm>
            <a:off x="6196467" y="9047294"/>
            <a:ext cx="10980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272123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프레임워크</a:t>
            </a:r>
            <a:endParaRPr kumimoji="0" lang="en-US" altLang="ko-KR" sz="1400" b="0" i="0" u="none" strike="noStrike" kern="1200" cap="none" spc="0" normalizeH="0" baseline="0" noProof="0" dirty="0">
              <a:ln>
                <a:solidFill>
                  <a:srgbClr val="3A3838">
                    <a:alpha val="30000"/>
                  </a:srgbClr>
                </a:solidFill>
              </a:ln>
              <a:solidFill>
                <a:srgbClr val="272123"/>
              </a:solidFill>
              <a:effectLst/>
              <a:uLnTx/>
              <a:uFillTx/>
              <a:latin typeface="나눔스퀘어라운드 Regular"/>
              <a:ea typeface="나눔스퀘어라운드 Regular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272123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Spring</a:t>
            </a:r>
          </a:p>
        </p:txBody>
      </p:sp>
      <p:sp>
        <p:nvSpPr>
          <p:cNvPr id="50" name="모서리가 둥근 직사각형 63">
            <a:extLst>
              <a:ext uri="{FF2B5EF4-FFF2-40B4-BE49-F238E27FC236}">
                <a16:creationId xmlns:a16="http://schemas.microsoft.com/office/drawing/2014/main" id="{F60B720B-8E4D-4293-AF21-A69BDDF3E707}"/>
              </a:ext>
            </a:extLst>
          </p:cNvPr>
          <p:cNvSpPr/>
          <p:nvPr/>
        </p:nvSpPr>
        <p:spPr>
          <a:xfrm>
            <a:off x="840899" y="7552735"/>
            <a:ext cx="7649280" cy="728464"/>
          </a:xfrm>
          <a:prstGeom prst="roundRect">
            <a:avLst>
              <a:gd name="adj" fmla="val 5442"/>
            </a:avLst>
          </a:prstGeom>
          <a:noFill/>
          <a:ln w="19050">
            <a:solidFill>
              <a:schemeClr val="tx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A8C4C20-5D47-4D2F-8C07-E7BCFC498450}"/>
              </a:ext>
            </a:extLst>
          </p:cNvPr>
          <p:cNvSpPr txBox="1"/>
          <p:nvPr/>
        </p:nvSpPr>
        <p:spPr>
          <a:xfrm>
            <a:off x="1088799" y="7667134"/>
            <a:ext cx="207884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272123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OS: Windows 10 64bit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272123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협업도구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272123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: SVN</a:t>
            </a:r>
          </a:p>
        </p:txBody>
      </p: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3A19134D-E633-42D4-AA48-6AB4BEF861F9}"/>
              </a:ext>
            </a:extLst>
          </p:cNvPr>
          <p:cNvCxnSpPr/>
          <p:nvPr/>
        </p:nvCxnSpPr>
        <p:spPr>
          <a:xfrm>
            <a:off x="3512512" y="7552735"/>
            <a:ext cx="0" cy="728464"/>
          </a:xfrm>
          <a:prstGeom prst="line">
            <a:avLst/>
          </a:prstGeom>
          <a:ln w="19050">
            <a:solidFill>
              <a:schemeClr val="tx1">
                <a:alpha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BFCB7283-4F8E-4F76-AA94-883FF0FEE360}"/>
              </a:ext>
            </a:extLst>
          </p:cNvPr>
          <p:cNvSpPr txBox="1"/>
          <p:nvPr/>
        </p:nvSpPr>
        <p:spPr>
          <a:xfrm>
            <a:off x="891662" y="641656"/>
            <a:ext cx="1024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개발환경</a:t>
            </a:r>
          </a:p>
        </p:txBody>
      </p:sp>
      <p:sp>
        <p:nvSpPr>
          <p:cNvPr id="55" name="모서리가 둥근 직사각형 63">
            <a:extLst>
              <a:ext uri="{FF2B5EF4-FFF2-40B4-BE49-F238E27FC236}">
                <a16:creationId xmlns:a16="http://schemas.microsoft.com/office/drawing/2014/main" id="{9DECF6C4-CFCD-4DDD-9A7E-D92508A6E26A}"/>
              </a:ext>
            </a:extLst>
          </p:cNvPr>
          <p:cNvSpPr/>
          <p:nvPr/>
        </p:nvSpPr>
        <p:spPr>
          <a:xfrm>
            <a:off x="754772" y="5419220"/>
            <a:ext cx="7649280" cy="728464"/>
          </a:xfrm>
          <a:prstGeom prst="roundRect">
            <a:avLst>
              <a:gd name="adj" fmla="val 5442"/>
            </a:avLst>
          </a:prstGeom>
          <a:noFill/>
          <a:ln w="19050">
            <a:solidFill>
              <a:schemeClr val="tx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272123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※ </a:t>
            </a:r>
            <a:r>
              <a:rPr kumimoji="0" lang="ko-KR" altLang="en-US" sz="1800" b="0" i="0" u="none" strike="noStrike" kern="1200" cap="none" spc="0" normalizeH="0" baseline="0" noProof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272123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향후 개발환경 추가 예정</a:t>
            </a:r>
            <a:endParaRPr kumimoji="0" lang="en-US" altLang="ko-KR" sz="1800" b="0" i="0" u="none" strike="noStrike" kern="1200" cap="none" spc="0" normalizeH="0" baseline="0" noProof="0" dirty="0">
              <a:ln>
                <a:solidFill>
                  <a:srgbClr val="3A3838">
                    <a:alpha val="30000"/>
                  </a:srgbClr>
                </a:solidFill>
              </a:ln>
              <a:solidFill>
                <a:srgbClr val="272123"/>
              </a:solidFill>
              <a:effectLst/>
              <a:uLnTx/>
              <a:uFillTx/>
              <a:latin typeface="나눔스퀘어라운드 Regular"/>
              <a:ea typeface="나눔스퀘어라운드 Regular"/>
              <a:cs typeface="+mn-cs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A0E3604F-F95F-4DCB-A1F5-EA2BEEA23F11}"/>
              </a:ext>
            </a:extLst>
          </p:cNvPr>
          <p:cNvGrpSpPr/>
          <p:nvPr/>
        </p:nvGrpSpPr>
        <p:grpSpPr>
          <a:xfrm>
            <a:off x="3658284" y="1619585"/>
            <a:ext cx="1838626" cy="2520280"/>
            <a:chOff x="6030873" y="1778694"/>
            <a:chExt cx="1838626" cy="2520280"/>
          </a:xfrm>
        </p:grpSpPr>
        <p:sp>
          <p:nvSpPr>
            <p:cNvPr id="31" name="모서리가 둥근 직사각형 55">
              <a:extLst>
                <a:ext uri="{FF2B5EF4-FFF2-40B4-BE49-F238E27FC236}">
                  <a16:creationId xmlns:a16="http://schemas.microsoft.com/office/drawing/2014/main" id="{C931505C-311C-453A-A360-7F056657E8DB}"/>
                </a:ext>
              </a:extLst>
            </p:cNvPr>
            <p:cNvSpPr/>
            <p:nvPr/>
          </p:nvSpPr>
          <p:spPr>
            <a:xfrm>
              <a:off x="6030873" y="1778694"/>
              <a:ext cx="1838626" cy="2520280"/>
            </a:xfrm>
            <a:prstGeom prst="roundRect">
              <a:avLst>
                <a:gd name="adj" fmla="val 5442"/>
              </a:avLst>
            </a:prstGeom>
            <a:noFill/>
            <a:ln w="19050">
              <a:solidFill>
                <a:schemeClr val="tx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09246508-1D15-4A09-8EC3-4B0ACB57C81C}"/>
                </a:ext>
              </a:extLst>
            </p:cNvPr>
            <p:cNvCxnSpPr/>
            <p:nvPr/>
          </p:nvCxnSpPr>
          <p:spPr>
            <a:xfrm>
              <a:off x="6030873" y="3606720"/>
              <a:ext cx="1807561" cy="0"/>
            </a:xfrm>
            <a:prstGeom prst="line">
              <a:avLst/>
            </a:prstGeom>
            <a:ln w="19050">
              <a:solidFill>
                <a:schemeClr val="tx1">
                  <a:alpha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B47D7C6-E53A-4C81-9F3B-C64031A67906}"/>
                </a:ext>
              </a:extLst>
            </p:cNvPr>
            <p:cNvSpPr txBox="1"/>
            <p:nvPr/>
          </p:nvSpPr>
          <p:spPr>
            <a:xfrm>
              <a:off x="6278024" y="3701687"/>
              <a:ext cx="134432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>
                    <a:solidFill>
                      <a:srgbClr val="3A3838">
                        <a:alpha val="30000"/>
                      </a:srgbClr>
                    </a:solidFill>
                  </a:ln>
                  <a:solidFill>
                    <a:srgbClr val="272123"/>
                  </a:solidFill>
                  <a:effectLst/>
                  <a:uLnTx/>
                  <a:uFillTx/>
                  <a:latin typeface="나눔스퀘어라운드 Regular"/>
                  <a:ea typeface="나눔스퀘어라운드 Regular"/>
                  <a:cs typeface="+mn-cs"/>
                </a:rPr>
                <a:t>데이터베이스</a:t>
              </a:r>
              <a:endParaRPr kumimoji="0" lang="en-US" altLang="ko-KR" sz="1400" b="0" i="0" u="none" strike="noStrike" kern="1200" cap="none" spc="0" normalizeH="0" baseline="0" noProof="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272123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1200" cap="none" spc="0" normalizeH="0" baseline="0" noProof="0" dirty="0">
                  <a:ln>
                    <a:solidFill>
                      <a:srgbClr val="3A3838">
                        <a:alpha val="30000"/>
                      </a:srgbClr>
                    </a:solidFill>
                  </a:ln>
                  <a:solidFill>
                    <a:srgbClr val="272123"/>
                  </a:solidFill>
                  <a:effectLst/>
                  <a:uLnTx/>
                  <a:uFillTx/>
                  <a:latin typeface="나눔스퀘어라운드 Regular"/>
                  <a:ea typeface="나눔스퀘어라운드 Regular"/>
                  <a:cs typeface="+mn-cs"/>
                </a:rPr>
                <a:t>Oracle</a:t>
              </a:r>
            </a:p>
          </p:txBody>
        </p:sp>
        <p:pic>
          <p:nvPicPr>
            <p:cNvPr id="56" name="Picture 6" descr="oracleDBì ëí ì´ë¯¸ì§ ê²ìê²°ê³¼">
              <a:extLst>
                <a:ext uri="{FF2B5EF4-FFF2-40B4-BE49-F238E27FC236}">
                  <a16:creationId xmlns:a16="http://schemas.microsoft.com/office/drawing/2014/main" id="{4410965C-4A16-45B9-BA11-A11AD331404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897" t="33524" r="13870" b="33238"/>
            <a:stretch/>
          </p:blipFill>
          <p:spPr bwMode="auto">
            <a:xfrm>
              <a:off x="6276216" y="2462161"/>
              <a:ext cx="1410841" cy="6676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4B5306CF-F5F4-497E-87D8-CCE327A6D30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0427" y="1888800"/>
            <a:ext cx="1130300" cy="1270000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B2DC80AF-D493-451C-81DB-7C30EBB8676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8654" y="82711"/>
            <a:ext cx="1002824" cy="393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095718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67015" y="2571664"/>
            <a:ext cx="133882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4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004</a:t>
            </a:r>
            <a:endParaRPr kumimoji="0" lang="ko-KR" altLang="en-US" sz="5400" b="1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00077" y="3519303"/>
            <a:ext cx="23753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-113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데이터베이스 모델</a:t>
            </a:r>
          </a:p>
        </p:txBody>
      </p:sp>
      <p:cxnSp>
        <p:nvCxnSpPr>
          <p:cNvPr id="18" name="직선 연결선 17"/>
          <p:cNvCxnSpPr/>
          <p:nvPr/>
        </p:nvCxnSpPr>
        <p:spPr>
          <a:xfrm>
            <a:off x="367014" y="3401616"/>
            <a:ext cx="5231028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4CD387B8-A6C7-4FFA-89E8-D2F25CB2EC8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6551" y="2826268"/>
            <a:ext cx="3112061" cy="1222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778722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/>
          <p:cNvCxnSpPr/>
          <p:nvPr/>
        </p:nvCxnSpPr>
        <p:spPr>
          <a:xfrm>
            <a:off x="891662" y="530874"/>
            <a:ext cx="7999816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99361" y="509442"/>
            <a:ext cx="540000" cy="54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67604" y="568465"/>
            <a:ext cx="194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1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528C7CB-C522-4832-8592-172E2A18155B}"/>
              </a:ext>
            </a:extLst>
          </p:cNvPr>
          <p:cNvGrpSpPr/>
          <p:nvPr/>
        </p:nvGrpSpPr>
        <p:grpSpPr>
          <a:xfrm>
            <a:off x="464843" y="641656"/>
            <a:ext cx="1772244" cy="4556935"/>
            <a:chOff x="102325" y="-1582569"/>
            <a:chExt cx="2362992" cy="607590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999987A-5FF5-46F4-B0CE-37DB8E05295F}"/>
                </a:ext>
              </a:extLst>
            </p:cNvPr>
            <p:cNvSpPr txBox="1"/>
            <p:nvPr/>
          </p:nvSpPr>
          <p:spPr>
            <a:xfrm>
              <a:off x="671417" y="-1582569"/>
              <a:ext cx="1451680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전체 모델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B6AC31F-51CD-460F-BECD-99B34DF5C44A}"/>
                </a:ext>
              </a:extLst>
            </p:cNvPr>
            <p:cNvSpPr txBox="1"/>
            <p:nvPr/>
          </p:nvSpPr>
          <p:spPr>
            <a:xfrm>
              <a:off x="102325" y="4231727"/>
              <a:ext cx="2362992" cy="261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675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0BEB6A31-1254-40BE-860B-9738F4FAE3EC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7" r="1"/>
          <a:stretch/>
        </p:blipFill>
        <p:spPr>
          <a:xfrm>
            <a:off x="286869" y="1286888"/>
            <a:ext cx="8582400" cy="5079600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CB3688BD-16C3-4106-AF21-3B5583EFDF3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8654" y="82711"/>
            <a:ext cx="1002824" cy="393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8225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/>
          <p:cNvCxnSpPr/>
          <p:nvPr/>
        </p:nvCxnSpPr>
        <p:spPr>
          <a:xfrm>
            <a:off x="891662" y="530874"/>
            <a:ext cx="7999816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99361" y="509442"/>
            <a:ext cx="540000" cy="54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67604" y="568465"/>
            <a:ext cx="194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b="1" dirty="0">
                <a:solidFill>
                  <a:srgbClr val="FFFFFF"/>
                </a:solidFill>
                <a:latin typeface="Arial"/>
                <a:ea typeface="나눔스퀘어라운드 Regular"/>
              </a:rPr>
              <a:t>1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528C7CB-C522-4832-8592-172E2A18155B}"/>
              </a:ext>
            </a:extLst>
          </p:cNvPr>
          <p:cNvGrpSpPr/>
          <p:nvPr/>
        </p:nvGrpSpPr>
        <p:grpSpPr>
          <a:xfrm>
            <a:off x="464843" y="641656"/>
            <a:ext cx="2770730" cy="4556935"/>
            <a:chOff x="102325" y="-1582569"/>
            <a:chExt cx="3694307" cy="607590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999987A-5FF5-46F4-B0CE-37DB8E05295F}"/>
                </a:ext>
              </a:extLst>
            </p:cNvPr>
            <p:cNvSpPr txBox="1"/>
            <p:nvPr/>
          </p:nvSpPr>
          <p:spPr>
            <a:xfrm>
              <a:off x="671417" y="-1582569"/>
              <a:ext cx="3125215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기능 구현 </a:t>
              </a:r>
              <a:r>
                <a:rPr lang="en-US" altLang="ko-KR" b="1" dirty="0">
                  <a:solidFill>
                    <a:srgbClr val="5D5B5B"/>
                  </a:solidFill>
                  <a:latin typeface="Arial"/>
                  <a:ea typeface="나눔스퀘어라운드 Regular"/>
                </a:rPr>
                <a:t>- </a:t>
              </a:r>
              <a:r>
                <a:rPr kumimoji="0" lang="ko-KR" altLang="en-US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메인페이지</a:t>
              </a:r>
              <a:endPara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B6AC31F-51CD-460F-BECD-99B34DF5C44A}"/>
                </a:ext>
              </a:extLst>
            </p:cNvPr>
            <p:cNvSpPr txBox="1"/>
            <p:nvPr/>
          </p:nvSpPr>
          <p:spPr>
            <a:xfrm>
              <a:off x="102325" y="4231727"/>
              <a:ext cx="2362992" cy="261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675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</p:grp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6B2328BB-3202-491F-B57F-3A614C49AA17}"/>
              </a:ext>
            </a:extLst>
          </p:cNvPr>
          <p:cNvSpPr/>
          <p:nvPr/>
        </p:nvSpPr>
        <p:spPr>
          <a:xfrm>
            <a:off x="-3962230" y="-93591"/>
            <a:ext cx="3185161" cy="10363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44" name="연결선: 꺾임 43">
            <a:extLst>
              <a:ext uri="{FF2B5EF4-FFF2-40B4-BE49-F238E27FC236}">
                <a16:creationId xmlns:a16="http://schemas.microsoft.com/office/drawing/2014/main" id="{3CFE3285-4E3D-4247-870E-6B442709A7A5}"/>
              </a:ext>
            </a:extLst>
          </p:cNvPr>
          <p:cNvCxnSpPr>
            <a:cxnSpLocks/>
          </p:cNvCxnSpPr>
          <p:nvPr/>
        </p:nvCxnSpPr>
        <p:spPr>
          <a:xfrm rot="10800000" flipV="1">
            <a:off x="-4610156" y="-500421"/>
            <a:ext cx="381184" cy="1633469"/>
          </a:xfrm>
          <a:prstGeom prst="bentConnector3">
            <a:avLst>
              <a:gd name="adj1" fmla="val 159971"/>
            </a:avLst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702F5DB6-C84B-49EE-AF62-DC2D9A417622}"/>
              </a:ext>
            </a:extLst>
          </p:cNvPr>
          <p:cNvSpPr/>
          <p:nvPr/>
        </p:nvSpPr>
        <p:spPr>
          <a:xfrm>
            <a:off x="-2967822" y="2067980"/>
            <a:ext cx="1196343" cy="37199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305C3108-59FF-465F-9DC8-69A5CB2C3FE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642" y="1279098"/>
            <a:ext cx="4016052" cy="51372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79B1E21-F055-4FDB-9E78-CFFAA125E77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67" t="2963" r="17567" b="65185"/>
          <a:stretch/>
        </p:blipFill>
        <p:spPr>
          <a:xfrm>
            <a:off x="572184" y="3531056"/>
            <a:ext cx="3477632" cy="21844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0BB44FDC-5381-4D3D-A11A-BAB25D169C25}"/>
              </a:ext>
            </a:extLst>
          </p:cNvPr>
          <p:cNvSpPr/>
          <p:nvPr/>
        </p:nvSpPr>
        <p:spPr>
          <a:xfrm>
            <a:off x="1128083" y="2581274"/>
            <a:ext cx="528701" cy="8477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FB7EE657-411D-444C-8774-F0CD742F32AB}"/>
              </a:ext>
            </a:extLst>
          </p:cNvPr>
          <p:cNvCxnSpPr>
            <a:cxnSpLocks/>
            <a:stCxn id="15" idx="3"/>
            <a:endCxn id="3" idx="0"/>
          </p:cNvCxnSpPr>
          <p:nvPr/>
        </p:nvCxnSpPr>
        <p:spPr>
          <a:xfrm>
            <a:off x="1656784" y="3005137"/>
            <a:ext cx="654216" cy="525919"/>
          </a:xfrm>
          <a:prstGeom prst="bentConnector2">
            <a:avLst/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07153DF-73C3-4E4D-87A8-4B468AFC5907}"/>
              </a:ext>
            </a:extLst>
          </p:cNvPr>
          <p:cNvSpPr txBox="1"/>
          <p:nvPr/>
        </p:nvSpPr>
        <p:spPr>
          <a:xfrm>
            <a:off x="1118557" y="2347425"/>
            <a:ext cx="548318" cy="21544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R="0" lvl="0" algn="ctr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800" b="1" i="0" u="none" strike="noStrike" kern="1200" cap="none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CLICK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C7E6851-486C-4DD0-9C9F-DC213A3F0639}"/>
              </a:ext>
            </a:extLst>
          </p:cNvPr>
          <p:cNvSpPr txBox="1"/>
          <p:nvPr/>
        </p:nvSpPr>
        <p:spPr>
          <a:xfrm>
            <a:off x="4579960" y="1277018"/>
            <a:ext cx="4299844" cy="11695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171450" marR="0" lvl="0" indent="-171450" algn="just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ko-KR" altLang="en-US" sz="1400" dirty="0">
                <a:solidFill>
                  <a:srgbClr val="5D5B5B"/>
                </a:solidFill>
                <a:latin typeface="Arial"/>
                <a:ea typeface="나눔스퀘어라운드 Regular"/>
              </a:rPr>
              <a:t>작품 상세정보 페이지 </a:t>
            </a:r>
            <a:r>
              <a:rPr lang="ko-KR" altLang="en-US" sz="1400" dirty="0" err="1">
                <a:solidFill>
                  <a:srgbClr val="5D5B5B"/>
                </a:solidFill>
                <a:latin typeface="Arial"/>
                <a:ea typeface="나눔스퀘어라운드 Regular"/>
              </a:rPr>
              <a:t>모달</a:t>
            </a:r>
            <a:endParaRPr lang="en-US" altLang="ko-KR" sz="1400" dirty="0">
              <a:solidFill>
                <a:srgbClr val="5D5B5B"/>
              </a:solidFill>
              <a:latin typeface="Arial"/>
              <a:ea typeface="나눔스퀘어라운드 Regular"/>
            </a:endParaRPr>
          </a:p>
          <a:p>
            <a:pPr marL="171450" marR="0" lvl="0" indent="-171450" algn="just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altLang="ko-KR" sz="1400" dirty="0" err="1">
                <a:solidFill>
                  <a:srgbClr val="5D5B5B"/>
                </a:solidFill>
                <a:latin typeface="Arial"/>
                <a:ea typeface="나눔스퀘어라운드 Regular"/>
              </a:rPr>
              <a:t>imdb</a:t>
            </a:r>
            <a:r>
              <a:rPr lang="en-US" altLang="ko-KR" sz="1400" dirty="0">
                <a:solidFill>
                  <a:srgbClr val="5D5B5B"/>
                </a:solidFill>
                <a:latin typeface="Arial"/>
                <a:ea typeface="나눔스퀘어라운드 Regular"/>
              </a:rPr>
              <a:t> </a:t>
            </a:r>
            <a:r>
              <a:rPr lang="ko-KR" altLang="en-US" sz="1400" dirty="0">
                <a:solidFill>
                  <a:srgbClr val="5D5B5B"/>
                </a:solidFill>
                <a:latin typeface="Arial"/>
                <a:ea typeface="나눔스퀘어라운드 Regular"/>
              </a:rPr>
              <a:t>영화 정보</a:t>
            </a:r>
            <a:r>
              <a:rPr lang="en-US" altLang="ko-KR" sz="1400" dirty="0">
                <a:solidFill>
                  <a:srgbClr val="5D5B5B"/>
                </a:solidFill>
                <a:latin typeface="Arial"/>
                <a:ea typeface="나눔스퀘어라운드 Regular"/>
              </a:rPr>
              <a:t> + </a:t>
            </a:r>
            <a:r>
              <a:rPr lang="en-US" altLang="ko-KR" sz="1400" dirty="0" err="1">
                <a:solidFill>
                  <a:srgbClr val="5D5B5B"/>
                </a:solidFill>
                <a:latin typeface="Arial"/>
                <a:ea typeface="나눔스퀘어라운드 Regular"/>
              </a:rPr>
              <a:t>naver</a:t>
            </a:r>
            <a:r>
              <a:rPr lang="en-US" altLang="ko-KR" sz="1400" dirty="0">
                <a:solidFill>
                  <a:srgbClr val="5D5B5B"/>
                </a:solidFill>
                <a:latin typeface="Arial"/>
                <a:ea typeface="나눔스퀘어라운드 Regular"/>
              </a:rPr>
              <a:t> </a:t>
            </a:r>
            <a:r>
              <a:rPr lang="ko-KR" altLang="en-US" sz="1400" dirty="0">
                <a:solidFill>
                  <a:srgbClr val="5D5B5B"/>
                </a:solidFill>
                <a:latin typeface="Arial"/>
                <a:ea typeface="나눔스퀘어라운드 Regular"/>
              </a:rPr>
              <a:t>영화 평점 호출</a:t>
            </a:r>
            <a:endParaRPr lang="en-US" altLang="ko-KR" sz="1400" dirty="0">
              <a:solidFill>
                <a:srgbClr val="5D5B5B"/>
              </a:solidFill>
              <a:latin typeface="Arial"/>
              <a:ea typeface="나눔스퀘어라운드 Regular"/>
            </a:endParaRPr>
          </a:p>
          <a:p>
            <a:pPr marL="171450" marR="0" lvl="0" indent="-171450" algn="just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ko-KR" altLang="en-US" sz="1400" dirty="0">
                <a:solidFill>
                  <a:srgbClr val="5D5B5B"/>
                </a:solidFill>
                <a:latin typeface="Arial"/>
                <a:ea typeface="나눔스퀘어라운드 Regular"/>
              </a:rPr>
              <a:t>감독</a:t>
            </a:r>
            <a:r>
              <a:rPr lang="en-US" altLang="ko-KR" sz="1400" dirty="0">
                <a:solidFill>
                  <a:srgbClr val="5D5B5B"/>
                </a:solidFill>
                <a:latin typeface="Arial"/>
                <a:ea typeface="나눔스퀘어라운드 Regular"/>
              </a:rPr>
              <a:t>, </a:t>
            </a:r>
            <a:r>
              <a:rPr lang="ko-KR" altLang="en-US" sz="1400" dirty="0">
                <a:solidFill>
                  <a:srgbClr val="5D5B5B"/>
                </a:solidFill>
                <a:latin typeface="Arial"/>
                <a:ea typeface="나눔스퀘어라운드 Regular"/>
              </a:rPr>
              <a:t>장르</a:t>
            </a:r>
            <a:r>
              <a:rPr lang="en-US" altLang="ko-KR" sz="1400" dirty="0">
                <a:solidFill>
                  <a:srgbClr val="5D5B5B"/>
                </a:solidFill>
                <a:latin typeface="Arial"/>
                <a:ea typeface="나눔스퀘어라운드 Regular"/>
              </a:rPr>
              <a:t>, </a:t>
            </a:r>
            <a:r>
              <a:rPr lang="ko-KR" altLang="en-US" sz="1400" dirty="0">
                <a:solidFill>
                  <a:srgbClr val="5D5B5B"/>
                </a:solidFill>
                <a:latin typeface="Arial"/>
                <a:ea typeface="나눔스퀘어라운드 Regular"/>
              </a:rPr>
              <a:t>배우는 </a:t>
            </a:r>
            <a:r>
              <a:rPr lang="ko-KR" altLang="en-US" sz="1400" dirty="0" err="1">
                <a:solidFill>
                  <a:srgbClr val="5D5B5B"/>
                </a:solidFill>
                <a:latin typeface="Arial"/>
                <a:ea typeface="나눔스퀘어라운드 Regular"/>
              </a:rPr>
              <a:t>어러개</a:t>
            </a:r>
            <a:r>
              <a:rPr lang="ko-KR" altLang="en-US" sz="1400" dirty="0">
                <a:solidFill>
                  <a:srgbClr val="5D5B5B"/>
                </a:solidFill>
                <a:latin typeface="Arial"/>
                <a:ea typeface="나눔스퀘어라운드 Regular"/>
              </a:rPr>
              <a:t> 값이 있기 때문에 </a:t>
            </a:r>
            <a:r>
              <a:rPr lang="en-US" altLang="ko-KR" sz="1400" dirty="0">
                <a:solidFill>
                  <a:srgbClr val="5D5B5B"/>
                </a:solidFill>
                <a:latin typeface="Arial"/>
                <a:ea typeface="나눔스퀘어라운드 Regular"/>
              </a:rPr>
              <a:t>id </a:t>
            </a:r>
            <a:r>
              <a:rPr lang="ko-KR" altLang="en-US" sz="1400" dirty="0">
                <a:solidFill>
                  <a:srgbClr val="5D5B5B"/>
                </a:solidFill>
                <a:latin typeface="Arial"/>
                <a:ea typeface="나눔스퀘어라운드 Regular"/>
              </a:rPr>
              <a:t>값을 받아 </a:t>
            </a:r>
            <a:r>
              <a:rPr lang="en-US" altLang="ko-KR" sz="1400" dirty="0" err="1">
                <a:solidFill>
                  <a:srgbClr val="5D5B5B"/>
                </a:solidFill>
                <a:latin typeface="Arial"/>
                <a:ea typeface="나눔스퀘어라운드 Regular"/>
              </a:rPr>
              <a:t>api</a:t>
            </a:r>
            <a:r>
              <a:rPr lang="en-US" altLang="ko-KR" sz="1400" dirty="0">
                <a:solidFill>
                  <a:srgbClr val="5D5B5B"/>
                </a:solidFill>
                <a:latin typeface="Arial"/>
                <a:ea typeface="나눔스퀘어라운드 Regular"/>
              </a:rPr>
              <a:t> </a:t>
            </a:r>
            <a:r>
              <a:rPr lang="ko-KR" altLang="en-US" sz="1400" dirty="0">
                <a:solidFill>
                  <a:srgbClr val="5D5B5B"/>
                </a:solidFill>
                <a:latin typeface="Arial"/>
                <a:ea typeface="나눔스퀘어라운드 Regular"/>
              </a:rPr>
              <a:t>호출</a:t>
            </a:r>
            <a:endParaRPr lang="en-US" altLang="ko-KR" sz="1400" dirty="0">
              <a:solidFill>
                <a:srgbClr val="5D5B5B"/>
              </a:solidFill>
              <a:latin typeface="Arial"/>
              <a:ea typeface="나눔스퀘어라운드 Regular"/>
            </a:endParaRPr>
          </a:p>
          <a:p>
            <a:pPr marL="171450" marR="0" lvl="0" indent="-171450" algn="just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ko-KR" altLang="en-US" sz="1400" dirty="0">
                <a:solidFill>
                  <a:srgbClr val="5D5B5B"/>
                </a:solidFill>
                <a:latin typeface="Arial"/>
                <a:ea typeface="나눔스퀘어라운드 Regular"/>
              </a:rPr>
              <a:t>작품 검색 기록으로 </a:t>
            </a:r>
            <a:r>
              <a:rPr lang="ko-KR" altLang="en-US" sz="1400" dirty="0" err="1">
                <a:solidFill>
                  <a:srgbClr val="5D5B5B"/>
                </a:solidFill>
                <a:latin typeface="Arial"/>
                <a:ea typeface="나눔스퀘어라운드 Regular"/>
              </a:rPr>
              <a:t>작품별</a:t>
            </a:r>
            <a:r>
              <a:rPr lang="ko-KR" altLang="en-US" sz="1400" dirty="0">
                <a:solidFill>
                  <a:srgbClr val="5D5B5B"/>
                </a:solidFill>
                <a:latin typeface="Arial"/>
                <a:ea typeface="나눔스퀘어라운드 Regular"/>
              </a:rPr>
              <a:t> 검색 순위 변동 차트 구현</a:t>
            </a:r>
            <a:endParaRPr lang="en-US" altLang="ko-KR" sz="1400" dirty="0">
              <a:solidFill>
                <a:srgbClr val="5D5B5B"/>
              </a:solidFill>
              <a:latin typeface="Arial"/>
              <a:ea typeface="나눔스퀘어라운드 Regular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2CB1BB6-A956-46B8-B65D-18C3C3CDBA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46820" y="1810805"/>
            <a:ext cx="1785998" cy="156214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9885AD43-802C-4850-8E52-536109D17C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9960" y="3457912"/>
            <a:ext cx="4310662" cy="2854418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0FABAE72-93C6-40FD-A12B-FA973B0E784E}"/>
              </a:ext>
            </a:extLst>
          </p:cNvPr>
          <p:cNvSpPr txBox="1"/>
          <p:nvPr/>
        </p:nvSpPr>
        <p:spPr>
          <a:xfrm>
            <a:off x="4579960" y="3135520"/>
            <a:ext cx="1575901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171450" marR="0" lvl="0" indent="-171450" algn="just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ko-KR" altLang="en-US" sz="1400" dirty="0">
                <a:solidFill>
                  <a:srgbClr val="5D5B5B"/>
                </a:solidFill>
                <a:latin typeface="Arial"/>
                <a:ea typeface="나눔스퀘어라운드 Regular"/>
              </a:rPr>
              <a:t>장르</a:t>
            </a:r>
            <a:r>
              <a:rPr lang="en-US" altLang="ko-KR" sz="1400" dirty="0">
                <a:solidFill>
                  <a:srgbClr val="5D5B5B"/>
                </a:solidFill>
                <a:latin typeface="Arial"/>
                <a:ea typeface="나눔스퀘어라운드 Regular"/>
              </a:rPr>
              <a:t>, </a:t>
            </a:r>
            <a:r>
              <a:rPr lang="ko-KR" altLang="en-US" sz="1400" dirty="0">
                <a:solidFill>
                  <a:srgbClr val="5D5B5B"/>
                </a:solidFill>
                <a:latin typeface="Arial"/>
                <a:ea typeface="나눔스퀘어라운드 Regular"/>
              </a:rPr>
              <a:t>배우</a:t>
            </a:r>
            <a:r>
              <a:rPr lang="en-US" altLang="ko-KR" sz="1400" dirty="0">
                <a:solidFill>
                  <a:srgbClr val="5D5B5B"/>
                </a:solidFill>
                <a:latin typeface="Arial"/>
                <a:ea typeface="나눔스퀘어라운드 Regular"/>
              </a:rPr>
              <a:t>, </a:t>
            </a:r>
            <a:r>
              <a:rPr lang="ko-KR" altLang="en-US" sz="1400" dirty="0">
                <a:solidFill>
                  <a:srgbClr val="5D5B5B"/>
                </a:solidFill>
                <a:latin typeface="Arial"/>
                <a:ea typeface="나눔스퀘어라운드 Regular"/>
              </a:rPr>
              <a:t>감독</a:t>
            </a:r>
            <a:endParaRPr lang="en-US" altLang="ko-KR" sz="1400" dirty="0">
              <a:solidFill>
                <a:srgbClr val="5D5B5B"/>
              </a:solidFill>
              <a:latin typeface="Arial"/>
              <a:ea typeface="나눔스퀘어라운드 Regular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50BB04F-CADC-4A4F-BEC2-1981E6820F09}"/>
              </a:ext>
            </a:extLst>
          </p:cNvPr>
          <p:cNvSpPr txBox="1"/>
          <p:nvPr/>
        </p:nvSpPr>
        <p:spPr>
          <a:xfrm>
            <a:off x="1586776" y="1446312"/>
            <a:ext cx="2646042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171450" marR="0" lvl="0" indent="-171450" algn="just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ko-KR" altLang="en-US" sz="1400" dirty="0">
                <a:solidFill>
                  <a:srgbClr val="5D5B5B"/>
                </a:solidFill>
                <a:latin typeface="Arial"/>
                <a:ea typeface="나눔스퀘어라운드 Regular"/>
              </a:rPr>
              <a:t>제목</a:t>
            </a:r>
            <a:r>
              <a:rPr lang="en-US" altLang="ko-KR" sz="1400" dirty="0">
                <a:solidFill>
                  <a:srgbClr val="5D5B5B"/>
                </a:solidFill>
                <a:latin typeface="Arial"/>
                <a:ea typeface="나눔스퀘어라운드 Regular"/>
              </a:rPr>
              <a:t>, </a:t>
            </a:r>
            <a:r>
              <a:rPr lang="ko-KR" altLang="en-US" sz="1400" dirty="0">
                <a:solidFill>
                  <a:srgbClr val="5D5B5B"/>
                </a:solidFill>
                <a:latin typeface="Arial"/>
                <a:ea typeface="나눔스퀘어라운드 Regular"/>
              </a:rPr>
              <a:t>상영시간</a:t>
            </a:r>
            <a:r>
              <a:rPr lang="en-US" altLang="ko-KR" sz="1400" dirty="0">
                <a:solidFill>
                  <a:srgbClr val="5D5B5B"/>
                </a:solidFill>
                <a:latin typeface="Arial"/>
                <a:ea typeface="나눔스퀘어라운드 Regular"/>
              </a:rPr>
              <a:t>, </a:t>
            </a:r>
            <a:r>
              <a:rPr lang="ko-KR" altLang="en-US" sz="1400" dirty="0">
                <a:solidFill>
                  <a:srgbClr val="5D5B5B"/>
                </a:solidFill>
                <a:latin typeface="Arial"/>
                <a:ea typeface="나눔스퀘어라운드 Regular"/>
              </a:rPr>
              <a:t>개봉일</a:t>
            </a:r>
            <a:r>
              <a:rPr lang="en-US" altLang="ko-KR" sz="1400" dirty="0">
                <a:solidFill>
                  <a:srgbClr val="5D5B5B"/>
                </a:solidFill>
                <a:latin typeface="Arial"/>
                <a:ea typeface="나눔스퀘어라운드 Regular"/>
              </a:rPr>
              <a:t>, </a:t>
            </a:r>
            <a:r>
              <a:rPr lang="ko-KR" altLang="en-US" sz="1400" dirty="0">
                <a:solidFill>
                  <a:srgbClr val="5D5B5B"/>
                </a:solidFill>
                <a:latin typeface="Arial"/>
                <a:ea typeface="나눔스퀘어라운드 Regular"/>
              </a:rPr>
              <a:t>언어 등</a:t>
            </a:r>
            <a:endParaRPr lang="en-US" altLang="ko-KR" sz="1400" dirty="0">
              <a:solidFill>
                <a:srgbClr val="5D5B5B"/>
              </a:solidFill>
              <a:latin typeface="Arial"/>
              <a:ea typeface="나눔스퀘어라운드 Regular"/>
            </a:endParaRPr>
          </a:p>
        </p:txBody>
      </p:sp>
    </p:spTree>
    <p:extLst>
      <p:ext uri="{BB962C8B-B14F-4D97-AF65-F5344CB8AC3E}">
        <p14:creationId xmlns:p14="http://schemas.microsoft.com/office/powerpoint/2010/main" val="4235631934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B2D2E467-EB4A-46A2-8139-F439540E21F3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7" r="1"/>
          <a:stretch/>
        </p:blipFill>
        <p:spPr>
          <a:xfrm>
            <a:off x="286869" y="1286888"/>
            <a:ext cx="8582400" cy="5079600"/>
          </a:xfrm>
          <a:prstGeom prst="rect">
            <a:avLst/>
          </a:prstGeom>
          <a:ln>
            <a:solidFill>
              <a:srgbClr val="000000"/>
            </a:solidFill>
          </a:ln>
        </p:spPr>
      </p:pic>
      <p:cxnSp>
        <p:nvCxnSpPr>
          <p:cNvPr id="23" name="직선 연결선 22"/>
          <p:cNvCxnSpPr/>
          <p:nvPr/>
        </p:nvCxnSpPr>
        <p:spPr>
          <a:xfrm>
            <a:off x="891662" y="530874"/>
            <a:ext cx="7999816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99361" y="509442"/>
            <a:ext cx="540000" cy="54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67604" y="568465"/>
            <a:ext cx="194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1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528C7CB-C522-4832-8592-172E2A18155B}"/>
              </a:ext>
            </a:extLst>
          </p:cNvPr>
          <p:cNvGrpSpPr/>
          <p:nvPr/>
        </p:nvGrpSpPr>
        <p:grpSpPr>
          <a:xfrm>
            <a:off x="464843" y="641656"/>
            <a:ext cx="1772244" cy="4556935"/>
            <a:chOff x="102325" y="-1582569"/>
            <a:chExt cx="2362992" cy="607590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999987A-5FF5-46F4-B0CE-37DB8E05295F}"/>
                </a:ext>
              </a:extLst>
            </p:cNvPr>
            <p:cNvSpPr txBox="1"/>
            <p:nvPr/>
          </p:nvSpPr>
          <p:spPr>
            <a:xfrm>
              <a:off x="671417" y="-1582569"/>
              <a:ext cx="1451680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전체 모델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B6AC31F-51CD-460F-BECD-99B34DF5C44A}"/>
                </a:ext>
              </a:extLst>
            </p:cNvPr>
            <p:cNvSpPr txBox="1"/>
            <p:nvPr/>
          </p:nvSpPr>
          <p:spPr>
            <a:xfrm>
              <a:off x="102325" y="4231727"/>
              <a:ext cx="2362992" cy="261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675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92AD56B-BF1A-48DE-9AAB-EFB92A9D2DC9}"/>
              </a:ext>
            </a:extLst>
          </p:cNvPr>
          <p:cNvSpPr/>
          <p:nvPr/>
        </p:nvSpPr>
        <p:spPr>
          <a:xfrm>
            <a:off x="372110" y="1344126"/>
            <a:ext cx="4664710" cy="4964338"/>
          </a:xfrm>
          <a:prstGeom prst="rect">
            <a:avLst/>
          </a:prstGeom>
          <a:solidFill>
            <a:schemeClr val="accent1">
              <a:lumMod val="40000"/>
              <a:lumOff val="60000"/>
              <a:alpha val="27000"/>
            </a:schemeClr>
          </a:solidFill>
          <a:ln w="222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9096C56-F96E-4625-BE82-EB8DA1620256}"/>
              </a:ext>
            </a:extLst>
          </p:cNvPr>
          <p:cNvSpPr/>
          <p:nvPr/>
        </p:nvSpPr>
        <p:spPr>
          <a:xfrm>
            <a:off x="5440452" y="1344126"/>
            <a:ext cx="3353028" cy="4964338"/>
          </a:xfrm>
          <a:prstGeom prst="rect">
            <a:avLst/>
          </a:prstGeom>
          <a:solidFill>
            <a:schemeClr val="accent4">
              <a:lumMod val="20000"/>
              <a:lumOff val="80000"/>
              <a:alpha val="23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6F8072C-4313-4A54-B457-D2BE90F68EE8}"/>
              </a:ext>
            </a:extLst>
          </p:cNvPr>
          <p:cNvSpPr txBox="1"/>
          <p:nvPr/>
        </p:nvSpPr>
        <p:spPr>
          <a:xfrm>
            <a:off x="464842" y="3032494"/>
            <a:ext cx="1298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ED636D">
                    <a:lumMod val="75000"/>
                  </a:srgbClr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영상물 분류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230B8BC-CFEE-437D-8511-AD9075602F6D}"/>
              </a:ext>
            </a:extLst>
          </p:cNvPr>
          <p:cNvSpPr txBox="1"/>
          <p:nvPr/>
        </p:nvSpPr>
        <p:spPr>
          <a:xfrm>
            <a:off x="7444101" y="2069016"/>
            <a:ext cx="1298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1097D0">
                    <a:lumMod val="75000"/>
                  </a:srgbClr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사용자 관리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58CAF58-AAC8-4909-B9E5-8242ADB73F4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8654" y="82711"/>
            <a:ext cx="1002824" cy="393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010530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/>
          <p:cNvCxnSpPr/>
          <p:nvPr/>
        </p:nvCxnSpPr>
        <p:spPr>
          <a:xfrm>
            <a:off x="891662" y="530874"/>
            <a:ext cx="7999816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99361" y="509442"/>
            <a:ext cx="540000" cy="54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67604" y="568465"/>
            <a:ext cx="194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2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528C7CB-C522-4832-8592-172E2A18155B}"/>
              </a:ext>
            </a:extLst>
          </p:cNvPr>
          <p:cNvGrpSpPr/>
          <p:nvPr/>
        </p:nvGrpSpPr>
        <p:grpSpPr>
          <a:xfrm>
            <a:off x="464843" y="641656"/>
            <a:ext cx="1772244" cy="4556935"/>
            <a:chOff x="102325" y="-1582569"/>
            <a:chExt cx="2362992" cy="607590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999987A-5FF5-46F4-B0CE-37DB8E05295F}"/>
                </a:ext>
              </a:extLst>
            </p:cNvPr>
            <p:cNvSpPr txBox="1"/>
            <p:nvPr/>
          </p:nvSpPr>
          <p:spPr>
            <a:xfrm>
              <a:off x="671417" y="-1582569"/>
              <a:ext cx="1731671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영상물 분류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B6AC31F-51CD-460F-BECD-99B34DF5C44A}"/>
                </a:ext>
              </a:extLst>
            </p:cNvPr>
            <p:cNvSpPr txBox="1"/>
            <p:nvPr/>
          </p:nvSpPr>
          <p:spPr>
            <a:xfrm>
              <a:off x="102325" y="4231727"/>
              <a:ext cx="2362992" cy="261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675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819108F4-7226-464F-9F51-4AED16B0DE60}"/>
              </a:ext>
            </a:extLst>
          </p:cNvPr>
          <p:cNvSpPr txBox="1"/>
          <p:nvPr/>
        </p:nvSpPr>
        <p:spPr>
          <a:xfrm>
            <a:off x="5047162" y="1582419"/>
            <a:ext cx="2133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주요 테이블 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: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ED636D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영상물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99D555A-4F67-4964-8B49-FEFBBB6C9773}"/>
              </a:ext>
            </a:extLst>
          </p:cNvPr>
          <p:cNvSpPr txBox="1"/>
          <p:nvPr/>
        </p:nvSpPr>
        <p:spPr>
          <a:xfrm>
            <a:off x="5246100" y="1925925"/>
            <a:ext cx="3645378" cy="16678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marR="0" lvl="0" indent="-171450" algn="just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OTT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 서비스에서 제공하는 컨텐츠 분류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  <a:p>
            <a:pPr marL="171450" marR="0" lvl="0" indent="-171450" algn="just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총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11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가지 칼럼으로 구분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  <a:p>
            <a:pPr marL="171450" marR="0" lvl="0" indent="-171450" algn="just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ko-KR" sz="1400" b="0" i="0" u="none" strike="noStrike" kern="1200" cap="none" spc="-7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OTT ID</a:t>
            </a:r>
            <a:r>
              <a:rPr kumimoji="0" lang="ko-KR" altLang="en-US" sz="1400" b="0" i="0" u="none" strike="noStrike" kern="1200" cap="none" spc="-7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 부여를 통해 특정 컨텐츠를 제공하는</a:t>
            </a:r>
            <a:endParaRPr kumimoji="0" lang="en-US" altLang="ko-KR" sz="1400" b="0" i="0" u="none" strike="noStrike" kern="1200" cap="none" spc="-7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  <a:p>
            <a:pPr marL="0" marR="0" lvl="0" indent="0" algn="just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    OTT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서비스 안내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  <a:p>
            <a:pPr marL="171450" marR="0" lvl="0" indent="-171450" algn="just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400" b="0" i="0" u="none" strike="noStrike" kern="1200" cap="none" spc="-5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중복으로 제공되는 컨텐츠는 </a:t>
            </a:r>
            <a:r>
              <a:rPr kumimoji="0" lang="en-US" altLang="ko-KR" sz="1400" b="0" i="0" u="none" strike="noStrike" kern="1200" cap="none" spc="-5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OTT</a:t>
            </a:r>
            <a:r>
              <a:rPr kumimoji="0" lang="ko-KR" altLang="en-US" sz="1400" b="0" i="0" u="none" strike="noStrike" kern="1200" cap="none" spc="-5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 </a:t>
            </a:r>
            <a:r>
              <a:rPr kumimoji="0" lang="en-US" altLang="ko-KR" sz="1400" b="0" i="0" u="none" strike="noStrike" kern="1200" cap="none" spc="-5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ID</a:t>
            </a:r>
            <a:r>
              <a:rPr kumimoji="0" lang="ko-KR" altLang="en-US" sz="1400" b="0" i="0" u="none" strike="noStrike" kern="1200" cap="none" spc="-5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로 구분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8D9C8E8-14A8-44CF-B60E-013C4B55FADA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8" r="45701"/>
          <a:stretch/>
        </p:blipFill>
        <p:spPr>
          <a:xfrm>
            <a:off x="286869" y="1286888"/>
            <a:ext cx="4643719" cy="5079600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309ED10-276D-4158-AD49-CAFED100660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8654" y="82711"/>
            <a:ext cx="1002824" cy="393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786074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/>
          <p:cNvCxnSpPr/>
          <p:nvPr/>
        </p:nvCxnSpPr>
        <p:spPr>
          <a:xfrm>
            <a:off x="891662" y="530874"/>
            <a:ext cx="7999816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99361" y="509442"/>
            <a:ext cx="540000" cy="54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67604" y="568465"/>
            <a:ext cx="194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3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528C7CB-C522-4832-8592-172E2A18155B}"/>
              </a:ext>
            </a:extLst>
          </p:cNvPr>
          <p:cNvGrpSpPr/>
          <p:nvPr/>
        </p:nvGrpSpPr>
        <p:grpSpPr>
          <a:xfrm>
            <a:off x="464843" y="641656"/>
            <a:ext cx="1772244" cy="4556935"/>
            <a:chOff x="102325" y="-1582569"/>
            <a:chExt cx="2362992" cy="607590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999987A-5FF5-46F4-B0CE-37DB8E05295F}"/>
                </a:ext>
              </a:extLst>
            </p:cNvPr>
            <p:cNvSpPr txBox="1"/>
            <p:nvPr/>
          </p:nvSpPr>
          <p:spPr>
            <a:xfrm>
              <a:off x="671417" y="-1582569"/>
              <a:ext cx="1731671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사용자 관리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B6AC31F-51CD-460F-BECD-99B34DF5C44A}"/>
                </a:ext>
              </a:extLst>
            </p:cNvPr>
            <p:cNvSpPr txBox="1"/>
            <p:nvPr/>
          </p:nvSpPr>
          <p:spPr>
            <a:xfrm>
              <a:off x="102325" y="4231727"/>
              <a:ext cx="2362992" cy="261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675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3FFFF128-7BE8-4665-90EB-7BD90F7A034A}"/>
              </a:ext>
            </a:extLst>
          </p:cNvPr>
          <p:cNvSpPr txBox="1"/>
          <p:nvPr/>
        </p:nvSpPr>
        <p:spPr>
          <a:xfrm>
            <a:off x="5047162" y="1582419"/>
            <a:ext cx="387798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주요 테이블 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: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ED636D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사용자가 </a:t>
            </a:r>
            <a:r>
              <a:rPr kumimoji="0" lang="ko-KR" alt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ED636D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찜한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ED636D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 콘텐츠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ED636D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/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600" b="1" i="0" u="none" strike="noStrike" kern="1200" cap="none" spc="0" normalizeH="0" baseline="0" noProof="0" dirty="0">
              <a:ln>
                <a:noFill/>
              </a:ln>
              <a:solidFill>
                <a:srgbClr val="ED636D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ED636D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                     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ED636D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개인 영상 평가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A84CC49-B278-4A63-B489-40EED8EEE31E}"/>
              </a:ext>
            </a:extLst>
          </p:cNvPr>
          <p:cNvSpPr txBox="1"/>
          <p:nvPr/>
        </p:nvSpPr>
        <p:spPr>
          <a:xfrm>
            <a:off x="5246100" y="2209770"/>
            <a:ext cx="3645378" cy="16678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marR="0" lvl="0" indent="-171450" algn="just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400" b="0" i="0" u="none" strike="noStrike" kern="1200" cap="none" spc="-12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사용자가 원하는 영상 저장하는 </a:t>
            </a:r>
            <a:r>
              <a:rPr kumimoji="0" lang="en-US" altLang="ko-KR" sz="1400" b="0" i="0" u="none" strike="noStrike" kern="1200" cap="none" spc="-12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맑은고딕"/>
                <a:ea typeface="굴림" panose="020B0600000101010101" pitchFamily="50" charset="-127"/>
                <a:cs typeface="+mn-cs"/>
              </a:rPr>
              <a:t>‘</a:t>
            </a:r>
            <a:r>
              <a:rPr kumimoji="0" lang="ko-KR" altLang="en-US" sz="1400" b="0" i="0" u="none" strike="noStrike" kern="1200" cap="none" spc="-12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찜</a:t>
            </a:r>
            <a:r>
              <a:rPr kumimoji="0" lang="en-US" altLang="ko-KR" sz="1400" b="0" i="0" u="none" strike="noStrike" kern="1200" cap="none" spc="-12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’ </a:t>
            </a:r>
            <a:r>
              <a:rPr kumimoji="0" lang="ko-KR" altLang="en-US" sz="1400" b="0" i="0" u="none" strike="noStrike" kern="1200" cap="none" spc="-12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기능 추가</a:t>
            </a:r>
            <a:endParaRPr kumimoji="0" lang="en-US" altLang="ko-KR" sz="1400" b="0" i="0" u="none" strike="noStrike" kern="1200" cap="none" spc="-12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나눔스퀘어라운드 Regular"/>
              <a:ea typeface="나눔스퀘어라운드 Regular"/>
              <a:cs typeface="+mn-cs"/>
            </a:endParaRPr>
          </a:p>
          <a:p>
            <a:pPr marL="171450" marR="0" lvl="0" indent="-171450" algn="just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400" b="0" i="0" u="none" strike="noStrike" kern="1200" cap="none" spc="-10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향후</a:t>
            </a:r>
            <a:r>
              <a:rPr kumimoji="0" lang="ko-KR" altLang="en-US" sz="1400" b="0" i="0" u="none" strike="noStrike" kern="1200" cap="none" spc="-10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맑은고딕"/>
                <a:ea typeface="굴림" panose="020B0600000101010101" pitchFamily="50" charset="-127"/>
                <a:cs typeface="+mn-cs"/>
              </a:rPr>
              <a:t> </a:t>
            </a:r>
            <a:r>
              <a:rPr kumimoji="0" lang="en-US" altLang="ko-KR" sz="1400" b="0" i="0" u="none" strike="noStrike" kern="1200" cap="none" spc="-10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맑은고딕"/>
                <a:ea typeface="굴림" panose="020B0600000101010101" pitchFamily="50" charset="-127"/>
                <a:cs typeface="+mn-cs"/>
              </a:rPr>
              <a:t>‘</a:t>
            </a:r>
            <a:r>
              <a:rPr kumimoji="0" lang="ko-KR" altLang="en-US" sz="1400" b="0" i="0" u="none" strike="noStrike" kern="1200" cap="none" spc="-10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찜</a:t>
            </a:r>
            <a:r>
              <a:rPr kumimoji="0" lang="en-US" altLang="ko-KR" sz="1400" b="0" i="0" u="none" strike="noStrike" kern="1200" cap="none" spc="-10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’ </a:t>
            </a:r>
            <a:r>
              <a:rPr kumimoji="0" lang="ko-KR" altLang="en-US" sz="1400" b="0" i="0" u="none" strike="noStrike" kern="1200" cap="none" spc="-10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기능을 통해 사용자가 직접 나만의</a:t>
            </a:r>
            <a:endParaRPr kumimoji="0" lang="en-US" altLang="ko-KR" sz="1400" b="0" i="0" u="none" strike="noStrike" kern="1200" cap="none" spc="-10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나눔스퀘어라운드 Regular"/>
              <a:ea typeface="나눔스퀘어라운드 Regular"/>
              <a:cs typeface="+mn-cs"/>
            </a:endParaRPr>
          </a:p>
          <a:p>
            <a:pPr marL="0" marR="0" lvl="0" indent="0" algn="just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  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컨텐츠 서재 생성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  <a:p>
            <a:pPr marL="171450" marR="0" lvl="0" indent="-171450" algn="just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400" b="0" i="0" u="none" strike="noStrike" kern="1200" cap="none" spc="-18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개인 영상 평가</a:t>
            </a:r>
            <a:r>
              <a:rPr kumimoji="0" lang="en-US" altLang="ko-KR" sz="1400" b="0" i="0" u="none" strike="noStrike" kern="1200" cap="none" spc="-18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, </a:t>
            </a:r>
            <a:r>
              <a:rPr kumimoji="0" lang="en-US" altLang="ko-KR" sz="1400" b="0" i="0" u="none" strike="noStrike" kern="1200" cap="none" spc="-18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맑은고딕"/>
                <a:ea typeface="굴림" panose="020B0600000101010101" pitchFamily="50" charset="-127"/>
                <a:cs typeface="+mn-cs"/>
              </a:rPr>
              <a:t>‘</a:t>
            </a:r>
            <a:r>
              <a:rPr kumimoji="0" lang="ko-KR" altLang="en-US" sz="1400" b="0" i="0" u="none" strike="noStrike" kern="1200" cap="none" spc="-18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찜</a:t>
            </a:r>
            <a:r>
              <a:rPr kumimoji="0" lang="en-US" altLang="ko-KR" sz="1400" b="0" i="0" u="none" strike="noStrike" kern="1200" cap="none" spc="-18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’</a:t>
            </a:r>
            <a:r>
              <a:rPr kumimoji="0" lang="ko-KR" altLang="en-US" sz="1400" b="0" i="0" u="none" strike="noStrike" kern="1200" cap="none" spc="-18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은 향후 영상추천기능에 반영</a:t>
            </a:r>
            <a:endParaRPr kumimoji="0" lang="en-US" altLang="ko-KR" sz="1400" b="0" i="0" u="none" strike="noStrike" kern="1200" cap="none" spc="-18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나눔스퀘어라운드 Regular"/>
              <a:ea typeface="나눔스퀘어라운드 Regular"/>
              <a:cs typeface="+mn-cs"/>
            </a:endParaRPr>
          </a:p>
          <a:p>
            <a:pPr marL="0" marR="0" lvl="0" indent="0" algn="just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   ⇒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사용자 만족도 증대 예상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8AAB7126-FD62-4321-AEDE-CEDE7F50F2A8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891" r="1"/>
          <a:stretch/>
        </p:blipFill>
        <p:spPr>
          <a:xfrm>
            <a:off x="286919" y="1290237"/>
            <a:ext cx="3316893" cy="5079600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300D5A85-9F1C-444C-9623-BB664A3E306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8654" y="82711"/>
            <a:ext cx="1002824" cy="393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317513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/>
          <p:cNvCxnSpPr/>
          <p:nvPr/>
        </p:nvCxnSpPr>
        <p:spPr>
          <a:xfrm>
            <a:off x="891662" y="530874"/>
            <a:ext cx="7999816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99361" y="509442"/>
            <a:ext cx="540000" cy="54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67604" y="568465"/>
            <a:ext cx="194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4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528C7CB-C522-4832-8592-172E2A18155B}"/>
              </a:ext>
            </a:extLst>
          </p:cNvPr>
          <p:cNvGrpSpPr/>
          <p:nvPr/>
        </p:nvGrpSpPr>
        <p:grpSpPr>
          <a:xfrm>
            <a:off x="464843" y="641656"/>
            <a:ext cx="2060600" cy="4556935"/>
            <a:chOff x="102325" y="-1582569"/>
            <a:chExt cx="2747466" cy="607590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999987A-5FF5-46F4-B0CE-37DB8E05295F}"/>
                </a:ext>
              </a:extLst>
            </p:cNvPr>
            <p:cNvSpPr txBox="1"/>
            <p:nvPr/>
          </p:nvSpPr>
          <p:spPr>
            <a:xfrm>
              <a:off x="671417" y="-1582569"/>
              <a:ext cx="2178374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테스트 데이터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B6AC31F-51CD-460F-BECD-99B34DF5C44A}"/>
                </a:ext>
              </a:extLst>
            </p:cNvPr>
            <p:cNvSpPr txBox="1"/>
            <p:nvPr/>
          </p:nvSpPr>
          <p:spPr>
            <a:xfrm>
              <a:off x="102325" y="4231727"/>
              <a:ext cx="2362992" cy="261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675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30A7A481-52E7-45F3-AEC3-D16C0C1341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204" y="1289265"/>
            <a:ext cx="7015543" cy="3434840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E7B16C5-2B5E-4529-A672-18288A00F3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5359"/>
          <a:stretch/>
        </p:blipFill>
        <p:spPr>
          <a:xfrm>
            <a:off x="3766987" y="2434979"/>
            <a:ext cx="5100710" cy="3918691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7CF1AB2-E663-453A-9171-F94D839CC8B0}"/>
              </a:ext>
            </a:extLst>
          </p:cNvPr>
          <p:cNvSpPr txBox="1"/>
          <p:nvPr/>
        </p:nvSpPr>
        <p:spPr>
          <a:xfrm>
            <a:off x="279442" y="4728157"/>
            <a:ext cx="1344322" cy="276999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272123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콘텐츠 데이터</a:t>
            </a:r>
            <a:endParaRPr kumimoji="0" lang="en-US" altLang="ko-KR" sz="1200" b="0" i="0" u="none" strike="noStrike" kern="1200" cap="none" spc="0" normalizeH="0" baseline="0" noProof="0" dirty="0">
              <a:ln>
                <a:solidFill>
                  <a:srgbClr val="3A3838">
                    <a:alpha val="30000"/>
                  </a:srgbClr>
                </a:solidFill>
              </a:ln>
              <a:solidFill>
                <a:srgbClr val="272123"/>
              </a:solidFill>
              <a:effectLst/>
              <a:uLnTx/>
              <a:uFillTx/>
              <a:latin typeface="나눔스퀘어라운드 Regular"/>
              <a:ea typeface="나눔스퀘어라운드 Regular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CEABE28-68CE-4ABE-BFE0-DC68571744B4}"/>
              </a:ext>
            </a:extLst>
          </p:cNvPr>
          <p:cNvSpPr txBox="1"/>
          <p:nvPr/>
        </p:nvSpPr>
        <p:spPr>
          <a:xfrm>
            <a:off x="7526187" y="2149769"/>
            <a:ext cx="1344322" cy="276999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272123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사용자 데이터</a:t>
            </a:r>
            <a:endParaRPr kumimoji="0" lang="en-US" altLang="ko-KR" sz="1200" b="0" i="0" u="none" strike="noStrike" kern="1200" cap="none" spc="0" normalizeH="0" baseline="0" noProof="0" dirty="0">
              <a:ln>
                <a:solidFill>
                  <a:srgbClr val="3A3838">
                    <a:alpha val="30000"/>
                  </a:srgbClr>
                </a:solidFill>
              </a:ln>
              <a:solidFill>
                <a:srgbClr val="272123"/>
              </a:solidFill>
              <a:effectLst/>
              <a:uLnTx/>
              <a:uFillTx/>
              <a:latin typeface="나눔스퀘어라운드 Regular"/>
              <a:ea typeface="나눔스퀘어라운드 Regular"/>
              <a:cs typeface="+mn-cs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D894C39-57CF-4909-84DE-BEA13EF057D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8654" y="82711"/>
            <a:ext cx="1002824" cy="393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526542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/>
          <p:cNvCxnSpPr/>
          <p:nvPr/>
        </p:nvCxnSpPr>
        <p:spPr>
          <a:xfrm>
            <a:off x="891662" y="530874"/>
            <a:ext cx="7999816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99361" y="509442"/>
            <a:ext cx="540000" cy="54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67604" y="568465"/>
            <a:ext cx="194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4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528C7CB-C522-4832-8592-172E2A18155B}"/>
              </a:ext>
            </a:extLst>
          </p:cNvPr>
          <p:cNvGrpSpPr/>
          <p:nvPr/>
        </p:nvGrpSpPr>
        <p:grpSpPr>
          <a:xfrm>
            <a:off x="464843" y="641656"/>
            <a:ext cx="2060600" cy="4556935"/>
            <a:chOff x="102325" y="-1582569"/>
            <a:chExt cx="2747466" cy="607590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999987A-5FF5-46F4-B0CE-37DB8E05295F}"/>
                </a:ext>
              </a:extLst>
            </p:cNvPr>
            <p:cNvSpPr txBox="1"/>
            <p:nvPr/>
          </p:nvSpPr>
          <p:spPr>
            <a:xfrm>
              <a:off x="671417" y="-1582569"/>
              <a:ext cx="2178374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테스트 데이터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B6AC31F-51CD-460F-BECD-99B34DF5C44A}"/>
                </a:ext>
              </a:extLst>
            </p:cNvPr>
            <p:cNvSpPr txBox="1"/>
            <p:nvPr/>
          </p:nvSpPr>
          <p:spPr>
            <a:xfrm>
              <a:off x="102325" y="4231727"/>
              <a:ext cx="2362992" cy="261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675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87CF1AB2-E663-453A-9171-F94D839CC8B0}"/>
              </a:ext>
            </a:extLst>
          </p:cNvPr>
          <p:cNvSpPr txBox="1"/>
          <p:nvPr/>
        </p:nvSpPr>
        <p:spPr>
          <a:xfrm>
            <a:off x="279442" y="4728157"/>
            <a:ext cx="1344322" cy="276999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272123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콘텐츠 데이터</a:t>
            </a:r>
            <a:endParaRPr kumimoji="0" lang="en-US" altLang="ko-KR" sz="1200" b="0" i="0" u="none" strike="noStrike" kern="1200" cap="none" spc="0" normalizeH="0" baseline="0" noProof="0" dirty="0">
              <a:ln>
                <a:solidFill>
                  <a:srgbClr val="3A3838">
                    <a:alpha val="30000"/>
                  </a:srgbClr>
                </a:solidFill>
              </a:ln>
              <a:solidFill>
                <a:srgbClr val="272123"/>
              </a:solidFill>
              <a:effectLst/>
              <a:uLnTx/>
              <a:uFillTx/>
              <a:latin typeface="나눔스퀘어라운드 Regular"/>
              <a:ea typeface="나눔스퀘어라운드 Regular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CEABE28-68CE-4ABE-BFE0-DC68571744B4}"/>
              </a:ext>
            </a:extLst>
          </p:cNvPr>
          <p:cNvSpPr txBox="1"/>
          <p:nvPr/>
        </p:nvSpPr>
        <p:spPr>
          <a:xfrm>
            <a:off x="6588724" y="3434557"/>
            <a:ext cx="1478754" cy="276999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272123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선호작품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272123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ID-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272123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유저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272123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ID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58D357A-0928-4249-9633-23D7F6F0D6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491" y="1289265"/>
            <a:ext cx="2628900" cy="4572000"/>
          </a:xfrm>
          <a:prstGeom prst="rect">
            <a:avLst/>
          </a:prstGeom>
          <a:ln w="9525">
            <a:solidFill>
              <a:srgbClr val="000000"/>
            </a:solidFill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069BE1E-1B51-4888-BBA4-7DC437A8C8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25" t="1121"/>
          <a:stretch/>
        </p:blipFill>
        <p:spPr>
          <a:xfrm>
            <a:off x="6595074" y="1291052"/>
            <a:ext cx="2269435" cy="2137948"/>
          </a:xfrm>
          <a:prstGeom prst="rect">
            <a:avLst/>
          </a:prstGeom>
          <a:ln w="9525">
            <a:solidFill>
              <a:srgbClr val="000000"/>
            </a:solidFill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9B9BE2A-2025-4D74-AF32-516563126945}"/>
              </a:ext>
            </a:extLst>
          </p:cNvPr>
          <p:cNvSpPr txBox="1"/>
          <p:nvPr/>
        </p:nvSpPr>
        <p:spPr>
          <a:xfrm>
            <a:off x="3658816" y="5473781"/>
            <a:ext cx="918190" cy="276999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272123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작품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272123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-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272123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배우</a:t>
            </a:r>
            <a:endParaRPr kumimoji="0" lang="en-US" altLang="ko-KR" sz="1200" b="0" i="0" u="none" strike="noStrike" kern="1200" cap="none" spc="0" normalizeH="0" baseline="0" noProof="0" dirty="0">
              <a:ln>
                <a:solidFill>
                  <a:srgbClr val="3A3838">
                    <a:alpha val="30000"/>
                  </a:srgbClr>
                </a:solidFill>
              </a:ln>
              <a:solidFill>
                <a:srgbClr val="272123"/>
              </a:solidFill>
              <a:effectLst/>
              <a:uLnTx/>
              <a:uFillTx/>
              <a:latin typeface="나눔스퀘어라운드 Regular"/>
              <a:ea typeface="나눔스퀘어라운드 Regular"/>
              <a:cs typeface="+mn-cs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5C45562-CD56-4228-8E8E-F0AD90FC2A75}"/>
              </a:ext>
            </a:extLst>
          </p:cNvPr>
          <p:cNvSpPr txBox="1"/>
          <p:nvPr/>
        </p:nvSpPr>
        <p:spPr>
          <a:xfrm>
            <a:off x="267141" y="5864296"/>
            <a:ext cx="799350" cy="276999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272123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배우목록</a:t>
            </a:r>
            <a:endParaRPr kumimoji="0" lang="en-US" altLang="ko-KR" sz="1200" b="0" i="0" u="none" strike="noStrike" kern="1200" cap="none" spc="0" normalizeH="0" baseline="0" noProof="0" dirty="0">
              <a:ln>
                <a:solidFill>
                  <a:srgbClr val="3A3838">
                    <a:alpha val="30000"/>
                  </a:srgbClr>
                </a:solidFill>
              </a:ln>
              <a:solidFill>
                <a:srgbClr val="272123"/>
              </a:solidFill>
              <a:effectLst/>
              <a:uLnTx/>
              <a:uFillTx/>
              <a:latin typeface="나눔스퀘어라운드 Regular"/>
              <a:ea typeface="나눔스퀘어라운드 Regular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56CF112-7E53-4E71-A146-BBEA5BE767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1295" y="1281737"/>
            <a:ext cx="2149475" cy="4191963"/>
          </a:xfrm>
          <a:prstGeom prst="rect">
            <a:avLst/>
          </a:prstGeom>
          <a:ln w="7620">
            <a:solidFill>
              <a:schemeClr val="tx1"/>
            </a:solidFill>
          </a:ln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ED57F680-C9AF-4121-8762-55A63EC9B70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8654" y="82711"/>
            <a:ext cx="1002824" cy="393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561060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/>
          <p:cNvCxnSpPr/>
          <p:nvPr/>
        </p:nvCxnSpPr>
        <p:spPr>
          <a:xfrm>
            <a:off x="891662" y="530874"/>
            <a:ext cx="7999816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99361" y="509442"/>
            <a:ext cx="540000" cy="54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67604" y="568465"/>
            <a:ext cx="194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5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528C7CB-C522-4832-8592-172E2A18155B}"/>
              </a:ext>
            </a:extLst>
          </p:cNvPr>
          <p:cNvGrpSpPr/>
          <p:nvPr/>
        </p:nvGrpSpPr>
        <p:grpSpPr>
          <a:xfrm>
            <a:off x="464843" y="641656"/>
            <a:ext cx="1772244" cy="4556935"/>
            <a:chOff x="102325" y="-1582569"/>
            <a:chExt cx="2362992" cy="607590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999987A-5FF5-46F4-B0CE-37DB8E05295F}"/>
                </a:ext>
              </a:extLst>
            </p:cNvPr>
            <p:cNvSpPr txBox="1"/>
            <p:nvPr/>
          </p:nvSpPr>
          <p:spPr>
            <a:xfrm>
              <a:off x="671417" y="-1582569"/>
              <a:ext cx="1562821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검증 결과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B6AC31F-51CD-460F-BECD-99B34DF5C44A}"/>
                </a:ext>
              </a:extLst>
            </p:cNvPr>
            <p:cNvSpPr txBox="1"/>
            <p:nvPr/>
          </p:nvSpPr>
          <p:spPr>
            <a:xfrm>
              <a:off x="102325" y="4231727"/>
              <a:ext cx="2362992" cy="261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675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F4F92E0B-8933-4552-B57D-3A40A25F4E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0688" y="1295428"/>
            <a:ext cx="5345106" cy="1639369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4B839FE-CAFC-42C0-A0A9-A24D36011F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4"/>
          <a:stretch/>
        </p:blipFill>
        <p:spPr>
          <a:xfrm>
            <a:off x="1900688" y="3198716"/>
            <a:ext cx="5345106" cy="1083154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CDC492F0-AF8F-46E7-B004-D3A9FA93B5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0688" y="4545788"/>
            <a:ext cx="5345106" cy="1762518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942DCB6-9F86-4DDB-AD57-A7104DC1BC3D}"/>
              </a:ext>
            </a:extLst>
          </p:cNvPr>
          <p:cNvCxnSpPr/>
          <p:nvPr/>
        </p:nvCxnSpPr>
        <p:spPr>
          <a:xfrm>
            <a:off x="5029200" y="1516380"/>
            <a:ext cx="59436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4AE79BBC-CC1C-42C0-998F-EC8CABD0B283}"/>
              </a:ext>
            </a:extLst>
          </p:cNvPr>
          <p:cNvCxnSpPr>
            <a:cxnSpLocks/>
          </p:cNvCxnSpPr>
          <p:nvPr/>
        </p:nvCxnSpPr>
        <p:spPr>
          <a:xfrm>
            <a:off x="3016568" y="1649254"/>
            <a:ext cx="762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28187499-F9FC-4950-89A1-5269254DE5C8}"/>
              </a:ext>
            </a:extLst>
          </p:cNvPr>
          <p:cNvCxnSpPr>
            <a:cxnSpLocks/>
          </p:cNvCxnSpPr>
          <p:nvPr/>
        </p:nvCxnSpPr>
        <p:spPr>
          <a:xfrm>
            <a:off x="3680460" y="3337560"/>
            <a:ext cx="64008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4AC0952E-1099-4162-98FC-1451C51D1F5A}"/>
              </a:ext>
            </a:extLst>
          </p:cNvPr>
          <p:cNvCxnSpPr>
            <a:cxnSpLocks/>
          </p:cNvCxnSpPr>
          <p:nvPr/>
        </p:nvCxnSpPr>
        <p:spPr>
          <a:xfrm>
            <a:off x="4442460" y="3337560"/>
            <a:ext cx="58674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6BAD41A7-B01C-42F5-B1E4-B6A53EBD4A75}"/>
              </a:ext>
            </a:extLst>
          </p:cNvPr>
          <p:cNvCxnSpPr>
            <a:cxnSpLocks/>
          </p:cNvCxnSpPr>
          <p:nvPr/>
        </p:nvCxnSpPr>
        <p:spPr>
          <a:xfrm>
            <a:off x="5524500" y="5002383"/>
            <a:ext cx="73152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그림 25">
            <a:extLst>
              <a:ext uri="{FF2B5EF4-FFF2-40B4-BE49-F238E27FC236}">
                <a16:creationId xmlns:a16="http://schemas.microsoft.com/office/drawing/2014/main" id="{EF8CFA1E-6608-4134-B76E-8738311DBDA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8654" y="82711"/>
            <a:ext cx="1002824" cy="393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507082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/>
          <p:cNvCxnSpPr/>
          <p:nvPr/>
        </p:nvCxnSpPr>
        <p:spPr>
          <a:xfrm>
            <a:off x="891662" y="530874"/>
            <a:ext cx="7999816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99361" y="509442"/>
            <a:ext cx="540000" cy="54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67604" y="568465"/>
            <a:ext cx="194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5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528C7CB-C522-4832-8592-172E2A18155B}"/>
              </a:ext>
            </a:extLst>
          </p:cNvPr>
          <p:cNvGrpSpPr/>
          <p:nvPr/>
        </p:nvGrpSpPr>
        <p:grpSpPr>
          <a:xfrm>
            <a:off x="464843" y="641656"/>
            <a:ext cx="1772244" cy="4556935"/>
            <a:chOff x="102325" y="-1582569"/>
            <a:chExt cx="2362992" cy="607590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999987A-5FF5-46F4-B0CE-37DB8E05295F}"/>
                </a:ext>
              </a:extLst>
            </p:cNvPr>
            <p:cNvSpPr txBox="1"/>
            <p:nvPr/>
          </p:nvSpPr>
          <p:spPr>
            <a:xfrm>
              <a:off x="671417" y="-1582569"/>
              <a:ext cx="1562821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검증 결과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B6AC31F-51CD-460F-BECD-99B34DF5C44A}"/>
                </a:ext>
              </a:extLst>
            </p:cNvPr>
            <p:cNvSpPr txBox="1"/>
            <p:nvPr/>
          </p:nvSpPr>
          <p:spPr>
            <a:xfrm>
              <a:off x="102325" y="4231727"/>
              <a:ext cx="2362992" cy="261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675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80D5DF34-C608-48E7-A331-E2A688EB01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0688" y="1295428"/>
            <a:ext cx="5346000" cy="1532293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CC989DD-CAE0-483E-92F4-A0C0DD5C75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0687" y="3250021"/>
            <a:ext cx="5346000" cy="3052919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D4B20DD2-8E91-423C-B848-81B51927C511}"/>
              </a:ext>
            </a:extLst>
          </p:cNvPr>
          <p:cNvCxnSpPr>
            <a:cxnSpLocks/>
          </p:cNvCxnSpPr>
          <p:nvPr/>
        </p:nvCxnSpPr>
        <p:spPr>
          <a:xfrm flipV="1">
            <a:off x="3657600" y="1790700"/>
            <a:ext cx="822960" cy="762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3407564C-8D04-48CF-862A-A2CC735C28DA}"/>
              </a:ext>
            </a:extLst>
          </p:cNvPr>
          <p:cNvCxnSpPr>
            <a:cxnSpLocks/>
          </p:cNvCxnSpPr>
          <p:nvPr/>
        </p:nvCxnSpPr>
        <p:spPr>
          <a:xfrm>
            <a:off x="3291840" y="3627120"/>
            <a:ext cx="97536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>
            <a:extLst>
              <a:ext uri="{FF2B5EF4-FFF2-40B4-BE49-F238E27FC236}">
                <a16:creationId xmlns:a16="http://schemas.microsoft.com/office/drawing/2014/main" id="{96E1B311-0104-4310-8DF6-FCBA5FCA15B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8654" y="82711"/>
            <a:ext cx="1002824" cy="393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567612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/>
          <p:cNvCxnSpPr/>
          <p:nvPr/>
        </p:nvCxnSpPr>
        <p:spPr>
          <a:xfrm>
            <a:off x="891662" y="530874"/>
            <a:ext cx="7999816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99361" y="509442"/>
            <a:ext cx="540000" cy="54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67604" y="568465"/>
            <a:ext cx="194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5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528C7CB-C522-4832-8592-172E2A18155B}"/>
              </a:ext>
            </a:extLst>
          </p:cNvPr>
          <p:cNvGrpSpPr/>
          <p:nvPr/>
        </p:nvGrpSpPr>
        <p:grpSpPr>
          <a:xfrm>
            <a:off x="464843" y="641656"/>
            <a:ext cx="1772244" cy="4556935"/>
            <a:chOff x="102325" y="-1582569"/>
            <a:chExt cx="2362992" cy="607590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999987A-5FF5-46F4-B0CE-37DB8E05295F}"/>
                </a:ext>
              </a:extLst>
            </p:cNvPr>
            <p:cNvSpPr txBox="1"/>
            <p:nvPr/>
          </p:nvSpPr>
          <p:spPr>
            <a:xfrm>
              <a:off x="671417" y="-1582569"/>
              <a:ext cx="1562821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검증 결과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B6AC31F-51CD-460F-BECD-99B34DF5C44A}"/>
                </a:ext>
              </a:extLst>
            </p:cNvPr>
            <p:cNvSpPr txBox="1"/>
            <p:nvPr/>
          </p:nvSpPr>
          <p:spPr>
            <a:xfrm>
              <a:off x="102325" y="4231727"/>
              <a:ext cx="2362992" cy="261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675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4D2F4A46-AF28-4C3C-9F7C-D6405AB81E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684" y="1289672"/>
            <a:ext cx="5346000" cy="1503137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504FDF4-FF5D-4D7B-A033-B4546CC15E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585" y="3400719"/>
            <a:ext cx="5346000" cy="1705014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D7C14BFD-DC36-4C34-8DB9-C4CFAB940386}"/>
              </a:ext>
            </a:extLst>
          </p:cNvPr>
          <p:cNvCxnSpPr>
            <a:cxnSpLocks/>
          </p:cNvCxnSpPr>
          <p:nvPr/>
        </p:nvCxnSpPr>
        <p:spPr>
          <a:xfrm>
            <a:off x="3383280" y="1684020"/>
            <a:ext cx="140208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>
            <a:extLst>
              <a:ext uri="{FF2B5EF4-FFF2-40B4-BE49-F238E27FC236}">
                <a16:creationId xmlns:a16="http://schemas.microsoft.com/office/drawing/2014/main" id="{32FC6A52-F9A3-4A19-8885-28CA25C0734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8654" y="82711"/>
            <a:ext cx="1002824" cy="393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462611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67015" y="2571664"/>
            <a:ext cx="133882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4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005</a:t>
            </a:r>
            <a:endParaRPr kumimoji="0" lang="ko-KR" altLang="en-US" sz="5400" b="1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00077" y="3519303"/>
            <a:ext cx="12488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-113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개발일정</a:t>
            </a:r>
          </a:p>
        </p:txBody>
      </p:sp>
      <p:cxnSp>
        <p:nvCxnSpPr>
          <p:cNvPr id="18" name="직선 연결선 17"/>
          <p:cNvCxnSpPr/>
          <p:nvPr/>
        </p:nvCxnSpPr>
        <p:spPr>
          <a:xfrm>
            <a:off x="367014" y="3401616"/>
            <a:ext cx="5231028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95D372FD-34E7-4D75-A047-9E5CA6B02A4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6551" y="2826268"/>
            <a:ext cx="3112061" cy="1222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747371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/>
          <p:cNvCxnSpPr/>
          <p:nvPr/>
        </p:nvCxnSpPr>
        <p:spPr>
          <a:xfrm>
            <a:off x="891662" y="530874"/>
            <a:ext cx="7999816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99361" y="509442"/>
            <a:ext cx="540000" cy="54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67604" y="568465"/>
            <a:ext cx="194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1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E0DCE2AA-2B10-4E44-940A-488CED826A53}"/>
              </a:ext>
            </a:extLst>
          </p:cNvPr>
          <p:cNvGrpSpPr/>
          <p:nvPr/>
        </p:nvGrpSpPr>
        <p:grpSpPr>
          <a:xfrm>
            <a:off x="464843" y="641656"/>
            <a:ext cx="1772244" cy="4556935"/>
            <a:chOff x="102325" y="-1582569"/>
            <a:chExt cx="2362992" cy="6075907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F30A86E-0C7F-41BC-8632-39CFEA975AE4}"/>
                </a:ext>
              </a:extLst>
            </p:cNvPr>
            <p:cNvSpPr txBox="1"/>
            <p:nvPr/>
          </p:nvSpPr>
          <p:spPr>
            <a:xfrm>
              <a:off x="671417" y="-1582569"/>
              <a:ext cx="1451680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개발 일정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8F66335-4F67-4D15-A79C-4A23BDCEE0F5}"/>
                </a:ext>
              </a:extLst>
            </p:cNvPr>
            <p:cNvSpPr txBox="1"/>
            <p:nvPr/>
          </p:nvSpPr>
          <p:spPr>
            <a:xfrm>
              <a:off x="102325" y="4231727"/>
              <a:ext cx="2362992" cy="261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675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</p:grpSp>
      <p:graphicFrame>
        <p:nvGraphicFramePr>
          <p:cNvPr id="10" name="표 10">
            <a:extLst>
              <a:ext uri="{FF2B5EF4-FFF2-40B4-BE49-F238E27FC236}">
                <a16:creationId xmlns:a16="http://schemas.microsoft.com/office/drawing/2014/main" id="{33496030-9B36-4195-A5CA-5278456D8539}"/>
              </a:ext>
            </a:extLst>
          </p:cNvPr>
          <p:cNvGraphicFramePr>
            <a:graphicFrameLocks noGrp="1"/>
          </p:cNvGraphicFramePr>
          <p:nvPr/>
        </p:nvGraphicFramePr>
        <p:xfrm>
          <a:off x="269966" y="1396999"/>
          <a:ext cx="8621499" cy="44638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6919">
                  <a:extLst>
                    <a:ext uri="{9D8B030D-6E8A-4147-A177-3AD203B41FA5}">
                      <a16:colId xmlns:a16="http://schemas.microsoft.com/office/drawing/2014/main" val="3800296339"/>
                    </a:ext>
                  </a:extLst>
                </a:gridCol>
                <a:gridCol w="359229">
                  <a:extLst>
                    <a:ext uri="{9D8B030D-6E8A-4147-A177-3AD203B41FA5}">
                      <a16:colId xmlns:a16="http://schemas.microsoft.com/office/drawing/2014/main" val="2741667925"/>
                    </a:ext>
                  </a:extLst>
                </a:gridCol>
                <a:gridCol w="359229">
                  <a:extLst>
                    <a:ext uri="{9D8B030D-6E8A-4147-A177-3AD203B41FA5}">
                      <a16:colId xmlns:a16="http://schemas.microsoft.com/office/drawing/2014/main" val="2570580537"/>
                    </a:ext>
                  </a:extLst>
                </a:gridCol>
                <a:gridCol w="359229">
                  <a:extLst>
                    <a:ext uri="{9D8B030D-6E8A-4147-A177-3AD203B41FA5}">
                      <a16:colId xmlns:a16="http://schemas.microsoft.com/office/drawing/2014/main" val="3560688442"/>
                    </a:ext>
                  </a:extLst>
                </a:gridCol>
                <a:gridCol w="359229">
                  <a:extLst>
                    <a:ext uri="{9D8B030D-6E8A-4147-A177-3AD203B41FA5}">
                      <a16:colId xmlns:a16="http://schemas.microsoft.com/office/drawing/2014/main" val="2717230969"/>
                    </a:ext>
                  </a:extLst>
                </a:gridCol>
                <a:gridCol w="359229">
                  <a:extLst>
                    <a:ext uri="{9D8B030D-6E8A-4147-A177-3AD203B41FA5}">
                      <a16:colId xmlns:a16="http://schemas.microsoft.com/office/drawing/2014/main" val="3266432540"/>
                    </a:ext>
                  </a:extLst>
                </a:gridCol>
                <a:gridCol w="359229">
                  <a:extLst>
                    <a:ext uri="{9D8B030D-6E8A-4147-A177-3AD203B41FA5}">
                      <a16:colId xmlns:a16="http://schemas.microsoft.com/office/drawing/2014/main" val="2108156256"/>
                    </a:ext>
                  </a:extLst>
                </a:gridCol>
                <a:gridCol w="359229">
                  <a:extLst>
                    <a:ext uri="{9D8B030D-6E8A-4147-A177-3AD203B41FA5}">
                      <a16:colId xmlns:a16="http://schemas.microsoft.com/office/drawing/2014/main" val="2183285078"/>
                    </a:ext>
                  </a:extLst>
                </a:gridCol>
                <a:gridCol w="359229">
                  <a:extLst>
                    <a:ext uri="{9D8B030D-6E8A-4147-A177-3AD203B41FA5}">
                      <a16:colId xmlns:a16="http://schemas.microsoft.com/office/drawing/2014/main" val="897741651"/>
                    </a:ext>
                  </a:extLst>
                </a:gridCol>
                <a:gridCol w="359229">
                  <a:extLst>
                    <a:ext uri="{9D8B030D-6E8A-4147-A177-3AD203B41FA5}">
                      <a16:colId xmlns:a16="http://schemas.microsoft.com/office/drawing/2014/main" val="2110640158"/>
                    </a:ext>
                  </a:extLst>
                </a:gridCol>
                <a:gridCol w="359229">
                  <a:extLst>
                    <a:ext uri="{9D8B030D-6E8A-4147-A177-3AD203B41FA5}">
                      <a16:colId xmlns:a16="http://schemas.microsoft.com/office/drawing/2014/main" val="2273806696"/>
                    </a:ext>
                  </a:extLst>
                </a:gridCol>
                <a:gridCol w="359229">
                  <a:extLst>
                    <a:ext uri="{9D8B030D-6E8A-4147-A177-3AD203B41FA5}">
                      <a16:colId xmlns:a16="http://schemas.microsoft.com/office/drawing/2014/main" val="712429967"/>
                    </a:ext>
                  </a:extLst>
                </a:gridCol>
                <a:gridCol w="359229">
                  <a:extLst>
                    <a:ext uri="{9D8B030D-6E8A-4147-A177-3AD203B41FA5}">
                      <a16:colId xmlns:a16="http://schemas.microsoft.com/office/drawing/2014/main" val="4194637734"/>
                    </a:ext>
                  </a:extLst>
                </a:gridCol>
                <a:gridCol w="359229">
                  <a:extLst>
                    <a:ext uri="{9D8B030D-6E8A-4147-A177-3AD203B41FA5}">
                      <a16:colId xmlns:a16="http://schemas.microsoft.com/office/drawing/2014/main" val="3995554093"/>
                    </a:ext>
                  </a:extLst>
                </a:gridCol>
                <a:gridCol w="359229">
                  <a:extLst>
                    <a:ext uri="{9D8B030D-6E8A-4147-A177-3AD203B41FA5}">
                      <a16:colId xmlns:a16="http://schemas.microsoft.com/office/drawing/2014/main" val="2178855194"/>
                    </a:ext>
                  </a:extLst>
                </a:gridCol>
                <a:gridCol w="359229">
                  <a:extLst>
                    <a:ext uri="{9D8B030D-6E8A-4147-A177-3AD203B41FA5}">
                      <a16:colId xmlns:a16="http://schemas.microsoft.com/office/drawing/2014/main" val="2281237744"/>
                    </a:ext>
                  </a:extLst>
                </a:gridCol>
                <a:gridCol w="359229">
                  <a:extLst>
                    <a:ext uri="{9D8B030D-6E8A-4147-A177-3AD203B41FA5}">
                      <a16:colId xmlns:a16="http://schemas.microsoft.com/office/drawing/2014/main" val="494672991"/>
                    </a:ext>
                  </a:extLst>
                </a:gridCol>
                <a:gridCol w="359229">
                  <a:extLst>
                    <a:ext uri="{9D8B030D-6E8A-4147-A177-3AD203B41FA5}">
                      <a16:colId xmlns:a16="http://schemas.microsoft.com/office/drawing/2014/main" val="3382626996"/>
                    </a:ext>
                  </a:extLst>
                </a:gridCol>
                <a:gridCol w="359229">
                  <a:extLst>
                    <a:ext uri="{9D8B030D-6E8A-4147-A177-3AD203B41FA5}">
                      <a16:colId xmlns:a16="http://schemas.microsoft.com/office/drawing/2014/main" val="3908197018"/>
                    </a:ext>
                  </a:extLst>
                </a:gridCol>
                <a:gridCol w="359229">
                  <a:extLst>
                    <a:ext uri="{9D8B030D-6E8A-4147-A177-3AD203B41FA5}">
                      <a16:colId xmlns:a16="http://schemas.microsoft.com/office/drawing/2014/main" val="3007986708"/>
                    </a:ext>
                  </a:extLst>
                </a:gridCol>
                <a:gridCol w="359229">
                  <a:extLst>
                    <a:ext uri="{9D8B030D-6E8A-4147-A177-3AD203B41FA5}">
                      <a16:colId xmlns:a16="http://schemas.microsoft.com/office/drawing/2014/main" val="2562857935"/>
                    </a:ext>
                  </a:extLst>
                </a:gridCol>
              </a:tblGrid>
              <a:tr h="557983">
                <a:tc rowSpan="2">
                  <a:txBody>
                    <a:bodyPr/>
                    <a:lstStyle/>
                    <a:p>
                      <a:pPr algn="r" latinLnBrk="1"/>
                      <a:endParaRPr lang="en-US" altLang="ko-KR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>
                    <a:lnL w="12700" cmpd="sng">
                      <a:noFill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10</a:t>
                      </a:r>
                      <a:r>
                        <a:rPr lang="ko-KR" altLang="en-US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월</a:t>
                      </a: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11</a:t>
                      </a:r>
                      <a:r>
                        <a:rPr lang="ko-KR" altLang="en-US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월</a:t>
                      </a: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12</a:t>
                      </a:r>
                      <a:r>
                        <a:rPr lang="ko-KR" altLang="en-US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월</a:t>
                      </a: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22</a:t>
                      </a:r>
                      <a:r>
                        <a:rPr lang="ko-KR" altLang="en-US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년 </a:t>
                      </a:r>
                      <a:r>
                        <a:rPr lang="en-US" altLang="ko-KR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월</a:t>
                      </a: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월</a:t>
                      </a: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7335601"/>
                  </a:ext>
                </a:extLst>
              </a:tr>
              <a:tr h="557983">
                <a:tc vMerge="1"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ㄴ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주</a:t>
                      </a: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주</a:t>
                      </a: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주</a:t>
                      </a: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4</a:t>
                      </a:r>
                      <a:r>
                        <a:rPr lang="ko-KR" altLang="en-US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주</a:t>
                      </a: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주</a:t>
                      </a: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주</a:t>
                      </a: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주</a:t>
                      </a: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4</a:t>
                      </a:r>
                      <a:r>
                        <a:rPr lang="ko-KR" altLang="en-US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주</a:t>
                      </a: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주</a:t>
                      </a: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주</a:t>
                      </a: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주</a:t>
                      </a: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4</a:t>
                      </a:r>
                      <a:r>
                        <a:rPr lang="ko-KR" altLang="en-US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주</a:t>
                      </a: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주</a:t>
                      </a: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주</a:t>
                      </a: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주</a:t>
                      </a: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4</a:t>
                      </a:r>
                      <a:r>
                        <a:rPr lang="ko-KR" altLang="en-US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주</a:t>
                      </a: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주</a:t>
                      </a: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주</a:t>
                      </a: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주</a:t>
                      </a: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4</a:t>
                      </a:r>
                      <a:r>
                        <a:rPr lang="ko-KR" altLang="en-US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주</a:t>
                      </a: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0939990"/>
                  </a:ext>
                </a:extLst>
              </a:tr>
              <a:tr h="557983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pc="-40" baseline="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프로젝트 계획</a:t>
                      </a:r>
                      <a:r>
                        <a:rPr lang="en-US" altLang="ko-KR" spc="-40" baseline="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pc="-40" baseline="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분석</a:t>
                      </a:r>
                    </a:p>
                  </a:txBody>
                  <a:tcPr marL="46800" marR="46800"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5764073"/>
                  </a:ext>
                </a:extLst>
              </a:tr>
              <a:tr h="557983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프로젝트 설계</a:t>
                      </a:r>
                    </a:p>
                  </a:txBody>
                  <a:tcPr marL="46800" marR="46800"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2397365"/>
                  </a:ext>
                </a:extLst>
              </a:tr>
              <a:tr h="557983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프로그래밍</a:t>
                      </a:r>
                    </a:p>
                  </a:txBody>
                  <a:tcPr marL="46800" marR="46800"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4592785"/>
                  </a:ext>
                </a:extLst>
              </a:tr>
              <a:tr h="557983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테스트</a:t>
                      </a:r>
                    </a:p>
                  </a:txBody>
                  <a:tcPr marL="46800" marR="46800"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6974110"/>
                  </a:ext>
                </a:extLst>
              </a:tr>
              <a:tr h="557983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수정</a:t>
                      </a:r>
                    </a:p>
                  </a:txBody>
                  <a:tcPr marL="46800" marR="46800"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8408529"/>
                  </a:ext>
                </a:extLst>
              </a:tr>
              <a:tr h="557983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최종 발표</a:t>
                      </a:r>
                    </a:p>
                  </a:txBody>
                  <a:tcPr marL="46800" marR="46800"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7731467"/>
                  </a:ext>
                </a:extLst>
              </a:tr>
            </a:tbl>
          </a:graphicData>
        </a:graphic>
      </p:graphicFrame>
      <p:pic>
        <p:nvPicPr>
          <p:cNvPr id="9" name="그림 8">
            <a:extLst>
              <a:ext uri="{FF2B5EF4-FFF2-40B4-BE49-F238E27FC236}">
                <a16:creationId xmlns:a16="http://schemas.microsoft.com/office/drawing/2014/main" id="{66D7CB94-505E-478E-8D3C-720F4023B2D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8654" y="82711"/>
            <a:ext cx="1002824" cy="393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7884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/>
          <p:cNvCxnSpPr/>
          <p:nvPr/>
        </p:nvCxnSpPr>
        <p:spPr>
          <a:xfrm>
            <a:off x="891662" y="530874"/>
            <a:ext cx="7999816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99361" y="509442"/>
            <a:ext cx="540000" cy="54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67604" y="568465"/>
            <a:ext cx="194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b="1" dirty="0">
                <a:solidFill>
                  <a:srgbClr val="FFFFFF"/>
                </a:solidFill>
                <a:latin typeface="Arial"/>
                <a:ea typeface="나눔스퀘어라운드 Regular"/>
              </a:rPr>
              <a:t>1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528C7CB-C522-4832-8592-172E2A18155B}"/>
              </a:ext>
            </a:extLst>
          </p:cNvPr>
          <p:cNvGrpSpPr/>
          <p:nvPr/>
        </p:nvGrpSpPr>
        <p:grpSpPr>
          <a:xfrm>
            <a:off x="464843" y="641656"/>
            <a:ext cx="2770730" cy="4556935"/>
            <a:chOff x="102325" y="-1582569"/>
            <a:chExt cx="3694307" cy="607590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999987A-5FF5-46F4-B0CE-37DB8E05295F}"/>
                </a:ext>
              </a:extLst>
            </p:cNvPr>
            <p:cNvSpPr txBox="1"/>
            <p:nvPr/>
          </p:nvSpPr>
          <p:spPr>
            <a:xfrm>
              <a:off x="671417" y="-1582569"/>
              <a:ext cx="3125215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기능 구현 </a:t>
              </a:r>
              <a:r>
                <a:rPr lang="en-US" altLang="ko-KR" b="1" dirty="0">
                  <a:solidFill>
                    <a:srgbClr val="5D5B5B"/>
                  </a:solidFill>
                  <a:latin typeface="Arial"/>
                  <a:ea typeface="나눔스퀘어라운드 Regular"/>
                </a:rPr>
                <a:t>- </a:t>
              </a:r>
              <a:r>
                <a:rPr kumimoji="0" lang="ko-KR" altLang="en-US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메인페이지</a:t>
              </a:r>
              <a:endPara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B6AC31F-51CD-460F-BECD-99B34DF5C44A}"/>
                </a:ext>
              </a:extLst>
            </p:cNvPr>
            <p:cNvSpPr txBox="1"/>
            <p:nvPr/>
          </p:nvSpPr>
          <p:spPr>
            <a:xfrm>
              <a:off x="102325" y="4231727"/>
              <a:ext cx="2362992" cy="261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675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</p:grp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6B2328BB-3202-491F-B57F-3A614C49AA17}"/>
              </a:ext>
            </a:extLst>
          </p:cNvPr>
          <p:cNvSpPr/>
          <p:nvPr/>
        </p:nvSpPr>
        <p:spPr>
          <a:xfrm>
            <a:off x="-3962230" y="-93591"/>
            <a:ext cx="3185161" cy="10363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44" name="연결선: 꺾임 43">
            <a:extLst>
              <a:ext uri="{FF2B5EF4-FFF2-40B4-BE49-F238E27FC236}">
                <a16:creationId xmlns:a16="http://schemas.microsoft.com/office/drawing/2014/main" id="{3CFE3285-4E3D-4247-870E-6B442709A7A5}"/>
              </a:ext>
            </a:extLst>
          </p:cNvPr>
          <p:cNvCxnSpPr>
            <a:cxnSpLocks/>
          </p:cNvCxnSpPr>
          <p:nvPr/>
        </p:nvCxnSpPr>
        <p:spPr>
          <a:xfrm rot="10800000" flipV="1">
            <a:off x="-4610156" y="-500421"/>
            <a:ext cx="381184" cy="1633469"/>
          </a:xfrm>
          <a:prstGeom prst="bentConnector3">
            <a:avLst>
              <a:gd name="adj1" fmla="val 159971"/>
            </a:avLst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702F5DB6-C84B-49EE-AF62-DC2D9A417622}"/>
              </a:ext>
            </a:extLst>
          </p:cNvPr>
          <p:cNvSpPr/>
          <p:nvPr/>
        </p:nvSpPr>
        <p:spPr>
          <a:xfrm>
            <a:off x="-2967822" y="2067980"/>
            <a:ext cx="1196343" cy="37199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305C3108-59FF-465F-9DC8-69A5CB2C3FE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642" y="1279098"/>
            <a:ext cx="4016052" cy="51372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79B1E21-F055-4FDB-9E78-CFFAA125E77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67" t="2963" r="17567" b="65185"/>
          <a:stretch/>
        </p:blipFill>
        <p:spPr>
          <a:xfrm>
            <a:off x="4582514" y="1276147"/>
            <a:ext cx="3477632" cy="218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0BB44FDC-5381-4D3D-A11A-BAB25D169C25}"/>
              </a:ext>
            </a:extLst>
          </p:cNvPr>
          <p:cNvSpPr/>
          <p:nvPr/>
        </p:nvSpPr>
        <p:spPr>
          <a:xfrm>
            <a:off x="1128083" y="2581274"/>
            <a:ext cx="528701" cy="8477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FB7EE657-411D-444C-8774-F0CD742F32AB}"/>
              </a:ext>
            </a:extLst>
          </p:cNvPr>
          <p:cNvCxnSpPr>
            <a:cxnSpLocks/>
            <a:stCxn id="15" idx="3"/>
            <a:endCxn id="3" idx="1"/>
          </p:cNvCxnSpPr>
          <p:nvPr/>
        </p:nvCxnSpPr>
        <p:spPr>
          <a:xfrm flipV="1">
            <a:off x="1656784" y="2368347"/>
            <a:ext cx="2925730" cy="636790"/>
          </a:xfrm>
          <a:prstGeom prst="bentConnector3">
            <a:avLst>
              <a:gd name="adj1" fmla="val 50000"/>
            </a:avLst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07153DF-73C3-4E4D-87A8-4B468AFC5907}"/>
              </a:ext>
            </a:extLst>
          </p:cNvPr>
          <p:cNvSpPr txBox="1"/>
          <p:nvPr/>
        </p:nvSpPr>
        <p:spPr>
          <a:xfrm>
            <a:off x="1118557" y="2347425"/>
            <a:ext cx="548318" cy="21544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R="0" lvl="0" algn="ctr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800" b="1" i="0" u="none" strike="noStrike" kern="1200" cap="none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CLICK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6F50D8E-66A8-4EC3-94F7-1E8F4A5171CA}"/>
              </a:ext>
            </a:extLst>
          </p:cNvPr>
          <p:cNvSpPr/>
          <p:nvPr/>
        </p:nvSpPr>
        <p:spPr>
          <a:xfrm>
            <a:off x="5806763" y="2032634"/>
            <a:ext cx="1561777" cy="8477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7774085-255F-4B13-B1FD-2FCD0B2A9D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1004" y="4055339"/>
            <a:ext cx="2568941" cy="1894088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B3AA82DA-23BD-4679-A75C-69D09C97383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2180"/>
          <a:stretch/>
        </p:blipFill>
        <p:spPr>
          <a:xfrm>
            <a:off x="4572000" y="3591873"/>
            <a:ext cx="3748240" cy="2840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302636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20941" y="7034761"/>
            <a:ext cx="2656045" cy="4893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5728" marR="0" lvl="0" indent="-135728" algn="l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050" b="0" i="0" u="none" strike="noStrike" kern="1200" cap="none" spc="-113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rPr>
              <a:t>설립배경</a:t>
            </a:r>
            <a:endParaRPr kumimoji="0" lang="en-US" altLang="ko-KR" sz="1050" b="0" i="0" u="none" strike="noStrike" kern="1200" cap="none" spc="-113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oto Sans CJK KR Thin" panose="020B0200000000000000" pitchFamily="34" charset="-127"/>
              <a:ea typeface="Noto Sans CJK KR Thin" panose="020B0200000000000000" pitchFamily="34" charset="-127"/>
              <a:cs typeface="Arial" panose="020B0604020202020204" pitchFamily="34" charset="0"/>
            </a:endParaRPr>
          </a:p>
          <a:p>
            <a:pPr marL="135728" marR="0" lvl="0" indent="-135728" algn="l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050" b="0" i="0" u="none" strike="noStrike" kern="1200" cap="none" spc="-113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rPr>
              <a:t>회사 비전   및   가치</a:t>
            </a:r>
          </a:p>
        </p:txBody>
      </p:sp>
      <p:sp>
        <p:nvSpPr>
          <p:cNvPr id="25" name="직각 삼각형 24"/>
          <p:cNvSpPr/>
          <p:nvPr/>
        </p:nvSpPr>
        <p:spPr>
          <a:xfrm flipH="1">
            <a:off x="6036636" y="857250"/>
            <a:ext cx="3107365" cy="51435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26" name="직각 삼각형 25"/>
          <p:cNvSpPr/>
          <p:nvPr/>
        </p:nvSpPr>
        <p:spPr>
          <a:xfrm flipH="1" flipV="1">
            <a:off x="6036636" y="857250"/>
            <a:ext cx="3107365" cy="5116116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AC8CA37A-CC7D-4CE2-8138-25326EFF9202}"/>
              </a:ext>
            </a:extLst>
          </p:cNvPr>
          <p:cNvGrpSpPr/>
          <p:nvPr/>
        </p:nvGrpSpPr>
        <p:grpSpPr>
          <a:xfrm>
            <a:off x="3126206" y="7308442"/>
            <a:ext cx="936587" cy="338554"/>
            <a:chOff x="212651" y="3255887"/>
            <a:chExt cx="1248783" cy="451405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50383C0-B7C1-4C9A-9BD8-8D9B930925A9}"/>
                </a:ext>
              </a:extLst>
            </p:cNvPr>
            <p:cNvSpPr txBox="1"/>
            <p:nvPr/>
          </p:nvSpPr>
          <p:spPr>
            <a:xfrm>
              <a:off x="212651" y="3255887"/>
              <a:ext cx="701475" cy="4514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006</a:t>
              </a:r>
              <a:endPara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697EC99-BBCE-4E63-8EB8-34A3683532F5}"/>
                </a:ext>
              </a:extLst>
            </p:cNvPr>
            <p:cNvSpPr txBox="1"/>
            <p:nvPr/>
          </p:nvSpPr>
          <p:spPr>
            <a:xfrm>
              <a:off x="757994" y="3255887"/>
              <a:ext cx="703440" cy="4514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b="0" i="0" u="none" strike="noStrike" kern="1200" cap="none" spc="-113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결과</a:t>
              </a: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850BE463-A15D-406C-93CA-BC6C8B155D9E}"/>
              </a:ext>
            </a:extLst>
          </p:cNvPr>
          <p:cNvGrpSpPr/>
          <p:nvPr/>
        </p:nvGrpSpPr>
        <p:grpSpPr>
          <a:xfrm>
            <a:off x="3126206" y="7813231"/>
            <a:ext cx="936587" cy="338554"/>
            <a:chOff x="212651" y="3255887"/>
            <a:chExt cx="1248783" cy="451405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85705C6-BE98-45A0-96D4-9A6C271B3552}"/>
                </a:ext>
              </a:extLst>
            </p:cNvPr>
            <p:cNvSpPr txBox="1"/>
            <p:nvPr/>
          </p:nvSpPr>
          <p:spPr>
            <a:xfrm>
              <a:off x="212651" y="3255887"/>
              <a:ext cx="701475" cy="4514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007</a:t>
              </a:r>
              <a:endPara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FC2C215-C9C1-47A8-90C6-73C87C348314}"/>
                </a:ext>
              </a:extLst>
            </p:cNvPr>
            <p:cNvSpPr txBox="1"/>
            <p:nvPr/>
          </p:nvSpPr>
          <p:spPr>
            <a:xfrm>
              <a:off x="757994" y="3255887"/>
              <a:ext cx="703440" cy="4514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b="0" i="0" u="none" strike="noStrike" kern="1200" cap="none" spc="-113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후기</a:t>
              </a:r>
              <a:endParaRPr kumimoji="0" lang="ko-KR" altLang="en-US" sz="1600" b="0" i="0" u="none" strike="noStrike" kern="1200" cap="none" spc="-113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C84555B5-4A5B-49CF-954D-996E94CC60E3}"/>
              </a:ext>
            </a:extLst>
          </p:cNvPr>
          <p:cNvSpPr txBox="1"/>
          <p:nvPr/>
        </p:nvSpPr>
        <p:spPr>
          <a:xfrm>
            <a:off x="1641707" y="2038677"/>
            <a:ext cx="37818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400" b="1" i="0" u="none" strike="noStrike" kern="1200" cap="none" spc="-225" normalizeH="0" baseline="0" noProof="0" dirty="0" err="1">
                <a:ln>
                  <a:noFill/>
                </a:ln>
                <a:solidFill>
                  <a:srgbClr val="ED636D">
                    <a:alpha val="70000"/>
                  </a:srgb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오때</a:t>
            </a:r>
            <a:r>
              <a:rPr kumimoji="0" lang="en-US" altLang="ko-KR" sz="5400" b="1" i="0" u="none" strike="noStrike" kern="1200" cap="none" spc="-225" normalizeH="0" baseline="0" noProof="0" dirty="0">
                <a:ln>
                  <a:noFill/>
                </a:ln>
                <a:solidFill>
                  <a:srgbClr val="ED636D">
                    <a:alpha val="70000"/>
                  </a:srgb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?(</a:t>
            </a:r>
            <a:r>
              <a:rPr kumimoji="0" lang="en-US" altLang="ko-KR" sz="5400" b="1" i="0" u="none" strike="noStrike" kern="1200" cap="none" spc="-225" normalizeH="0" baseline="0" noProof="0" dirty="0" err="1">
                <a:ln>
                  <a:noFill/>
                </a:ln>
                <a:solidFill>
                  <a:srgbClr val="ED636D">
                    <a:alpha val="70000"/>
                  </a:srgb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OTTe</a:t>
            </a:r>
            <a:r>
              <a:rPr kumimoji="0" lang="en-US" altLang="ko-KR" sz="5400" b="1" i="0" u="none" strike="noStrike" kern="1200" cap="none" spc="-225" normalizeH="0" baseline="0" noProof="0" dirty="0">
                <a:ln>
                  <a:noFill/>
                </a:ln>
                <a:solidFill>
                  <a:srgbClr val="ED636D">
                    <a:alpha val="70000"/>
                  </a:srgb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)</a:t>
            </a:r>
            <a:endParaRPr kumimoji="0" lang="ko-KR" altLang="en-US" sz="5400" b="1" i="0" u="none" strike="noStrike" kern="1200" cap="none" spc="-225" normalizeH="0" baseline="0" noProof="0" dirty="0">
              <a:ln>
                <a:noFill/>
              </a:ln>
              <a:solidFill>
                <a:srgbClr val="ED636D">
                  <a:alpha val="70000"/>
                </a:srgbClr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89B630B-0FDC-4764-B6FF-C0EE90165983}"/>
              </a:ext>
            </a:extLst>
          </p:cNvPr>
          <p:cNvSpPr txBox="1"/>
          <p:nvPr/>
        </p:nvSpPr>
        <p:spPr>
          <a:xfrm>
            <a:off x="2631207" y="3323448"/>
            <a:ext cx="19672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2F2F2">
                    <a:lumMod val="50000"/>
                  </a:srgb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모든 컨텐츠를 한곳에서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D1B28C6-B510-4DC3-AC3B-EC53465C1BF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5740" y="3893084"/>
            <a:ext cx="3264822" cy="1282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404533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1079BCD7-9D57-4B75-A69A-037C68C6978B}"/>
              </a:ext>
            </a:extLst>
          </p:cNvPr>
          <p:cNvSpPr txBox="1"/>
          <p:nvPr/>
        </p:nvSpPr>
        <p:spPr>
          <a:xfrm>
            <a:off x="4511800" y="5324195"/>
            <a:ext cx="44983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rgbClr val="F2F2F2">
                    <a:lumMod val="50000"/>
                  </a:srgb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1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2F2F2">
                    <a:lumMod val="50000"/>
                  </a:srgb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팀 </a:t>
            </a:r>
            <a:r>
              <a:rPr kumimoji="0" lang="ko-KR" alt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F2F2F2">
                    <a:lumMod val="50000"/>
                  </a:srgb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김원태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rgbClr val="F2F2F2">
                    <a:lumMod val="50000"/>
                  </a:srgb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 </a:t>
            </a:r>
            <a:r>
              <a:rPr kumimoji="0" lang="ko-KR" alt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F2F2F2">
                    <a:lumMod val="50000"/>
                  </a:srgb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안호준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2F2F2">
                    <a:lumMod val="50000"/>
                  </a:srgb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 </a:t>
            </a:r>
            <a:r>
              <a:rPr kumimoji="0" lang="ko-KR" alt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F2F2F2">
                    <a:lumMod val="50000"/>
                  </a:srgb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이원민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2F2F2">
                    <a:lumMod val="50000"/>
                  </a:srgb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 오세준 이경민 </a:t>
            </a:r>
            <a:r>
              <a:rPr kumimoji="0" lang="ko-KR" alt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F2F2F2">
                    <a:lumMod val="50000"/>
                  </a:srgb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최갑림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2F2F2">
                    <a:lumMod val="50000"/>
                  </a:srgb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 김효주</a:t>
            </a:r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7EA71457-4A7B-451A-8FF0-C6D40E920A96}"/>
              </a:ext>
            </a:extLst>
          </p:cNvPr>
          <p:cNvGrpSpPr/>
          <p:nvPr/>
        </p:nvGrpSpPr>
        <p:grpSpPr>
          <a:xfrm>
            <a:off x="2587958" y="1231382"/>
            <a:ext cx="3969356" cy="1259388"/>
            <a:chOff x="2587958" y="1231382"/>
            <a:chExt cx="3969356" cy="1259388"/>
          </a:xfrm>
        </p:grpSpPr>
        <p:sp>
          <p:nvSpPr>
            <p:cNvPr id="4" name="TextBox 3"/>
            <p:cNvSpPr txBox="1"/>
            <p:nvPr/>
          </p:nvSpPr>
          <p:spPr>
            <a:xfrm>
              <a:off x="2587958" y="1231382"/>
              <a:ext cx="39693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6000" b="1" i="0" u="none" strike="noStrike" kern="1200" cap="none" spc="-225" normalizeH="0" baseline="0" noProof="0" dirty="0" err="1">
                  <a:ln>
                    <a:noFill/>
                  </a:ln>
                  <a:solidFill>
                    <a:srgbClr val="ED636D">
                      <a:lumMod val="75000"/>
                      <a:alpha val="70000"/>
                    </a:srgbClr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오때</a:t>
              </a:r>
              <a:r>
                <a:rPr kumimoji="0" lang="en-US" altLang="ko-KR" sz="6000" b="1" i="0" u="none" strike="noStrike" kern="1200" cap="none" spc="-225" normalizeH="0" baseline="0" noProof="0" dirty="0">
                  <a:ln>
                    <a:noFill/>
                  </a:ln>
                  <a:solidFill>
                    <a:srgbClr val="ED636D">
                      <a:lumMod val="75000"/>
                      <a:alpha val="70000"/>
                    </a:srgbClr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?</a:t>
              </a:r>
              <a:r>
                <a:rPr kumimoji="0" lang="en-US" altLang="ko-KR" sz="5400" b="1" i="0" u="none" strike="noStrike" kern="1200" cap="none" spc="-225" normalizeH="0" baseline="0" noProof="0" dirty="0">
                  <a:ln>
                    <a:noFill/>
                  </a:ln>
                  <a:solidFill>
                    <a:srgbClr val="ED636D">
                      <a:lumMod val="75000"/>
                      <a:alpha val="70000"/>
                    </a:srgbClr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(</a:t>
              </a:r>
              <a:r>
                <a:rPr kumimoji="0" lang="en-US" altLang="ko-KR" sz="5400" b="1" i="0" u="none" strike="noStrike" kern="1200" cap="none" spc="-225" normalizeH="0" baseline="0" noProof="0" dirty="0" err="1">
                  <a:ln>
                    <a:noFill/>
                  </a:ln>
                  <a:solidFill>
                    <a:srgbClr val="ED636D">
                      <a:lumMod val="75000"/>
                      <a:alpha val="70000"/>
                    </a:srgbClr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OTTe</a:t>
              </a:r>
              <a:r>
                <a:rPr kumimoji="0" lang="en-US" altLang="ko-KR" sz="5400" b="1" i="0" u="none" strike="noStrike" kern="1200" cap="none" spc="-225" normalizeH="0" baseline="0" noProof="0" dirty="0">
                  <a:ln>
                    <a:noFill/>
                  </a:ln>
                  <a:solidFill>
                    <a:srgbClr val="ED636D">
                      <a:lumMod val="75000"/>
                      <a:alpha val="70000"/>
                    </a:srgbClr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)</a:t>
              </a:r>
              <a:endParaRPr kumimoji="0" lang="ko-KR" altLang="en-US" sz="6000" b="1" i="0" u="none" strike="noStrike" kern="1200" cap="none" spc="-225" normalizeH="0" baseline="0" noProof="0" dirty="0">
                <a:ln>
                  <a:noFill/>
                </a:ln>
                <a:solidFill>
                  <a:srgbClr val="ED636D">
                    <a:lumMod val="75000"/>
                    <a:alpha val="70000"/>
                  </a:srgb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0EDB17A-FD90-47FC-9317-83B176E66ADE}"/>
                </a:ext>
              </a:extLst>
            </p:cNvPr>
            <p:cNvSpPr txBox="1"/>
            <p:nvPr/>
          </p:nvSpPr>
          <p:spPr>
            <a:xfrm>
              <a:off x="3596427" y="2182993"/>
              <a:ext cx="19672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F2F2F2">
                      <a:lumMod val="50000"/>
                    </a:srgbClr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모든 컨텐츠를 한곳에서</a:t>
              </a:r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6D456438-F95E-492E-B71A-76512873D9F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8630" y="2944493"/>
            <a:ext cx="3112061" cy="1222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618516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53506" y="1115781"/>
            <a:ext cx="93487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5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Contents</a:t>
            </a:r>
            <a:endParaRPr kumimoji="0" lang="ko-KR" altLang="en-US" sz="135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20941" y="7034761"/>
            <a:ext cx="2656045" cy="4893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5728" marR="0" lvl="0" indent="-135728" algn="l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050" b="0" i="0" u="none" strike="noStrike" kern="1200" cap="none" spc="-113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rPr>
              <a:t>설립배경</a:t>
            </a:r>
            <a:endParaRPr kumimoji="0" lang="en-US" altLang="ko-KR" sz="1050" b="0" i="0" u="none" strike="noStrike" kern="1200" cap="none" spc="-113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oto Sans CJK KR Thin" panose="020B0200000000000000" pitchFamily="34" charset="-127"/>
              <a:ea typeface="Noto Sans CJK KR Thin" panose="020B0200000000000000" pitchFamily="34" charset="-127"/>
              <a:cs typeface="Arial" panose="020B0604020202020204" pitchFamily="34" charset="0"/>
            </a:endParaRPr>
          </a:p>
          <a:p>
            <a:pPr marL="135728" marR="0" lvl="0" indent="-135728" algn="l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050" b="0" i="0" u="none" strike="noStrike" kern="1200" cap="none" spc="-113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rPr>
              <a:t>회사 비전   및   가치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28A28681-B6FE-42C6-9101-8C3EEA6B5323}"/>
              </a:ext>
            </a:extLst>
          </p:cNvPr>
          <p:cNvGrpSpPr/>
          <p:nvPr/>
        </p:nvGrpSpPr>
        <p:grpSpPr>
          <a:xfrm>
            <a:off x="2600105" y="4033069"/>
            <a:ext cx="2609292" cy="400110"/>
            <a:chOff x="2600105" y="3949924"/>
            <a:chExt cx="2609292" cy="400110"/>
          </a:xfrm>
        </p:grpSpPr>
        <p:sp>
          <p:nvSpPr>
            <p:cNvPr id="23" name="TextBox 22"/>
            <p:cNvSpPr txBox="1"/>
            <p:nvPr/>
          </p:nvSpPr>
          <p:spPr>
            <a:xfrm>
              <a:off x="2600105" y="3949924"/>
              <a:ext cx="6126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004</a:t>
              </a:r>
              <a:endPara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212312" y="3949924"/>
              <a:ext cx="199708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0" i="0" u="none" strike="noStrike" kern="1200" cap="none" spc="-113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데이터베이스 모델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1B7EED57-4AB2-4387-AED1-D95B359CE06E}"/>
              </a:ext>
            </a:extLst>
          </p:cNvPr>
          <p:cNvGrpSpPr/>
          <p:nvPr/>
        </p:nvGrpSpPr>
        <p:grpSpPr>
          <a:xfrm>
            <a:off x="2600103" y="2391109"/>
            <a:ext cx="1675062" cy="400110"/>
            <a:chOff x="2600103" y="2435559"/>
            <a:chExt cx="1675062" cy="400110"/>
          </a:xfrm>
        </p:grpSpPr>
        <p:sp>
          <p:nvSpPr>
            <p:cNvPr id="21" name="TextBox 20"/>
            <p:cNvSpPr txBox="1"/>
            <p:nvPr/>
          </p:nvSpPr>
          <p:spPr>
            <a:xfrm>
              <a:off x="2600103" y="2435559"/>
              <a:ext cx="6126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001</a:t>
              </a:r>
              <a:endPara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3212310" y="2435559"/>
              <a:ext cx="106285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0" i="0" u="none" strike="noStrike" kern="1200" cap="none" spc="-113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개발배경</a:t>
              </a: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D3A491C-BDBF-4D09-9E64-3EBCAEB79FF0}"/>
              </a:ext>
            </a:extLst>
          </p:cNvPr>
          <p:cNvGrpSpPr/>
          <p:nvPr/>
        </p:nvGrpSpPr>
        <p:grpSpPr>
          <a:xfrm>
            <a:off x="2600101" y="2938429"/>
            <a:ext cx="1675061" cy="400110"/>
            <a:chOff x="2600101" y="2940347"/>
            <a:chExt cx="1675061" cy="400110"/>
          </a:xfrm>
        </p:grpSpPr>
        <p:sp>
          <p:nvSpPr>
            <p:cNvPr id="19" name="TextBox 18"/>
            <p:cNvSpPr txBox="1"/>
            <p:nvPr/>
          </p:nvSpPr>
          <p:spPr>
            <a:xfrm>
              <a:off x="2600101" y="2940347"/>
              <a:ext cx="6126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002</a:t>
              </a:r>
              <a:endPara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212307" y="2940347"/>
              <a:ext cx="106285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0" i="0" u="none" strike="noStrike" kern="1200" cap="none" spc="-113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개발목표</a:t>
              </a:r>
              <a:endParaRPr kumimoji="0" lang="en-US" altLang="ko-KR" sz="2000" b="0" i="0" u="none" strike="noStrike" kern="1200" cap="none" spc="-113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75DAA6D4-C55B-498B-A22B-B91F41812210}"/>
              </a:ext>
            </a:extLst>
          </p:cNvPr>
          <p:cNvGrpSpPr/>
          <p:nvPr/>
        </p:nvGrpSpPr>
        <p:grpSpPr>
          <a:xfrm>
            <a:off x="2600102" y="3485749"/>
            <a:ext cx="1675062" cy="400110"/>
            <a:chOff x="2600102" y="3445135"/>
            <a:chExt cx="1675062" cy="400110"/>
          </a:xfrm>
        </p:grpSpPr>
        <p:sp>
          <p:nvSpPr>
            <p:cNvPr id="17" name="TextBox 16"/>
            <p:cNvSpPr txBox="1"/>
            <p:nvPr/>
          </p:nvSpPr>
          <p:spPr>
            <a:xfrm>
              <a:off x="2600102" y="3445135"/>
              <a:ext cx="6126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003</a:t>
              </a:r>
              <a:endPara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212309" y="3445135"/>
              <a:ext cx="106285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0" i="0" u="none" strike="noStrike" kern="1200" cap="none" spc="-113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개발환경</a:t>
              </a:r>
            </a:p>
          </p:txBody>
        </p:sp>
      </p:grpSp>
      <p:sp>
        <p:nvSpPr>
          <p:cNvPr id="25" name="직각 삼각형 24"/>
          <p:cNvSpPr/>
          <p:nvPr/>
        </p:nvSpPr>
        <p:spPr>
          <a:xfrm flipH="1">
            <a:off x="6036636" y="857250"/>
            <a:ext cx="3107365" cy="51435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26" name="직각 삼각형 25"/>
          <p:cNvSpPr/>
          <p:nvPr/>
        </p:nvSpPr>
        <p:spPr>
          <a:xfrm flipH="1" flipV="1">
            <a:off x="6036636" y="857250"/>
            <a:ext cx="3107365" cy="5116116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cxnSp>
        <p:nvCxnSpPr>
          <p:cNvPr id="27" name="직선 연결선 26"/>
          <p:cNvCxnSpPr/>
          <p:nvPr/>
        </p:nvCxnSpPr>
        <p:spPr>
          <a:xfrm>
            <a:off x="253505" y="1400744"/>
            <a:ext cx="1030571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AC8CA37A-CC7D-4CE2-8138-25326EFF9202}"/>
              </a:ext>
            </a:extLst>
          </p:cNvPr>
          <p:cNvGrpSpPr/>
          <p:nvPr/>
        </p:nvGrpSpPr>
        <p:grpSpPr>
          <a:xfrm>
            <a:off x="3126206" y="7308442"/>
            <a:ext cx="936587" cy="338554"/>
            <a:chOff x="212651" y="3255887"/>
            <a:chExt cx="1248783" cy="451405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50383C0-B7C1-4C9A-9BD8-8D9B930925A9}"/>
                </a:ext>
              </a:extLst>
            </p:cNvPr>
            <p:cNvSpPr txBox="1"/>
            <p:nvPr/>
          </p:nvSpPr>
          <p:spPr>
            <a:xfrm>
              <a:off x="212651" y="3255887"/>
              <a:ext cx="701475" cy="4514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006</a:t>
              </a:r>
              <a:endPara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697EC99-BBCE-4E63-8EB8-34A3683532F5}"/>
                </a:ext>
              </a:extLst>
            </p:cNvPr>
            <p:cNvSpPr txBox="1"/>
            <p:nvPr/>
          </p:nvSpPr>
          <p:spPr>
            <a:xfrm>
              <a:off x="757994" y="3255887"/>
              <a:ext cx="703440" cy="4514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b="0" i="0" u="none" strike="noStrike" kern="1200" cap="none" spc="-113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결과</a:t>
              </a: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850BE463-A15D-406C-93CA-BC6C8B155D9E}"/>
              </a:ext>
            </a:extLst>
          </p:cNvPr>
          <p:cNvGrpSpPr/>
          <p:nvPr/>
        </p:nvGrpSpPr>
        <p:grpSpPr>
          <a:xfrm>
            <a:off x="3126206" y="7813231"/>
            <a:ext cx="936587" cy="338554"/>
            <a:chOff x="212651" y="3255887"/>
            <a:chExt cx="1248783" cy="451405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85705C6-BE98-45A0-96D4-9A6C271B3552}"/>
                </a:ext>
              </a:extLst>
            </p:cNvPr>
            <p:cNvSpPr txBox="1"/>
            <p:nvPr/>
          </p:nvSpPr>
          <p:spPr>
            <a:xfrm>
              <a:off x="212651" y="3255887"/>
              <a:ext cx="701475" cy="4514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007</a:t>
              </a:r>
              <a:endPara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FC2C215-C9C1-47A8-90C6-73C87C348314}"/>
                </a:ext>
              </a:extLst>
            </p:cNvPr>
            <p:cNvSpPr txBox="1"/>
            <p:nvPr/>
          </p:nvSpPr>
          <p:spPr>
            <a:xfrm>
              <a:off x="757994" y="3255887"/>
              <a:ext cx="703440" cy="4514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b="0" i="0" u="none" strike="noStrike" kern="1200" cap="none" spc="-113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후기</a:t>
              </a:r>
              <a:endParaRPr kumimoji="0" lang="ko-KR" altLang="en-US" sz="1600" b="0" i="0" u="none" strike="noStrike" kern="1200" cap="none" spc="-113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6130DF7E-9933-4694-8111-6A517A03C8FA}"/>
              </a:ext>
            </a:extLst>
          </p:cNvPr>
          <p:cNvGrpSpPr/>
          <p:nvPr/>
        </p:nvGrpSpPr>
        <p:grpSpPr>
          <a:xfrm>
            <a:off x="2607361" y="4580388"/>
            <a:ext cx="1675062" cy="400110"/>
            <a:chOff x="2600105" y="3949924"/>
            <a:chExt cx="1675062" cy="400110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AB603714-9056-4F3C-9E18-77E05C7D56B2}"/>
                </a:ext>
              </a:extLst>
            </p:cNvPr>
            <p:cNvSpPr txBox="1"/>
            <p:nvPr/>
          </p:nvSpPr>
          <p:spPr>
            <a:xfrm>
              <a:off x="2600105" y="3949924"/>
              <a:ext cx="6126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005</a:t>
              </a:r>
              <a:endPara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CD840B6-1046-47D8-8082-E27BDB500D2E}"/>
                </a:ext>
              </a:extLst>
            </p:cNvPr>
            <p:cNvSpPr txBox="1"/>
            <p:nvPr/>
          </p:nvSpPr>
          <p:spPr>
            <a:xfrm>
              <a:off x="3212312" y="3949924"/>
              <a:ext cx="106285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0" i="0" u="none" strike="noStrike" kern="1200" cap="none" spc="-113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개발일정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12739453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67015" y="2571664"/>
            <a:ext cx="133882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4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001</a:t>
            </a:r>
            <a:endParaRPr kumimoji="0" lang="ko-KR" altLang="en-US" sz="5400" b="1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00077" y="3519303"/>
            <a:ext cx="12488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-113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개발배경</a:t>
            </a:r>
          </a:p>
        </p:txBody>
      </p:sp>
      <p:cxnSp>
        <p:nvCxnSpPr>
          <p:cNvPr id="18" name="직선 연결선 17"/>
          <p:cNvCxnSpPr/>
          <p:nvPr/>
        </p:nvCxnSpPr>
        <p:spPr>
          <a:xfrm>
            <a:off x="367014" y="3401616"/>
            <a:ext cx="5231028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F39901B0-90D7-462F-BA78-C0DACE63F69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6551" y="2826268"/>
            <a:ext cx="3112061" cy="1222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058578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/>
          <p:cNvCxnSpPr/>
          <p:nvPr/>
        </p:nvCxnSpPr>
        <p:spPr>
          <a:xfrm>
            <a:off x="891662" y="530874"/>
            <a:ext cx="7999816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99361" y="509442"/>
            <a:ext cx="540000" cy="54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67604" y="568465"/>
            <a:ext cx="194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1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48820CAD-5024-491E-A22B-8766E0B3A9B2}"/>
              </a:ext>
            </a:extLst>
          </p:cNvPr>
          <p:cNvGrpSpPr/>
          <p:nvPr/>
        </p:nvGrpSpPr>
        <p:grpSpPr>
          <a:xfrm>
            <a:off x="464843" y="641656"/>
            <a:ext cx="5292253" cy="4556935"/>
            <a:chOff x="102325" y="-1582569"/>
            <a:chExt cx="7056334" cy="6075907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6D737A4-251B-486C-A2FF-DAAE342044C3}"/>
                </a:ext>
              </a:extLst>
            </p:cNvPr>
            <p:cNvSpPr txBox="1"/>
            <p:nvPr/>
          </p:nvSpPr>
          <p:spPr>
            <a:xfrm>
              <a:off x="671417" y="-1582569"/>
              <a:ext cx="6487242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COVID-19 </a:t>
              </a: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이후 스트리밍 서비스 검색 트렌드 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8A0FAE3-22DC-4715-A3BA-8CF0DBF89BB9}"/>
                </a:ext>
              </a:extLst>
            </p:cNvPr>
            <p:cNvSpPr txBox="1"/>
            <p:nvPr/>
          </p:nvSpPr>
          <p:spPr>
            <a:xfrm>
              <a:off x="102325" y="4231727"/>
              <a:ext cx="2362992" cy="261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675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</p:grpSp>
      <p:pic>
        <p:nvPicPr>
          <p:cNvPr id="19" name="그림 18">
            <a:extLst>
              <a:ext uri="{FF2B5EF4-FFF2-40B4-BE49-F238E27FC236}">
                <a16:creationId xmlns:a16="http://schemas.microsoft.com/office/drawing/2014/main" id="{A663EEEC-6914-4494-9483-148DAD867D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376" y="1457053"/>
            <a:ext cx="8467988" cy="4296045"/>
          </a:xfrm>
          <a:prstGeom prst="rect">
            <a:avLst/>
          </a:prstGeom>
          <a:ln>
            <a:solidFill>
              <a:srgbClr val="000000"/>
            </a:solidFill>
          </a:ln>
        </p:spPr>
      </p:pic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8A063561-BBA1-439E-B019-AE8312DD149A}"/>
              </a:ext>
            </a:extLst>
          </p:cNvPr>
          <p:cNvCxnSpPr>
            <a:cxnSpLocks/>
          </p:cNvCxnSpPr>
          <p:nvPr/>
        </p:nvCxnSpPr>
        <p:spPr>
          <a:xfrm>
            <a:off x="6096000" y="2371725"/>
            <a:ext cx="0" cy="269557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997FE6AD-1A53-4592-BDD2-5471C8815671}"/>
              </a:ext>
            </a:extLst>
          </p:cNvPr>
          <p:cNvCxnSpPr>
            <a:cxnSpLocks/>
          </p:cNvCxnSpPr>
          <p:nvPr/>
        </p:nvCxnSpPr>
        <p:spPr>
          <a:xfrm>
            <a:off x="7724775" y="2369395"/>
            <a:ext cx="0" cy="269557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타원 43">
            <a:extLst>
              <a:ext uri="{FF2B5EF4-FFF2-40B4-BE49-F238E27FC236}">
                <a16:creationId xmlns:a16="http://schemas.microsoft.com/office/drawing/2014/main" id="{47482F07-600A-490B-9107-F7BD9811E602}"/>
              </a:ext>
            </a:extLst>
          </p:cNvPr>
          <p:cNvSpPr/>
          <p:nvPr/>
        </p:nvSpPr>
        <p:spPr>
          <a:xfrm>
            <a:off x="5334000" y="4000500"/>
            <a:ext cx="180975" cy="180975"/>
          </a:xfrm>
          <a:prstGeom prst="ellipse">
            <a:avLst/>
          </a:prstGeom>
          <a:noFill/>
          <a:ln w="190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C405B24-8ECF-4F12-B2C7-3B65DAB4A0AF}"/>
              </a:ext>
            </a:extLst>
          </p:cNvPr>
          <p:cNvSpPr txBox="1"/>
          <p:nvPr/>
        </p:nvSpPr>
        <p:spPr>
          <a:xfrm>
            <a:off x="4314825" y="3971925"/>
            <a:ext cx="10663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Disney+ </a:t>
            </a: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런칭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B6F7A3D-2F7F-4C7C-8732-AA0731598E03}"/>
              </a:ext>
            </a:extLst>
          </p:cNvPr>
          <p:cNvSpPr txBox="1"/>
          <p:nvPr/>
        </p:nvSpPr>
        <p:spPr>
          <a:xfrm>
            <a:off x="4963007" y="2238590"/>
            <a:ext cx="118013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1" i="0" u="none" strike="noStrike" kern="1200" cap="none" spc="0" normalizeH="0" baseline="0" noProof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COVID-19 </a:t>
            </a: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발병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5559ECD-5BAC-4C47-8BFF-306BF6E27746}"/>
              </a:ext>
            </a:extLst>
          </p:cNvPr>
          <p:cNvSpPr txBox="1"/>
          <p:nvPr/>
        </p:nvSpPr>
        <p:spPr>
          <a:xfrm>
            <a:off x="6400803" y="2229065"/>
            <a:ext cx="13500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WHO </a:t>
            </a:r>
            <a:r>
              <a:rPr kumimoji="0" lang="ko-KR" altLang="en-US" sz="1100" b="1" i="0" u="none" strike="noStrike" kern="1200" cap="none" spc="0" normalizeH="0" baseline="0" noProof="0" dirty="0" err="1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펜데믹</a:t>
            </a: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 선언</a:t>
            </a:r>
            <a:endParaRPr kumimoji="0" lang="en-US" altLang="ko-KR" sz="1100" b="1" i="0" u="none" strike="noStrike" kern="1200" cap="none" spc="0" normalizeH="0" baseline="0" noProof="0" dirty="0">
              <a:ln>
                <a:noFill/>
              </a:ln>
              <a:solidFill>
                <a:srgbClr val="3A3838"/>
              </a:solidFill>
              <a:effectLst/>
              <a:uLnTx/>
              <a:uFillTx/>
              <a:latin typeface="나눔스퀘어라운드 Regular"/>
              <a:ea typeface="나눔스퀘어라운드 Regular"/>
              <a:cs typeface="+mn-cs"/>
            </a:endParaRPr>
          </a:p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’21. 3</a:t>
            </a: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월</a:t>
            </a:r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id="{D19F24BB-1C06-4A3F-9947-B00523A4758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8654" y="82711"/>
            <a:ext cx="1002824" cy="393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9686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/>
          <p:cNvCxnSpPr/>
          <p:nvPr/>
        </p:nvCxnSpPr>
        <p:spPr>
          <a:xfrm>
            <a:off x="891662" y="530874"/>
            <a:ext cx="7999816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99361" y="509442"/>
            <a:ext cx="540000" cy="54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67604" y="568465"/>
            <a:ext cx="194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2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48820CAD-5024-491E-A22B-8766E0B3A9B2}"/>
              </a:ext>
            </a:extLst>
          </p:cNvPr>
          <p:cNvGrpSpPr/>
          <p:nvPr/>
        </p:nvGrpSpPr>
        <p:grpSpPr>
          <a:xfrm>
            <a:off x="464843" y="641656"/>
            <a:ext cx="2881337" cy="4556935"/>
            <a:chOff x="102325" y="-1582569"/>
            <a:chExt cx="3841781" cy="6075907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6D737A4-251B-486C-A2FF-DAAE342044C3}"/>
                </a:ext>
              </a:extLst>
            </p:cNvPr>
            <p:cNvSpPr txBox="1"/>
            <p:nvPr/>
          </p:nvSpPr>
          <p:spPr>
            <a:xfrm>
              <a:off x="671417" y="-1582569"/>
              <a:ext cx="3272689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국내외 </a:t>
              </a: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OTT </a:t>
              </a: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시장 규모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8A0FAE3-22DC-4715-A3BA-8CF0DBF89BB9}"/>
                </a:ext>
              </a:extLst>
            </p:cNvPr>
            <p:cNvSpPr txBox="1"/>
            <p:nvPr/>
          </p:nvSpPr>
          <p:spPr>
            <a:xfrm>
              <a:off x="102325" y="4231727"/>
              <a:ext cx="2362992" cy="261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675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BC94F60E-DA2D-4ED8-9529-0CAE17F751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351" y="1421852"/>
            <a:ext cx="3691974" cy="4173511"/>
          </a:xfrm>
          <a:prstGeom prst="rect">
            <a:avLst/>
          </a:prstGeom>
          <a:ln w="12700">
            <a:solidFill>
              <a:srgbClr val="000000"/>
            </a:solidFill>
          </a:ln>
        </p:spPr>
      </p:pic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FA42B64A-2354-4E1C-9F6E-C6011EE03883}"/>
              </a:ext>
            </a:extLst>
          </p:cNvPr>
          <p:cNvCxnSpPr>
            <a:cxnSpLocks/>
          </p:cNvCxnSpPr>
          <p:nvPr/>
        </p:nvCxnSpPr>
        <p:spPr>
          <a:xfrm>
            <a:off x="837490" y="4364318"/>
            <a:ext cx="1791410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6F66B67E-F49E-41D2-8FDE-06951D79C711}"/>
              </a:ext>
            </a:extLst>
          </p:cNvPr>
          <p:cNvGrpSpPr/>
          <p:nvPr/>
        </p:nvGrpSpPr>
        <p:grpSpPr>
          <a:xfrm>
            <a:off x="4891570" y="1421852"/>
            <a:ext cx="3701154" cy="4196974"/>
            <a:chOff x="-2506795" y="1413491"/>
            <a:chExt cx="3628800" cy="3696263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8D77B6A6-783C-4123-89D4-7BA27B4D89F3}"/>
                </a:ext>
              </a:extLst>
            </p:cNvPr>
            <p:cNvGrpSpPr/>
            <p:nvPr/>
          </p:nvGrpSpPr>
          <p:grpSpPr>
            <a:xfrm>
              <a:off x="-2506795" y="1435921"/>
              <a:ext cx="3626928" cy="3673833"/>
              <a:chOff x="4796119" y="970274"/>
              <a:chExt cx="3626928" cy="3673833"/>
            </a:xfrm>
          </p:grpSpPr>
          <p:pic>
            <p:nvPicPr>
              <p:cNvPr id="12" name="그림 11">
                <a:extLst>
                  <a:ext uri="{FF2B5EF4-FFF2-40B4-BE49-F238E27FC236}">
                    <a16:creationId xmlns:a16="http://schemas.microsoft.com/office/drawing/2014/main" id="{73E32FCE-B56D-420C-B6B4-64407915D4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796119" y="970274"/>
                <a:ext cx="3626928" cy="1693221"/>
              </a:xfrm>
              <a:prstGeom prst="rect">
                <a:avLst/>
              </a:prstGeom>
            </p:spPr>
          </p:pic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id="{4A003B66-029F-46F8-989C-D9F1BC0441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96119" y="2663495"/>
                <a:ext cx="3626928" cy="1980612"/>
              </a:xfrm>
              <a:prstGeom prst="rect">
                <a:avLst/>
              </a:prstGeom>
            </p:spPr>
          </p:pic>
        </p:grp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D1D5898B-C110-4261-A995-409FF38DFEEF}"/>
                </a:ext>
              </a:extLst>
            </p:cNvPr>
            <p:cNvSpPr/>
            <p:nvPr/>
          </p:nvSpPr>
          <p:spPr>
            <a:xfrm>
              <a:off x="-2506795" y="1413491"/>
              <a:ext cx="3628800" cy="3675600"/>
            </a:xfrm>
            <a:prstGeom prst="rect">
              <a:avLst/>
            </a:prstGeom>
            <a:noFill/>
            <a:ln w="127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7155132A-4683-4F80-AA39-283BC6C03BF7}"/>
              </a:ext>
            </a:extLst>
          </p:cNvPr>
          <p:cNvSpPr txBox="1"/>
          <p:nvPr/>
        </p:nvSpPr>
        <p:spPr>
          <a:xfrm>
            <a:off x="646980" y="5732201"/>
            <a:ext cx="80736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중고딕"/>
                <a:ea typeface="나눔스퀘어라운드 Regular"/>
                <a:cs typeface="+mn-cs"/>
              </a:rPr>
              <a:t>⇒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21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년 기준 국내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OTT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시장 규모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3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조원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,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구독형 서비스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1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조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5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천억원</a:t>
            </a: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EA8CEE55-95CA-486C-AF55-645AA3254AF7}"/>
              </a:ext>
            </a:extLst>
          </p:cNvPr>
          <p:cNvCxnSpPr>
            <a:cxnSpLocks/>
          </p:cNvCxnSpPr>
          <p:nvPr/>
        </p:nvCxnSpPr>
        <p:spPr>
          <a:xfrm>
            <a:off x="1828800" y="4204298"/>
            <a:ext cx="2133600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18BC4FC7-0688-4637-853A-1ED7C4751D18}"/>
              </a:ext>
            </a:extLst>
          </p:cNvPr>
          <p:cNvCxnSpPr>
            <a:cxnSpLocks/>
          </p:cNvCxnSpPr>
          <p:nvPr/>
        </p:nvCxnSpPr>
        <p:spPr>
          <a:xfrm>
            <a:off x="853440" y="4676738"/>
            <a:ext cx="3169920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C7A05E5C-6CCB-478F-8FFE-6B7D696C965A}"/>
              </a:ext>
            </a:extLst>
          </p:cNvPr>
          <p:cNvCxnSpPr>
            <a:cxnSpLocks/>
          </p:cNvCxnSpPr>
          <p:nvPr/>
        </p:nvCxnSpPr>
        <p:spPr>
          <a:xfrm>
            <a:off x="837490" y="4829138"/>
            <a:ext cx="1791410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47EBE3B1-EFC1-48FF-94CE-76605FC6A418}"/>
              </a:ext>
            </a:extLst>
          </p:cNvPr>
          <p:cNvCxnSpPr>
            <a:cxnSpLocks/>
          </p:cNvCxnSpPr>
          <p:nvPr/>
        </p:nvCxnSpPr>
        <p:spPr>
          <a:xfrm>
            <a:off x="3825240" y="4516718"/>
            <a:ext cx="167640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그림 28">
            <a:extLst>
              <a:ext uri="{FF2B5EF4-FFF2-40B4-BE49-F238E27FC236}">
                <a16:creationId xmlns:a16="http://schemas.microsoft.com/office/drawing/2014/main" id="{DA89521B-ABF7-4E07-A31D-752DE147BC3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8654" y="82711"/>
            <a:ext cx="1002824" cy="393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39633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/>
          <p:cNvCxnSpPr/>
          <p:nvPr/>
        </p:nvCxnSpPr>
        <p:spPr>
          <a:xfrm>
            <a:off x="891662" y="530874"/>
            <a:ext cx="7999816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99361" y="509442"/>
            <a:ext cx="540000" cy="54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67604" y="568465"/>
            <a:ext cx="194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3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48820CAD-5024-491E-A22B-8766E0B3A9B2}"/>
              </a:ext>
            </a:extLst>
          </p:cNvPr>
          <p:cNvGrpSpPr/>
          <p:nvPr/>
        </p:nvGrpSpPr>
        <p:grpSpPr>
          <a:xfrm>
            <a:off x="464843" y="641656"/>
            <a:ext cx="3176290" cy="4556935"/>
            <a:chOff x="102325" y="-1582569"/>
            <a:chExt cx="4235051" cy="6075907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6D737A4-251B-486C-A2FF-DAAE342044C3}"/>
                </a:ext>
              </a:extLst>
            </p:cNvPr>
            <p:cNvSpPr txBox="1"/>
            <p:nvPr/>
          </p:nvSpPr>
          <p:spPr>
            <a:xfrm>
              <a:off x="671417" y="-1582569"/>
              <a:ext cx="3665959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OTT</a:t>
              </a: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 서비스 별 콘텐츠 수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8A0FAE3-22DC-4715-A3BA-8CF0DBF89BB9}"/>
                </a:ext>
              </a:extLst>
            </p:cNvPr>
            <p:cNvSpPr txBox="1"/>
            <p:nvPr/>
          </p:nvSpPr>
          <p:spPr>
            <a:xfrm>
              <a:off x="102325" y="4231727"/>
              <a:ext cx="2362992" cy="261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675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</p:grpSp>
      <p:graphicFrame>
        <p:nvGraphicFramePr>
          <p:cNvPr id="40" name="표 40">
            <a:extLst>
              <a:ext uri="{FF2B5EF4-FFF2-40B4-BE49-F238E27FC236}">
                <a16:creationId xmlns:a16="http://schemas.microsoft.com/office/drawing/2014/main" id="{121F2CED-0C8E-4B4B-935E-4861BD5E79C5}"/>
              </a:ext>
            </a:extLst>
          </p:cNvPr>
          <p:cNvGraphicFramePr>
            <a:graphicFrameLocks noGrp="1"/>
          </p:cNvGraphicFramePr>
          <p:nvPr/>
        </p:nvGraphicFramePr>
        <p:xfrm>
          <a:off x="395912" y="1526076"/>
          <a:ext cx="8199450" cy="39603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6575">
                  <a:extLst>
                    <a:ext uri="{9D8B030D-6E8A-4147-A177-3AD203B41FA5}">
                      <a16:colId xmlns:a16="http://schemas.microsoft.com/office/drawing/2014/main" val="4239599129"/>
                    </a:ext>
                  </a:extLst>
                </a:gridCol>
                <a:gridCol w="1366575">
                  <a:extLst>
                    <a:ext uri="{9D8B030D-6E8A-4147-A177-3AD203B41FA5}">
                      <a16:colId xmlns:a16="http://schemas.microsoft.com/office/drawing/2014/main" val="1692766903"/>
                    </a:ext>
                  </a:extLst>
                </a:gridCol>
                <a:gridCol w="1366575">
                  <a:extLst>
                    <a:ext uri="{9D8B030D-6E8A-4147-A177-3AD203B41FA5}">
                      <a16:colId xmlns:a16="http://schemas.microsoft.com/office/drawing/2014/main" val="3666982359"/>
                    </a:ext>
                  </a:extLst>
                </a:gridCol>
                <a:gridCol w="1366575">
                  <a:extLst>
                    <a:ext uri="{9D8B030D-6E8A-4147-A177-3AD203B41FA5}">
                      <a16:colId xmlns:a16="http://schemas.microsoft.com/office/drawing/2014/main" val="742259274"/>
                    </a:ext>
                  </a:extLst>
                </a:gridCol>
                <a:gridCol w="1366575">
                  <a:extLst>
                    <a:ext uri="{9D8B030D-6E8A-4147-A177-3AD203B41FA5}">
                      <a16:colId xmlns:a16="http://schemas.microsoft.com/office/drawing/2014/main" val="1502959239"/>
                    </a:ext>
                  </a:extLst>
                </a:gridCol>
                <a:gridCol w="1366575">
                  <a:extLst>
                    <a:ext uri="{9D8B030D-6E8A-4147-A177-3AD203B41FA5}">
                      <a16:colId xmlns:a16="http://schemas.microsoft.com/office/drawing/2014/main" val="3249703138"/>
                    </a:ext>
                  </a:extLst>
                </a:gridCol>
              </a:tblGrid>
              <a:tr h="7574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rgbClr val="000000"/>
                          </a:solidFill>
                          <a:latin typeface="+mj-ea"/>
                          <a:ea typeface="+mj-ea"/>
                        </a:rPr>
                        <a:t>국외</a:t>
                      </a: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latin typeface="+mj-ea"/>
                          <a:ea typeface="+mj-ea"/>
                        </a:rPr>
                        <a:t>Netflix</a:t>
                      </a:r>
                      <a:endParaRPr lang="ko-KR" altLang="en-US" b="1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latin typeface="+mj-ea"/>
                          <a:ea typeface="+mj-ea"/>
                        </a:rPr>
                        <a:t>Disney+</a:t>
                      </a:r>
                      <a:endParaRPr lang="ko-KR" altLang="en-US" b="1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latin typeface="+mj-ea"/>
                          <a:ea typeface="+mj-ea"/>
                        </a:rPr>
                        <a:t>Hulu</a:t>
                      </a:r>
                      <a:endParaRPr lang="ko-KR" altLang="en-US" b="1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latin typeface="+mj-ea"/>
                          <a:ea typeface="+mj-ea"/>
                        </a:rPr>
                        <a:t>Amazon Prime</a:t>
                      </a:r>
                      <a:endParaRPr lang="ko-KR" altLang="en-US" b="1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latin typeface="+mj-ea"/>
                          <a:ea typeface="+mj-ea"/>
                        </a:rPr>
                        <a:t>Apple TV+</a:t>
                      </a:r>
                      <a:endParaRPr lang="ko-KR" altLang="en-US" b="1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5059419"/>
                  </a:ext>
                </a:extLst>
              </a:tr>
              <a:tr h="113475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rgbClr val="000000"/>
                          </a:solidFill>
                          <a:latin typeface="+mj-ea"/>
                          <a:ea typeface="+mj-ea"/>
                        </a:rPr>
                        <a:t>콘텐츠 현황</a:t>
                      </a: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spc="0" dirty="0">
                          <a:latin typeface="+mj-ea"/>
                          <a:ea typeface="+mj-ea"/>
                        </a:rPr>
                        <a:t>1,500+ </a:t>
                      </a:r>
                      <a:r>
                        <a:rPr lang="ko-KR" altLang="en-US" b="1" spc="0" dirty="0">
                          <a:latin typeface="+mj-ea"/>
                          <a:ea typeface="+mj-ea"/>
                        </a:rPr>
                        <a:t>드라마</a:t>
                      </a:r>
                      <a:endParaRPr lang="en-US" altLang="ko-KR" b="1" spc="0" dirty="0"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en-US" altLang="ko-KR" b="1" spc="0" dirty="0">
                          <a:latin typeface="+mj-ea"/>
                          <a:ea typeface="+mj-ea"/>
                        </a:rPr>
                        <a:t>4,000+ </a:t>
                      </a:r>
                      <a:r>
                        <a:rPr lang="ko-KR" altLang="en-US" b="1" spc="0" dirty="0">
                          <a:latin typeface="+mj-ea"/>
                          <a:ea typeface="+mj-ea"/>
                        </a:rPr>
                        <a:t>영화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spc="0" dirty="0">
                          <a:latin typeface="+mj-ea"/>
                          <a:ea typeface="+mj-ea"/>
                        </a:rPr>
                        <a:t>7,000+ </a:t>
                      </a:r>
                      <a:r>
                        <a:rPr lang="ko-KR" altLang="en-US" b="1" spc="0" dirty="0">
                          <a:latin typeface="+mj-ea"/>
                          <a:ea typeface="+mj-ea"/>
                        </a:rPr>
                        <a:t>드라마</a:t>
                      </a:r>
                      <a:endParaRPr lang="en-US" altLang="ko-KR" b="1" spc="0" dirty="0"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en-US" altLang="ko-KR" b="1" spc="0" dirty="0">
                          <a:latin typeface="+mj-ea"/>
                          <a:ea typeface="+mj-ea"/>
                        </a:rPr>
                        <a:t>500+ </a:t>
                      </a:r>
                      <a:r>
                        <a:rPr lang="ko-KR" altLang="en-US" b="1" spc="0" dirty="0">
                          <a:latin typeface="+mj-ea"/>
                          <a:ea typeface="+mj-ea"/>
                        </a:rPr>
                        <a:t>영화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spc="0" dirty="0">
                          <a:latin typeface="+mj-ea"/>
                          <a:ea typeface="+mj-ea"/>
                        </a:rPr>
                        <a:t>1,700+ </a:t>
                      </a:r>
                      <a:r>
                        <a:rPr lang="ko-KR" altLang="en-US" b="1" spc="0" dirty="0">
                          <a:latin typeface="+mj-ea"/>
                          <a:ea typeface="+mj-ea"/>
                        </a:rPr>
                        <a:t>드라마</a:t>
                      </a:r>
                      <a:endParaRPr lang="en-US" altLang="ko-KR" b="1" spc="0" dirty="0"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en-US" altLang="ko-KR" b="1" spc="0" dirty="0">
                          <a:latin typeface="+mj-ea"/>
                          <a:ea typeface="+mj-ea"/>
                        </a:rPr>
                        <a:t>2,300+ </a:t>
                      </a:r>
                      <a:r>
                        <a:rPr lang="ko-KR" altLang="en-US" b="1" spc="0" dirty="0">
                          <a:latin typeface="+mj-ea"/>
                          <a:ea typeface="+mj-ea"/>
                        </a:rPr>
                        <a:t>영화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spc="0" dirty="0">
                          <a:latin typeface="+mj-ea"/>
                          <a:ea typeface="+mj-ea"/>
                        </a:rPr>
                        <a:t>1,900+ </a:t>
                      </a:r>
                      <a:r>
                        <a:rPr lang="ko-KR" altLang="en-US" b="1" spc="0" dirty="0">
                          <a:latin typeface="+mj-ea"/>
                          <a:ea typeface="+mj-ea"/>
                        </a:rPr>
                        <a:t>드라마</a:t>
                      </a:r>
                      <a:endParaRPr lang="en-US" altLang="ko-KR" b="1" spc="0" dirty="0"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en-US" altLang="ko-KR" b="1" spc="0" dirty="0">
                          <a:latin typeface="+mj-ea"/>
                          <a:ea typeface="+mj-ea"/>
                        </a:rPr>
                        <a:t>17,000+ </a:t>
                      </a:r>
                      <a:r>
                        <a:rPr lang="ko-KR" altLang="en-US" b="1" spc="0" dirty="0">
                          <a:latin typeface="+mj-ea"/>
                          <a:ea typeface="+mj-ea"/>
                        </a:rPr>
                        <a:t>영화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spc="0" dirty="0">
                          <a:latin typeface="+mj-ea"/>
                          <a:ea typeface="+mj-ea"/>
                        </a:rPr>
                        <a:t>15 </a:t>
                      </a:r>
                      <a:r>
                        <a:rPr lang="ko-KR" altLang="en-US" b="1" spc="0" dirty="0">
                          <a:latin typeface="+mj-ea"/>
                          <a:ea typeface="+mj-ea"/>
                        </a:rPr>
                        <a:t>드라마</a:t>
                      </a:r>
                      <a:endParaRPr lang="en-US" altLang="ko-KR" b="1" spc="0" dirty="0"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en-US" altLang="ko-KR" b="1" spc="0" dirty="0">
                          <a:latin typeface="+mj-ea"/>
                          <a:ea typeface="+mj-ea"/>
                        </a:rPr>
                        <a:t>2 </a:t>
                      </a:r>
                      <a:r>
                        <a:rPr lang="ko-KR" altLang="en-US" b="1" spc="0" dirty="0">
                          <a:latin typeface="+mj-ea"/>
                          <a:ea typeface="+mj-ea"/>
                        </a:rPr>
                        <a:t>영화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20749032"/>
                  </a:ext>
                </a:extLst>
              </a:tr>
              <a:tr h="74075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rgbClr val="000000"/>
                          </a:solidFill>
                          <a:latin typeface="+mj-ea"/>
                          <a:ea typeface="+mj-ea"/>
                        </a:rPr>
                        <a:t>국내</a:t>
                      </a: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WATCHA</a:t>
                      </a:r>
                      <a:endParaRPr lang="ko-KR" altLang="en-US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err="1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wavve</a:t>
                      </a:r>
                      <a:endParaRPr lang="ko-KR" altLang="en-US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err="1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Tving</a:t>
                      </a:r>
                      <a:endParaRPr lang="ko-KR" altLang="en-US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U+</a:t>
                      </a:r>
                      <a:r>
                        <a:rPr lang="ko-KR" altLang="en-US" b="1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모바일</a:t>
                      </a:r>
                      <a:r>
                        <a:rPr lang="en-US" altLang="ko-KR" b="1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tv</a:t>
                      </a:r>
                      <a:endParaRPr lang="ko-KR" altLang="en-US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err="1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seezn</a:t>
                      </a:r>
                      <a:endParaRPr lang="ko-KR" altLang="en-US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0008985"/>
                  </a:ext>
                </a:extLst>
              </a:tr>
              <a:tr h="13273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rgbClr val="000000"/>
                          </a:solidFill>
                          <a:latin typeface="+mj-ea"/>
                          <a:ea typeface="+mj-ea"/>
                        </a:rPr>
                        <a:t>콘텐츠 현황</a:t>
                      </a: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+mj-ea"/>
                          <a:ea typeface="+mj-ea"/>
                        </a:rPr>
                        <a:t>국내외 영화</a:t>
                      </a:r>
                      <a:endParaRPr lang="en-US" altLang="ko-KR" b="1" dirty="0"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en-US" altLang="ko-KR" b="1" dirty="0">
                          <a:latin typeface="+mj-ea"/>
                          <a:ea typeface="+mj-ea"/>
                        </a:rPr>
                        <a:t>8</a:t>
                      </a:r>
                      <a:r>
                        <a:rPr lang="ko-KR" altLang="en-US" b="1" dirty="0" err="1">
                          <a:latin typeface="+mj-ea"/>
                          <a:ea typeface="+mj-ea"/>
                        </a:rPr>
                        <a:t>만여편</a:t>
                      </a:r>
                      <a:endParaRPr lang="ko-KR" altLang="en-US" b="1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+mj-ea"/>
                          <a:ea typeface="+mj-ea"/>
                        </a:rPr>
                        <a:t>실시간 채널 </a:t>
                      </a:r>
                      <a:r>
                        <a:rPr lang="en-US" altLang="ko-KR" b="1" dirty="0">
                          <a:latin typeface="+mj-ea"/>
                          <a:ea typeface="+mj-ea"/>
                        </a:rPr>
                        <a:t>102</a:t>
                      </a:r>
                      <a:r>
                        <a:rPr lang="ko-KR" altLang="en-US" b="1" dirty="0">
                          <a:latin typeface="+mj-ea"/>
                          <a:ea typeface="+mj-ea"/>
                        </a:rPr>
                        <a:t>개</a:t>
                      </a:r>
                      <a:endParaRPr lang="en-US" altLang="ko-KR" b="1" dirty="0"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en-US" altLang="ko-KR" b="1" dirty="0">
                          <a:latin typeface="+mj-ea"/>
                          <a:ea typeface="+mj-ea"/>
                        </a:rPr>
                        <a:t>VOD 25</a:t>
                      </a:r>
                      <a:r>
                        <a:rPr lang="ko-KR" altLang="en-US" b="1" dirty="0" err="1">
                          <a:latin typeface="+mj-ea"/>
                          <a:ea typeface="+mj-ea"/>
                        </a:rPr>
                        <a:t>만편</a:t>
                      </a:r>
                      <a:endParaRPr lang="ko-KR" altLang="en-US" b="1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+mj-ea"/>
                          <a:ea typeface="+mj-ea"/>
                        </a:rPr>
                        <a:t>실시간 채널</a:t>
                      </a:r>
                      <a:endParaRPr lang="en-US" altLang="ko-KR" b="1" dirty="0"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en-US" altLang="ko-KR" b="1" dirty="0">
                          <a:latin typeface="+mj-ea"/>
                          <a:ea typeface="+mj-ea"/>
                        </a:rPr>
                        <a:t>36</a:t>
                      </a:r>
                      <a:r>
                        <a:rPr lang="ko-KR" altLang="en-US" b="1" dirty="0">
                          <a:latin typeface="+mj-ea"/>
                          <a:ea typeface="+mj-ea"/>
                        </a:rPr>
                        <a:t>개</a:t>
                      </a:r>
                      <a:endParaRPr lang="en-US" altLang="ko-KR" b="1" dirty="0"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en-US" altLang="ko-KR" b="1" dirty="0">
                          <a:latin typeface="+mj-ea"/>
                          <a:ea typeface="+mj-ea"/>
                        </a:rPr>
                        <a:t>VOD </a:t>
                      </a:r>
                      <a:r>
                        <a:rPr lang="ko-KR" altLang="en-US" b="1" dirty="0">
                          <a:latin typeface="+mj-ea"/>
                          <a:ea typeface="+mj-ea"/>
                        </a:rPr>
                        <a:t>약 </a:t>
                      </a:r>
                      <a:r>
                        <a:rPr lang="en-US" altLang="ko-KR" b="1" dirty="0">
                          <a:latin typeface="+mj-ea"/>
                          <a:ea typeface="+mj-ea"/>
                        </a:rPr>
                        <a:t>6</a:t>
                      </a:r>
                      <a:r>
                        <a:rPr lang="ko-KR" altLang="en-US" b="1" dirty="0">
                          <a:latin typeface="+mj-ea"/>
                          <a:ea typeface="+mj-ea"/>
                        </a:rPr>
                        <a:t>만개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+mj-ea"/>
                          <a:ea typeface="+mj-ea"/>
                        </a:rPr>
                        <a:t>실시간 채널</a:t>
                      </a:r>
                      <a:endParaRPr lang="en-US" altLang="ko-KR" b="1" dirty="0"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en-US" altLang="ko-KR" b="1" dirty="0">
                          <a:latin typeface="+mj-ea"/>
                          <a:ea typeface="+mj-ea"/>
                        </a:rPr>
                        <a:t>80</a:t>
                      </a:r>
                      <a:r>
                        <a:rPr lang="ko-KR" altLang="en-US" b="1" dirty="0">
                          <a:latin typeface="+mj-ea"/>
                          <a:ea typeface="+mj-ea"/>
                        </a:rPr>
                        <a:t>여개</a:t>
                      </a:r>
                      <a:endParaRPr lang="en-US" altLang="ko-KR" b="1" dirty="0"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en-US" altLang="ko-KR" b="1" dirty="0">
                          <a:latin typeface="+mj-ea"/>
                          <a:ea typeface="+mj-ea"/>
                        </a:rPr>
                        <a:t>VOD 20</a:t>
                      </a:r>
                      <a:r>
                        <a:rPr lang="ko-KR" altLang="en-US" b="1" dirty="0" err="1">
                          <a:latin typeface="+mj-ea"/>
                          <a:ea typeface="+mj-ea"/>
                        </a:rPr>
                        <a:t>만편</a:t>
                      </a:r>
                      <a:endParaRPr lang="ko-KR" altLang="en-US" b="1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+mj-ea"/>
                          <a:ea typeface="+mj-ea"/>
                        </a:rPr>
                        <a:t>실시간 채널 </a:t>
                      </a:r>
                      <a:r>
                        <a:rPr lang="en-US" altLang="ko-KR" b="1" dirty="0">
                          <a:latin typeface="+mj-ea"/>
                          <a:ea typeface="+mj-ea"/>
                        </a:rPr>
                        <a:t>210</a:t>
                      </a:r>
                      <a:r>
                        <a:rPr lang="ko-KR" altLang="en-US" b="1" dirty="0">
                          <a:latin typeface="+mj-ea"/>
                          <a:ea typeface="+mj-ea"/>
                        </a:rPr>
                        <a:t>여개</a:t>
                      </a:r>
                      <a:endParaRPr lang="en-US" altLang="ko-KR" b="1" dirty="0"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en-US" altLang="ko-KR" b="1" dirty="0">
                          <a:latin typeface="+mj-ea"/>
                          <a:ea typeface="+mj-ea"/>
                        </a:rPr>
                        <a:t>VOD 24</a:t>
                      </a:r>
                      <a:r>
                        <a:rPr lang="ko-KR" altLang="en-US" b="1" dirty="0" err="1">
                          <a:latin typeface="+mj-ea"/>
                          <a:ea typeface="+mj-ea"/>
                        </a:rPr>
                        <a:t>만편</a:t>
                      </a:r>
                      <a:endParaRPr lang="ko-KR" altLang="en-US" b="1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5676408"/>
                  </a:ext>
                </a:extLst>
              </a:tr>
            </a:tbl>
          </a:graphicData>
        </a:graphic>
      </p:graphicFrame>
      <p:sp>
        <p:nvSpPr>
          <p:cNvPr id="42" name="자유형: 도형 41">
            <a:extLst>
              <a:ext uri="{FF2B5EF4-FFF2-40B4-BE49-F238E27FC236}">
                <a16:creationId xmlns:a16="http://schemas.microsoft.com/office/drawing/2014/main" id="{6638D1B4-BAB3-4D47-9AFD-F687DC7F48C3}"/>
              </a:ext>
            </a:extLst>
          </p:cNvPr>
          <p:cNvSpPr/>
          <p:nvPr/>
        </p:nvSpPr>
        <p:spPr>
          <a:xfrm>
            <a:off x="1752600" y="1531620"/>
            <a:ext cx="6850380" cy="3954778"/>
          </a:xfrm>
          <a:custGeom>
            <a:avLst/>
            <a:gdLst>
              <a:gd name="connsiteX0" fmla="*/ 15240 w 6850380"/>
              <a:gd name="connsiteY0" fmla="*/ 0 h 4198620"/>
              <a:gd name="connsiteX1" fmla="*/ 6850380 w 6850380"/>
              <a:gd name="connsiteY1" fmla="*/ 0 h 4198620"/>
              <a:gd name="connsiteX2" fmla="*/ 6850380 w 6850380"/>
              <a:gd name="connsiteY2" fmla="*/ 2011680 h 4198620"/>
              <a:gd name="connsiteX3" fmla="*/ 1379220 w 6850380"/>
              <a:gd name="connsiteY3" fmla="*/ 2011680 h 4198620"/>
              <a:gd name="connsiteX4" fmla="*/ 1379220 w 6850380"/>
              <a:gd name="connsiteY4" fmla="*/ 4198620 h 4198620"/>
              <a:gd name="connsiteX5" fmla="*/ 0 w 6850380"/>
              <a:gd name="connsiteY5" fmla="*/ 4198620 h 4198620"/>
              <a:gd name="connsiteX6" fmla="*/ 15240 w 6850380"/>
              <a:gd name="connsiteY6" fmla="*/ 0 h 4198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50380" h="4198620">
                <a:moveTo>
                  <a:pt x="15240" y="0"/>
                </a:moveTo>
                <a:lnTo>
                  <a:pt x="6850380" y="0"/>
                </a:lnTo>
                <a:lnTo>
                  <a:pt x="6850380" y="2011680"/>
                </a:lnTo>
                <a:lnTo>
                  <a:pt x="1379220" y="2011680"/>
                </a:lnTo>
                <a:lnTo>
                  <a:pt x="1379220" y="4198620"/>
                </a:lnTo>
                <a:lnTo>
                  <a:pt x="0" y="4198620"/>
                </a:lnTo>
                <a:lnTo>
                  <a:pt x="15240" y="0"/>
                </a:lnTo>
                <a:close/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DE097A8-5978-4ED3-9F72-1CDC95A8E832}"/>
              </a:ext>
            </a:extLst>
          </p:cNvPr>
          <p:cNvSpPr txBox="1"/>
          <p:nvPr/>
        </p:nvSpPr>
        <p:spPr>
          <a:xfrm>
            <a:off x="646980" y="5732201"/>
            <a:ext cx="65107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중고딕"/>
                <a:ea typeface="나눔스퀘어라운드 Regular"/>
                <a:cs typeface="+mn-cs"/>
              </a:rPr>
              <a:t>⇒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국내외 주요 구독형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OTT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콘텐츠 수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: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약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10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만개 이상</a:t>
            </a:r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E2459FA7-FBFF-46A6-B57E-D95A2C45AC7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8654" y="82711"/>
            <a:ext cx="1002824" cy="393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705053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925D0865-ED29-4AB9-815E-06A850EC7A31}"/>
              </a:ext>
            </a:extLst>
          </p:cNvPr>
          <p:cNvSpPr/>
          <p:nvPr/>
        </p:nvSpPr>
        <p:spPr>
          <a:xfrm>
            <a:off x="698661" y="1286229"/>
            <a:ext cx="3955834" cy="5352340"/>
          </a:xfrm>
          <a:prstGeom prst="rect">
            <a:avLst/>
          </a:prstGeom>
          <a:solidFill>
            <a:schemeClr val="accent3"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cxnSp>
        <p:nvCxnSpPr>
          <p:cNvPr id="23" name="직선 연결선 22"/>
          <p:cNvCxnSpPr/>
          <p:nvPr/>
        </p:nvCxnSpPr>
        <p:spPr>
          <a:xfrm>
            <a:off x="891662" y="530874"/>
            <a:ext cx="7999816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99361" y="509442"/>
            <a:ext cx="540000" cy="54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67604" y="568465"/>
            <a:ext cx="194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4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DBA8EE0-454D-4961-8536-DD35F3283524}"/>
              </a:ext>
            </a:extLst>
          </p:cNvPr>
          <p:cNvGrpSpPr/>
          <p:nvPr/>
        </p:nvGrpSpPr>
        <p:grpSpPr>
          <a:xfrm>
            <a:off x="791622" y="1393315"/>
            <a:ext cx="3769914" cy="5138168"/>
            <a:chOff x="732322" y="1348291"/>
            <a:chExt cx="3391039" cy="5138168"/>
          </a:xfrm>
        </p:grpSpPr>
        <p:pic>
          <p:nvPicPr>
            <p:cNvPr id="33" name="그림 32" descr="텍스트, 사람, 실내이(가) 표시된 사진&#10;&#10;자동 생성된 설명">
              <a:extLst>
                <a:ext uri="{FF2B5EF4-FFF2-40B4-BE49-F238E27FC236}">
                  <a16:creationId xmlns:a16="http://schemas.microsoft.com/office/drawing/2014/main" id="{A7C2E836-5727-4EB3-882C-AAD077F48189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9361" y="3089375"/>
              <a:ext cx="3384000" cy="1656000"/>
            </a:xfrm>
            <a:prstGeom prst="rect">
              <a:avLst/>
            </a:prstGeom>
          </p:spPr>
        </p:pic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7C868652-88B7-449B-86DD-D4CABE61FB3C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2322" y="1348291"/>
              <a:ext cx="3384000" cy="1656000"/>
            </a:xfrm>
            <a:prstGeom prst="rect">
              <a:avLst/>
            </a:prstGeom>
          </p:spPr>
        </p:pic>
        <p:pic>
          <p:nvPicPr>
            <p:cNvPr id="35" name="그림 34" descr="텍스트, 스크린샷, 다른, 여러개이(가) 표시된 사진&#10;&#10;자동 생성된 설명">
              <a:extLst>
                <a:ext uri="{FF2B5EF4-FFF2-40B4-BE49-F238E27FC236}">
                  <a16:creationId xmlns:a16="http://schemas.microsoft.com/office/drawing/2014/main" id="{A64306AA-6274-4217-9C2A-EC0A401DB210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9361" y="4830459"/>
              <a:ext cx="3384000" cy="1656000"/>
            </a:xfrm>
            <a:prstGeom prst="rect">
              <a:avLst/>
            </a:prstGeom>
          </p:spPr>
        </p:pic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48820CAD-5024-491E-A22B-8766E0B3A9B2}"/>
              </a:ext>
            </a:extLst>
          </p:cNvPr>
          <p:cNvGrpSpPr/>
          <p:nvPr/>
        </p:nvGrpSpPr>
        <p:grpSpPr>
          <a:xfrm>
            <a:off x="464843" y="641656"/>
            <a:ext cx="4497164" cy="4556935"/>
            <a:chOff x="102325" y="-1582569"/>
            <a:chExt cx="5996218" cy="6075907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6D737A4-251B-486C-A2FF-DAAE342044C3}"/>
                </a:ext>
              </a:extLst>
            </p:cNvPr>
            <p:cNvSpPr txBox="1"/>
            <p:nvPr/>
          </p:nvSpPr>
          <p:spPr>
            <a:xfrm>
              <a:off x="671417" y="-1582569"/>
              <a:ext cx="5427126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내가 좋아하는 작품 어디서 볼 수 있을까</a:t>
              </a: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?</a:t>
              </a:r>
              <a:endPara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8A0FAE3-22DC-4715-A3BA-8CF0DBF89BB9}"/>
                </a:ext>
              </a:extLst>
            </p:cNvPr>
            <p:cNvSpPr txBox="1"/>
            <p:nvPr/>
          </p:nvSpPr>
          <p:spPr>
            <a:xfrm>
              <a:off x="102325" y="4231727"/>
              <a:ext cx="2362992" cy="261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675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</p:grpSp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1EF8C1C6-0FB3-4D31-AA0F-2008B4C9A6AF}"/>
              </a:ext>
            </a:extLst>
          </p:cNvPr>
          <p:cNvSpPr/>
          <p:nvPr/>
        </p:nvSpPr>
        <p:spPr>
          <a:xfrm rot="5400000">
            <a:off x="6714641" y="3338876"/>
            <a:ext cx="393720" cy="1716112"/>
          </a:xfrm>
          <a:prstGeom prst="rightArrow">
            <a:avLst/>
          </a:prstGeom>
          <a:solidFill>
            <a:schemeClr val="accent3">
              <a:lumMod val="9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617888C-E971-42B2-BB2E-AF10190165BA}"/>
              </a:ext>
            </a:extLst>
          </p:cNvPr>
          <p:cNvSpPr txBox="1"/>
          <p:nvPr/>
        </p:nvSpPr>
        <p:spPr>
          <a:xfrm>
            <a:off x="5047048" y="2584784"/>
            <a:ext cx="3728906" cy="13157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유명 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OTT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서비스 </a:t>
            </a:r>
            <a:r>
              <a:rPr kumimoji="0" lang="ko-KR" alt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ED636D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서비스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ED636D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 결제 전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srgbClr val="ED636D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작품 목록 확인 불가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600" b="1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1097D0">
                    <a:lumMod val="50000"/>
                  </a:srgbClr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  <a:cs typeface="+mn-cs"/>
              </a:rPr>
              <a:t>  *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1097D0">
                    <a:lumMod val="50000"/>
                  </a:srgbClr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 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1097D0">
                    <a:lumMod val="50000"/>
                  </a:srgbClr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국내 일부 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1097D0">
                    <a:lumMod val="50000"/>
                  </a:srgbClr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OTT 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1097D0">
                    <a:lumMod val="50000"/>
                  </a:srgbClr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기업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srgbClr val="1097D0">
                    <a:lumMod val="50000"/>
                  </a:srgbClr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(TVING, SEEZN, </a:t>
            </a:r>
            <a:r>
              <a:rPr kumimoji="0" lang="en-US" altLang="ko-KR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1097D0">
                    <a:lumMod val="50000"/>
                  </a:srgbClr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wavve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srgbClr val="1097D0">
                    <a:lumMod val="50000"/>
                  </a:srgbClr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 </a:t>
            </a: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1097D0">
                    <a:lumMod val="50000"/>
                  </a:srgbClr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등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srgbClr val="1097D0">
                    <a:lumMod val="50000"/>
                  </a:srgbClr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)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1097D0">
                    <a:lumMod val="50000"/>
                  </a:srgbClr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은 확인 가능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6B2C076-48DD-46DE-920E-2CED8D103EAC}"/>
              </a:ext>
            </a:extLst>
          </p:cNvPr>
          <p:cNvSpPr/>
          <p:nvPr/>
        </p:nvSpPr>
        <p:spPr>
          <a:xfrm>
            <a:off x="2959100" y="2348699"/>
            <a:ext cx="416984" cy="123040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000BAAA-75EB-4BCE-AD2A-6C8AFEC4E391}"/>
              </a:ext>
            </a:extLst>
          </p:cNvPr>
          <p:cNvSpPr/>
          <p:nvPr/>
        </p:nvSpPr>
        <p:spPr>
          <a:xfrm>
            <a:off x="2432047" y="4087008"/>
            <a:ext cx="499271" cy="138916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DEEFF01-07EC-449D-B03D-CFEAB0EB5D06}"/>
              </a:ext>
            </a:extLst>
          </p:cNvPr>
          <p:cNvSpPr/>
          <p:nvPr/>
        </p:nvSpPr>
        <p:spPr>
          <a:xfrm>
            <a:off x="990600" y="5657850"/>
            <a:ext cx="559594" cy="104776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0131C9C-F95F-4B61-B1E6-0ACA72257948}"/>
              </a:ext>
            </a:extLst>
          </p:cNvPr>
          <p:cNvSpPr txBox="1"/>
          <p:nvPr/>
        </p:nvSpPr>
        <p:spPr>
          <a:xfrm>
            <a:off x="4708815" y="4695081"/>
            <a:ext cx="44053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한곳에서 한번에 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알 수 없을까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?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3D676412-D668-4A22-8CAE-8A0DA17E512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8654" y="82711"/>
            <a:ext cx="1002824" cy="393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913252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설명선: 오른쪽 화살표 3">
            <a:extLst>
              <a:ext uri="{FF2B5EF4-FFF2-40B4-BE49-F238E27FC236}">
                <a16:creationId xmlns:a16="http://schemas.microsoft.com/office/drawing/2014/main" id="{2213ACDD-9FBF-4713-B5A7-A64E78CD438C}"/>
              </a:ext>
            </a:extLst>
          </p:cNvPr>
          <p:cNvSpPr/>
          <p:nvPr/>
        </p:nvSpPr>
        <p:spPr>
          <a:xfrm>
            <a:off x="703905" y="1287207"/>
            <a:ext cx="4503095" cy="5350383"/>
          </a:xfrm>
          <a:prstGeom prst="rightArrowCallout">
            <a:avLst>
              <a:gd name="adj1" fmla="val 25000"/>
              <a:gd name="adj2" fmla="val 25000"/>
              <a:gd name="adj3" fmla="val 8361"/>
              <a:gd name="adj4" fmla="val 87701"/>
            </a:avLst>
          </a:prstGeom>
          <a:solidFill>
            <a:schemeClr val="accent3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cxnSp>
        <p:nvCxnSpPr>
          <p:cNvPr id="23" name="직선 연결선 22"/>
          <p:cNvCxnSpPr/>
          <p:nvPr/>
        </p:nvCxnSpPr>
        <p:spPr>
          <a:xfrm>
            <a:off x="891662" y="530874"/>
            <a:ext cx="7999816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99361" y="509442"/>
            <a:ext cx="540000" cy="54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67604" y="568465"/>
            <a:ext cx="194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5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D91AC8C-ADFA-4BAD-A1E4-0259E19921A8}"/>
              </a:ext>
            </a:extLst>
          </p:cNvPr>
          <p:cNvSpPr txBox="1"/>
          <p:nvPr/>
        </p:nvSpPr>
        <p:spPr>
          <a:xfrm>
            <a:off x="5229364" y="2608222"/>
            <a:ext cx="37818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400" b="1" i="0" u="none" strike="noStrike" kern="1200" cap="none" spc="-225" normalizeH="0" baseline="0" noProof="0" dirty="0" err="1">
                <a:ln>
                  <a:noFill/>
                </a:ln>
                <a:solidFill>
                  <a:srgbClr val="ED636D">
                    <a:lumMod val="75000"/>
                    <a:alpha val="70000"/>
                  </a:srgb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오때</a:t>
            </a:r>
            <a:r>
              <a:rPr kumimoji="0" lang="en-US" altLang="ko-KR" sz="5400" b="1" i="0" u="none" strike="noStrike" kern="1200" cap="none" spc="-225" normalizeH="0" baseline="0" noProof="0" dirty="0">
                <a:ln>
                  <a:noFill/>
                </a:ln>
                <a:solidFill>
                  <a:srgbClr val="ED636D">
                    <a:lumMod val="75000"/>
                    <a:alpha val="70000"/>
                  </a:srgb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?(</a:t>
            </a:r>
            <a:r>
              <a:rPr kumimoji="0" lang="en-US" altLang="ko-KR" sz="5400" b="1" i="0" u="none" strike="noStrike" kern="1200" cap="none" spc="-225" normalizeH="0" baseline="0" noProof="0" dirty="0" err="1">
                <a:ln>
                  <a:noFill/>
                </a:ln>
                <a:solidFill>
                  <a:srgbClr val="ED636D">
                    <a:lumMod val="75000"/>
                    <a:alpha val="70000"/>
                  </a:srgb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OTTe</a:t>
            </a:r>
            <a:r>
              <a:rPr kumimoji="0" lang="en-US" altLang="ko-KR" sz="5400" b="1" i="0" u="none" strike="noStrike" kern="1200" cap="none" spc="-225" normalizeH="0" baseline="0" noProof="0" dirty="0">
                <a:ln>
                  <a:noFill/>
                </a:ln>
                <a:solidFill>
                  <a:srgbClr val="ED636D">
                    <a:lumMod val="75000"/>
                    <a:alpha val="70000"/>
                  </a:srgb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)</a:t>
            </a:r>
            <a:endParaRPr kumimoji="0" lang="ko-KR" altLang="en-US" sz="5400" b="1" i="0" u="none" strike="noStrike" kern="1200" cap="none" spc="-225" normalizeH="0" baseline="0" noProof="0" dirty="0">
              <a:ln>
                <a:noFill/>
              </a:ln>
              <a:solidFill>
                <a:srgbClr val="ED636D">
                  <a:lumMod val="75000"/>
                  <a:alpha val="70000"/>
                </a:srgbClr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D406B8E-3208-4D89-AB67-78F0D89B884F}"/>
              </a:ext>
            </a:extLst>
          </p:cNvPr>
          <p:cNvSpPr txBox="1"/>
          <p:nvPr/>
        </p:nvSpPr>
        <p:spPr>
          <a:xfrm>
            <a:off x="6044139" y="3528424"/>
            <a:ext cx="209063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모든 컨텐츠를 한 곳에서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C5D33654-CF2F-4862-8C5A-C5FCE3748E72}"/>
              </a:ext>
            </a:extLst>
          </p:cNvPr>
          <p:cNvGrpSpPr/>
          <p:nvPr/>
        </p:nvGrpSpPr>
        <p:grpSpPr>
          <a:xfrm>
            <a:off x="464843" y="641656"/>
            <a:ext cx="4497164" cy="4556935"/>
            <a:chOff x="102325" y="-1582569"/>
            <a:chExt cx="5996218" cy="6075907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50EF530-D71F-4171-8B07-91EA7F38E199}"/>
                </a:ext>
              </a:extLst>
            </p:cNvPr>
            <p:cNvSpPr txBox="1"/>
            <p:nvPr/>
          </p:nvSpPr>
          <p:spPr>
            <a:xfrm>
              <a:off x="671417" y="-1582569"/>
              <a:ext cx="5427126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내가 좋아하는 작품 어디서 볼 수 있을까</a:t>
              </a: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?</a:t>
              </a:r>
              <a:endPara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A88A910-DF33-4BE2-8A32-9407B2CF2BA0}"/>
                </a:ext>
              </a:extLst>
            </p:cNvPr>
            <p:cNvSpPr txBox="1"/>
            <p:nvPr/>
          </p:nvSpPr>
          <p:spPr>
            <a:xfrm>
              <a:off x="102325" y="4231727"/>
              <a:ext cx="2362992" cy="261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675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810666C1-F5B8-41E8-934D-607C5FDC1321}"/>
              </a:ext>
            </a:extLst>
          </p:cNvPr>
          <p:cNvGrpSpPr/>
          <p:nvPr/>
        </p:nvGrpSpPr>
        <p:grpSpPr>
          <a:xfrm>
            <a:off x="791622" y="1393315"/>
            <a:ext cx="3769914" cy="5138168"/>
            <a:chOff x="732322" y="1348291"/>
            <a:chExt cx="3391039" cy="5138168"/>
          </a:xfrm>
        </p:grpSpPr>
        <p:pic>
          <p:nvPicPr>
            <p:cNvPr id="30" name="그림 29" descr="텍스트, 사람, 실내이(가) 표시된 사진&#10;&#10;자동 생성된 설명">
              <a:extLst>
                <a:ext uri="{FF2B5EF4-FFF2-40B4-BE49-F238E27FC236}">
                  <a16:creationId xmlns:a16="http://schemas.microsoft.com/office/drawing/2014/main" id="{F05FDD3A-EBE4-47C0-A446-4245F496C1BE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9361" y="3089375"/>
              <a:ext cx="3384000" cy="1656000"/>
            </a:xfrm>
            <a:prstGeom prst="rect">
              <a:avLst/>
            </a:prstGeom>
          </p:spPr>
        </p:pic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EDECC154-36C0-4236-B94F-CDE6C419F91C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2322" y="1348291"/>
              <a:ext cx="3384000" cy="1656000"/>
            </a:xfrm>
            <a:prstGeom prst="rect">
              <a:avLst/>
            </a:prstGeom>
          </p:spPr>
        </p:pic>
        <p:pic>
          <p:nvPicPr>
            <p:cNvPr id="32" name="그림 31" descr="텍스트, 스크린샷, 다른, 여러개이(가) 표시된 사진&#10;&#10;자동 생성된 설명">
              <a:extLst>
                <a:ext uri="{FF2B5EF4-FFF2-40B4-BE49-F238E27FC236}">
                  <a16:creationId xmlns:a16="http://schemas.microsoft.com/office/drawing/2014/main" id="{D88D7D2A-583A-4EE9-90AA-80CF9F9CE594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9361" y="4830459"/>
              <a:ext cx="3384000" cy="1656000"/>
            </a:xfrm>
            <a:prstGeom prst="rect">
              <a:avLst/>
            </a:prstGeom>
          </p:spPr>
        </p:pic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668726CE-2C97-4D5E-981A-953A9230278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3427" y="3900927"/>
            <a:ext cx="3112061" cy="122252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E81DE894-1DDD-4790-AE27-7272B1AAEF5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8654" y="82711"/>
            <a:ext cx="1002824" cy="393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502161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67015" y="2571664"/>
            <a:ext cx="133882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4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002</a:t>
            </a:r>
            <a:endParaRPr kumimoji="0" lang="ko-KR" altLang="en-US" sz="5400" b="1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00077" y="3519303"/>
            <a:ext cx="12488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-113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개발목표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265306" y="5736431"/>
            <a:ext cx="1826142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" b="0" i="0" u="none" strike="noStrike" kern="1200" cap="none" spc="0" normalizeH="0" baseline="0" noProof="0" dirty="0">
                <a:ln>
                  <a:noFill/>
                </a:ln>
                <a:solidFill>
                  <a:srgbClr val="898F8D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Copyrightⓒ. Saebyeol Yu. All Rights Reserved.</a:t>
            </a:r>
            <a:endParaRPr kumimoji="0" lang="ko-KR" altLang="en-US" sz="600" b="0" i="0" u="none" strike="noStrike" kern="1200" cap="none" spc="0" normalizeH="0" baseline="0" noProof="0" dirty="0">
              <a:ln>
                <a:noFill/>
              </a:ln>
              <a:solidFill>
                <a:srgbClr val="898F8D"/>
              </a:solidFill>
              <a:effectLst/>
              <a:uLnTx/>
              <a:uFillTx/>
              <a:latin typeface="나눔스퀘어라운드 Regular"/>
              <a:ea typeface="나눔스퀘어라운드 Regular"/>
              <a:cs typeface="+mn-cs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367014" y="3401616"/>
            <a:ext cx="5231028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72FEE6A3-8A57-45D4-8BBC-5F116E2545F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6551" y="2826268"/>
            <a:ext cx="3112061" cy="1222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9044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/>
          <p:cNvCxnSpPr/>
          <p:nvPr/>
        </p:nvCxnSpPr>
        <p:spPr>
          <a:xfrm>
            <a:off x="891662" y="530874"/>
            <a:ext cx="7999816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99361" y="509442"/>
            <a:ext cx="540000" cy="54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67604" y="568465"/>
            <a:ext cx="194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b="1" dirty="0">
                <a:solidFill>
                  <a:srgbClr val="FFFFFF"/>
                </a:solidFill>
                <a:latin typeface="Arial"/>
                <a:ea typeface="나눔스퀘어라운드 Regular"/>
              </a:rPr>
              <a:t>1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528C7CB-C522-4832-8592-172E2A18155B}"/>
              </a:ext>
            </a:extLst>
          </p:cNvPr>
          <p:cNvGrpSpPr/>
          <p:nvPr/>
        </p:nvGrpSpPr>
        <p:grpSpPr>
          <a:xfrm>
            <a:off x="464843" y="641656"/>
            <a:ext cx="2770730" cy="4556935"/>
            <a:chOff x="102325" y="-1582569"/>
            <a:chExt cx="3694307" cy="607590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999987A-5FF5-46F4-B0CE-37DB8E05295F}"/>
                </a:ext>
              </a:extLst>
            </p:cNvPr>
            <p:cNvSpPr txBox="1"/>
            <p:nvPr/>
          </p:nvSpPr>
          <p:spPr>
            <a:xfrm>
              <a:off x="671417" y="-1582569"/>
              <a:ext cx="3125215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기능 구현 </a:t>
              </a:r>
              <a:r>
                <a:rPr lang="en-US" altLang="ko-KR" b="1" dirty="0">
                  <a:solidFill>
                    <a:srgbClr val="5D5B5B"/>
                  </a:solidFill>
                  <a:latin typeface="Arial"/>
                  <a:ea typeface="나눔스퀘어라운드 Regular"/>
                </a:rPr>
                <a:t>- </a:t>
              </a:r>
              <a:r>
                <a:rPr kumimoji="0" lang="ko-KR" altLang="en-US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메인페이지</a:t>
              </a:r>
              <a:endPara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B6AC31F-51CD-460F-BECD-99B34DF5C44A}"/>
                </a:ext>
              </a:extLst>
            </p:cNvPr>
            <p:cNvSpPr txBox="1"/>
            <p:nvPr/>
          </p:nvSpPr>
          <p:spPr>
            <a:xfrm>
              <a:off x="102325" y="4231727"/>
              <a:ext cx="2362992" cy="261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675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</p:grp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702F5DB6-C84B-49EE-AF62-DC2D9A417622}"/>
              </a:ext>
            </a:extLst>
          </p:cNvPr>
          <p:cNvSpPr/>
          <p:nvPr/>
        </p:nvSpPr>
        <p:spPr>
          <a:xfrm>
            <a:off x="-2967822" y="2067980"/>
            <a:ext cx="1196343" cy="37199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E0426717-5F81-4BFF-A14F-70BE929A22B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90" r="10790"/>
          <a:stretch/>
        </p:blipFill>
        <p:spPr>
          <a:xfrm>
            <a:off x="260298" y="1276350"/>
            <a:ext cx="4017078" cy="5138513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2F940632-91C8-497B-8E47-8FACE97548C7}"/>
              </a:ext>
            </a:extLst>
          </p:cNvPr>
          <p:cNvSpPr txBox="1"/>
          <p:nvPr/>
        </p:nvSpPr>
        <p:spPr>
          <a:xfrm>
            <a:off x="4565515" y="4612421"/>
            <a:ext cx="4327658" cy="178510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171450" marR="0" lvl="0" indent="-171450" algn="just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ko-KR" altLang="en-US" sz="1400" dirty="0">
                <a:solidFill>
                  <a:srgbClr val="5D5B5B"/>
                </a:solidFill>
                <a:latin typeface="Arial"/>
                <a:ea typeface="나눔스퀘어라운드 Regular"/>
              </a:rPr>
              <a:t>카테고리별 추천 작품</a:t>
            </a:r>
            <a:endParaRPr lang="en-US" altLang="ko-KR" sz="1400" dirty="0">
              <a:solidFill>
                <a:srgbClr val="5D5B5B"/>
              </a:solidFill>
              <a:latin typeface="Arial"/>
              <a:ea typeface="나눔스퀘어라운드 Regular"/>
            </a:endParaRPr>
          </a:p>
          <a:p>
            <a:pPr marL="171450" marR="0" lvl="0" indent="-171450" algn="just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altLang="ko-KR" sz="1400" dirty="0" err="1">
                <a:solidFill>
                  <a:srgbClr val="5D5B5B"/>
                </a:solidFill>
                <a:latin typeface="Arial"/>
                <a:ea typeface="나눔스퀘어라운드 Regular"/>
              </a:rPr>
              <a:t>imdb</a:t>
            </a:r>
            <a:r>
              <a:rPr lang="ko-KR" altLang="en-US" sz="1400" dirty="0">
                <a:solidFill>
                  <a:srgbClr val="5D5B5B"/>
                </a:solidFill>
                <a:latin typeface="Arial"/>
                <a:ea typeface="나눔스퀘어라운드 Regular"/>
              </a:rPr>
              <a:t> 영화 데이터 칼럼별로 분류</a:t>
            </a:r>
            <a:endParaRPr lang="en-US" altLang="ko-KR" sz="1400" dirty="0">
              <a:solidFill>
                <a:srgbClr val="5D5B5B"/>
              </a:solidFill>
              <a:latin typeface="Arial"/>
              <a:ea typeface="나눔스퀘어라운드 Regular"/>
            </a:endParaRPr>
          </a:p>
          <a:p>
            <a:pPr marL="171450" marR="0" lvl="0" indent="-171450" algn="just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ko-KR" altLang="en-US" sz="1400" dirty="0">
                <a:solidFill>
                  <a:srgbClr val="5D5B5B"/>
                </a:solidFill>
                <a:latin typeface="Arial"/>
                <a:ea typeface="나눔스퀘어라운드 Regular"/>
              </a:rPr>
              <a:t>싱글 페이지를 위해 슬라이드 방식으로 각 항목별</a:t>
            </a:r>
            <a:endParaRPr lang="en-US" altLang="ko-KR" sz="1400" dirty="0">
              <a:solidFill>
                <a:srgbClr val="5D5B5B"/>
              </a:solidFill>
              <a:latin typeface="Arial"/>
              <a:ea typeface="나눔스퀘어라운드 Regular"/>
            </a:endParaRPr>
          </a:p>
          <a:p>
            <a:pPr marR="0" lvl="0" algn="just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1400" dirty="0">
                <a:solidFill>
                  <a:srgbClr val="5D5B5B"/>
                </a:solidFill>
                <a:latin typeface="Arial"/>
                <a:ea typeface="나눔스퀘어라운드 Regular"/>
              </a:rPr>
              <a:t>   </a:t>
            </a:r>
            <a:r>
              <a:rPr lang="en-US" altLang="ko-KR" sz="1100" dirty="0">
                <a:solidFill>
                  <a:srgbClr val="5D5B5B"/>
                </a:solidFill>
                <a:latin typeface="Arial"/>
                <a:ea typeface="나눔스퀘어라운드 Regular"/>
              </a:rPr>
              <a:t> </a:t>
            </a:r>
            <a:r>
              <a:rPr lang="ko-KR" altLang="en-US" sz="1400" dirty="0">
                <a:solidFill>
                  <a:srgbClr val="5D5B5B"/>
                </a:solidFill>
                <a:latin typeface="Arial"/>
                <a:ea typeface="나눔스퀘어라운드 Regular"/>
              </a:rPr>
              <a:t>컴포넌트 구현</a:t>
            </a:r>
            <a:r>
              <a:rPr lang="en-US" altLang="ko-KR" sz="1200" dirty="0">
                <a:solidFill>
                  <a:srgbClr val="5D5B5B"/>
                </a:solidFill>
                <a:latin typeface="Arial"/>
                <a:ea typeface="나눔스퀘어라운드 Regular"/>
              </a:rPr>
              <a:t>(react-slick</a:t>
            </a:r>
            <a:r>
              <a:rPr lang="ko-KR" altLang="en-US" sz="1200" dirty="0">
                <a:solidFill>
                  <a:srgbClr val="5D5B5B"/>
                </a:solidFill>
                <a:latin typeface="Arial"/>
                <a:ea typeface="나눔스퀘어라운드 Regular"/>
              </a:rPr>
              <a:t> 패키지 사용</a:t>
            </a:r>
            <a:r>
              <a:rPr lang="en-US" altLang="ko-KR" sz="1200" dirty="0">
                <a:solidFill>
                  <a:srgbClr val="5D5B5B"/>
                </a:solidFill>
                <a:latin typeface="Arial"/>
                <a:ea typeface="나눔스퀘어라운드 Regular"/>
              </a:rPr>
              <a:t>)</a:t>
            </a:r>
            <a:endParaRPr lang="en-US" altLang="ko-KR" sz="1400" dirty="0">
              <a:solidFill>
                <a:srgbClr val="5D5B5B"/>
              </a:solidFill>
              <a:latin typeface="Arial"/>
              <a:ea typeface="나눔스퀘어라운드 Regular"/>
            </a:endParaRPr>
          </a:p>
          <a:p>
            <a:pPr marL="171450" marR="0" lvl="0" indent="-171450" algn="just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ko-KR" altLang="en-US" sz="1400" dirty="0">
                <a:solidFill>
                  <a:srgbClr val="5D5B5B"/>
                </a:solidFill>
                <a:latin typeface="Arial"/>
                <a:ea typeface="나눔스퀘어라운드 Regular"/>
              </a:rPr>
              <a:t>임의로 선정된 작품 </a:t>
            </a:r>
            <a:r>
              <a:rPr lang="en-US" altLang="ko-KR" sz="1400" dirty="0">
                <a:solidFill>
                  <a:srgbClr val="5D5B5B"/>
                </a:solidFill>
                <a:latin typeface="Arial"/>
                <a:ea typeface="나눔스퀘어라운드 Regular"/>
              </a:rPr>
              <a:t>100</a:t>
            </a:r>
            <a:r>
              <a:rPr lang="ko-KR" altLang="en-US" sz="1400" dirty="0">
                <a:solidFill>
                  <a:srgbClr val="5D5B5B"/>
                </a:solidFill>
                <a:latin typeface="Arial"/>
                <a:ea typeface="나눔스퀘어라운드 Regular"/>
              </a:rPr>
              <a:t>개 표시</a:t>
            </a:r>
            <a:endParaRPr lang="en-US" altLang="ko-KR" sz="1400" dirty="0">
              <a:solidFill>
                <a:srgbClr val="5D5B5B"/>
              </a:solidFill>
              <a:latin typeface="Arial"/>
              <a:ea typeface="나눔스퀘어라운드 Regular"/>
            </a:endParaRPr>
          </a:p>
          <a:p>
            <a:pPr marR="0" lvl="0" algn="just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1400" dirty="0">
                <a:solidFill>
                  <a:srgbClr val="5D5B5B"/>
                </a:solidFill>
                <a:latin typeface="Arial"/>
                <a:ea typeface="나눔스퀘어라운드 Regular"/>
              </a:rPr>
              <a:t>    </a:t>
            </a:r>
            <a:r>
              <a:rPr lang="en-US" altLang="ko-KR" sz="1200" dirty="0">
                <a:solidFill>
                  <a:srgbClr val="5D5B5B"/>
                </a:solidFill>
                <a:latin typeface="Arial"/>
                <a:ea typeface="나눔스퀘어라운드 Regular"/>
              </a:rPr>
              <a:t>(</a:t>
            </a:r>
            <a:r>
              <a:rPr lang="ko-KR" altLang="en-US" sz="1200" dirty="0" err="1">
                <a:solidFill>
                  <a:srgbClr val="5D5B5B"/>
                </a:solidFill>
                <a:latin typeface="Arial"/>
                <a:ea typeface="나눔스퀘어라운드 Regular"/>
              </a:rPr>
              <a:t>새로고침</a:t>
            </a:r>
            <a:r>
              <a:rPr lang="ko-KR" altLang="en-US" sz="1200" dirty="0">
                <a:solidFill>
                  <a:srgbClr val="5D5B5B"/>
                </a:solidFill>
                <a:latin typeface="Arial"/>
                <a:ea typeface="나눔스퀘어라운드 Regular"/>
              </a:rPr>
              <a:t> </a:t>
            </a:r>
            <a:r>
              <a:rPr lang="ko-KR" altLang="en-US" sz="1200" dirty="0" err="1">
                <a:solidFill>
                  <a:srgbClr val="5D5B5B"/>
                </a:solidFill>
                <a:latin typeface="Arial"/>
                <a:ea typeface="나눔스퀘어라운드 Regular"/>
              </a:rPr>
              <a:t>할때마다</a:t>
            </a:r>
            <a:r>
              <a:rPr lang="ko-KR" altLang="en-US" sz="1200" dirty="0">
                <a:solidFill>
                  <a:srgbClr val="5D5B5B"/>
                </a:solidFill>
                <a:latin typeface="Arial"/>
                <a:ea typeface="나눔스퀘어라운드 Regular"/>
              </a:rPr>
              <a:t> 작품 변경</a:t>
            </a:r>
            <a:r>
              <a:rPr lang="en-US" altLang="ko-KR" sz="1200" dirty="0">
                <a:solidFill>
                  <a:srgbClr val="5D5B5B"/>
                </a:solidFill>
                <a:latin typeface="Arial"/>
                <a:ea typeface="나눔스퀘어라운드 Regular"/>
              </a:rPr>
              <a:t>)</a:t>
            </a:r>
            <a:endParaRPr lang="en-US" altLang="ko-KR" sz="1400" dirty="0">
              <a:solidFill>
                <a:srgbClr val="5D5B5B"/>
              </a:solidFill>
              <a:latin typeface="Arial"/>
              <a:ea typeface="나눔스퀘어라운드 Regular"/>
            </a:endParaRPr>
          </a:p>
          <a:p>
            <a:pPr marL="171450" marR="0" lvl="0" indent="-171450" algn="just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altLang="ko-KR" sz="1400" dirty="0">
                <a:solidFill>
                  <a:srgbClr val="5D5B5B"/>
                </a:solidFill>
                <a:latin typeface="Arial"/>
                <a:ea typeface="나눔스퀘어라운드 Regular"/>
              </a:rPr>
              <a:t>DB </a:t>
            </a:r>
            <a:r>
              <a:rPr lang="ko-KR" altLang="en-US" sz="1400" dirty="0">
                <a:solidFill>
                  <a:srgbClr val="5D5B5B"/>
                </a:solidFill>
                <a:latin typeface="Arial"/>
                <a:ea typeface="나눔스퀘어라운드 Regular"/>
              </a:rPr>
              <a:t>쿼리 수정만 하면 새로운 카테고리 추가 가능</a:t>
            </a:r>
            <a:endParaRPr lang="en-US" altLang="ko-KR" sz="1400" dirty="0">
              <a:solidFill>
                <a:srgbClr val="5D5B5B"/>
              </a:solidFill>
              <a:latin typeface="Arial"/>
              <a:ea typeface="나눔스퀘어라운드 Regular"/>
            </a:endParaRPr>
          </a:p>
          <a:p>
            <a:pPr marR="0" lvl="0" algn="just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1200" dirty="0">
                <a:solidFill>
                  <a:srgbClr val="5D5B5B"/>
                </a:solidFill>
                <a:latin typeface="Arial"/>
                <a:ea typeface="나눔스퀘어라운드 Regular"/>
              </a:rPr>
              <a:t>    (ex. </a:t>
            </a:r>
            <a:r>
              <a:rPr lang="ko-KR" altLang="en-US" sz="1200" dirty="0">
                <a:solidFill>
                  <a:srgbClr val="5D5B5B"/>
                </a:solidFill>
                <a:latin typeface="Arial"/>
                <a:ea typeface="나눔스퀘어라운드 Regular"/>
              </a:rPr>
              <a:t>장르별</a:t>
            </a:r>
            <a:r>
              <a:rPr lang="en-US" altLang="ko-KR" sz="1200" dirty="0">
                <a:solidFill>
                  <a:srgbClr val="5D5B5B"/>
                </a:solidFill>
                <a:latin typeface="Arial"/>
                <a:ea typeface="나눔스퀘어라운드 Regular"/>
              </a:rPr>
              <a:t>, </a:t>
            </a:r>
            <a:r>
              <a:rPr lang="ko-KR" altLang="en-US" sz="1200" dirty="0" err="1">
                <a:solidFill>
                  <a:srgbClr val="5D5B5B"/>
                </a:solidFill>
                <a:latin typeface="Arial"/>
                <a:ea typeface="나눔스퀘어라운드 Regular"/>
              </a:rPr>
              <a:t>취향별</a:t>
            </a:r>
            <a:r>
              <a:rPr lang="en-US" altLang="ko-KR" sz="1200" dirty="0">
                <a:solidFill>
                  <a:srgbClr val="5D5B5B"/>
                </a:solidFill>
                <a:latin typeface="Arial"/>
                <a:ea typeface="나눔스퀘어라운드 Regular"/>
              </a:rPr>
              <a:t>, </a:t>
            </a:r>
            <a:r>
              <a:rPr lang="ko-KR" altLang="en-US" sz="1200" dirty="0">
                <a:solidFill>
                  <a:srgbClr val="5D5B5B"/>
                </a:solidFill>
                <a:latin typeface="Arial"/>
                <a:ea typeface="나눔스퀘어라운드 Regular"/>
              </a:rPr>
              <a:t>시리즈 별 등</a:t>
            </a:r>
            <a:r>
              <a:rPr lang="en-US" altLang="ko-KR" sz="1200" dirty="0">
                <a:solidFill>
                  <a:srgbClr val="5D5B5B"/>
                </a:solidFill>
                <a:latin typeface="Arial"/>
                <a:ea typeface="나눔스퀘어라운드 Regular"/>
              </a:rPr>
              <a:t>)</a:t>
            </a:r>
          </a:p>
        </p:txBody>
      </p:sp>
      <p:cxnSp>
        <p:nvCxnSpPr>
          <p:cNvPr id="42" name="연결선: 꺾임 41">
            <a:extLst>
              <a:ext uri="{FF2B5EF4-FFF2-40B4-BE49-F238E27FC236}">
                <a16:creationId xmlns:a16="http://schemas.microsoft.com/office/drawing/2014/main" id="{38624D32-4044-4E7F-BEA3-24339EFDBD5A}"/>
              </a:ext>
            </a:extLst>
          </p:cNvPr>
          <p:cNvCxnSpPr>
            <a:cxnSpLocks/>
            <a:stCxn id="58" idx="1"/>
            <a:endCxn id="34" idx="1"/>
          </p:cNvCxnSpPr>
          <p:nvPr/>
        </p:nvCxnSpPr>
        <p:spPr>
          <a:xfrm>
            <a:off x="3916680" y="4152156"/>
            <a:ext cx="648835" cy="1352817"/>
          </a:xfrm>
          <a:prstGeom prst="bentConnector3">
            <a:avLst>
              <a:gd name="adj1" fmla="val 50000"/>
            </a:avLst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왼쪽 대괄호 57">
            <a:extLst>
              <a:ext uri="{FF2B5EF4-FFF2-40B4-BE49-F238E27FC236}">
                <a16:creationId xmlns:a16="http://schemas.microsoft.com/office/drawing/2014/main" id="{DBD0C77A-7A71-4345-BCCB-C2F64ABEDE71}"/>
              </a:ext>
            </a:extLst>
          </p:cNvPr>
          <p:cNvSpPr/>
          <p:nvPr/>
        </p:nvSpPr>
        <p:spPr>
          <a:xfrm flipH="1">
            <a:off x="3762308" y="2722661"/>
            <a:ext cx="154372" cy="2858989"/>
          </a:xfrm>
          <a:prstGeom prst="leftBracke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lt1"/>
              </a:solidFill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9E1A8B2D-6BDA-4175-B41E-A05FA30496E5}"/>
              </a:ext>
            </a:extLst>
          </p:cNvPr>
          <p:cNvSpPr/>
          <p:nvPr/>
        </p:nvSpPr>
        <p:spPr>
          <a:xfrm>
            <a:off x="3672840" y="4878050"/>
            <a:ext cx="151150" cy="15115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1015CF64-870E-467C-AFDE-9F7180F915C6}"/>
              </a:ext>
            </a:extLst>
          </p:cNvPr>
          <p:cNvSpPr/>
          <p:nvPr/>
        </p:nvSpPr>
        <p:spPr>
          <a:xfrm>
            <a:off x="708660" y="4878050"/>
            <a:ext cx="151150" cy="15115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5E65B31D-9405-4B99-A2E8-E226249299A5}"/>
              </a:ext>
            </a:extLst>
          </p:cNvPr>
          <p:cNvGrpSpPr/>
          <p:nvPr/>
        </p:nvGrpSpPr>
        <p:grpSpPr>
          <a:xfrm>
            <a:off x="4565515" y="1281906"/>
            <a:ext cx="2712047" cy="1482998"/>
            <a:chOff x="4565515" y="1281906"/>
            <a:chExt cx="2712047" cy="1482998"/>
          </a:xfrm>
        </p:grpSpPr>
        <p:grpSp>
          <p:nvGrpSpPr>
            <p:cNvPr id="81" name="그룹 80">
              <a:extLst>
                <a:ext uri="{FF2B5EF4-FFF2-40B4-BE49-F238E27FC236}">
                  <a16:creationId xmlns:a16="http://schemas.microsoft.com/office/drawing/2014/main" id="{97CC88F9-877C-4E6A-8DF2-D3DC7B32F8B3}"/>
                </a:ext>
              </a:extLst>
            </p:cNvPr>
            <p:cNvGrpSpPr/>
            <p:nvPr/>
          </p:nvGrpSpPr>
          <p:grpSpPr>
            <a:xfrm>
              <a:off x="4565515" y="1597303"/>
              <a:ext cx="2712047" cy="1167601"/>
              <a:chOff x="4565517" y="1282817"/>
              <a:chExt cx="2712047" cy="1167601"/>
            </a:xfrm>
          </p:grpSpPr>
          <p:pic>
            <p:nvPicPr>
              <p:cNvPr id="74" name="그림 73">
                <a:extLst>
                  <a:ext uri="{FF2B5EF4-FFF2-40B4-BE49-F238E27FC236}">
                    <a16:creationId xmlns:a16="http://schemas.microsoft.com/office/drawing/2014/main" id="{B815E3E3-28FD-4874-9135-6365510B1C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565517" y="1282817"/>
                <a:ext cx="2712047" cy="1167601"/>
              </a:xfrm>
              <a:prstGeom prst="rect">
                <a:avLst/>
              </a:prstGeom>
            </p:spPr>
          </p:pic>
          <p:pic>
            <p:nvPicPr>
              <p:cNvPr id="80" name="그림 79">
                <a:extLst>
                  <a:ext uri="{FF2B5EF4-FFF2-40B4-BE49-F238E27FC236}">
                    <a16:creationId xmlns:a16="http://schemas.microsoft.com/office/drawing/2014/main" id="{98C6C2BB-916F-4AA9-97B6-85AFB92EC66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877017" y="1658863"/>
                <a:ext cx="313373" cy="132313"/>
              </a:xfrm>
              <a:prstGeom prst="rect">
                <a:avLst/>
              </a:prstGeom>
            </p:spPr>
          </p:pic>
        </p:grp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54CD1D61-6A1A-47F8-88C6-6600222FE4A8}"/>
                </a:ext>
              </a:extLst>
            </p:cNvPr>
            <p:cNvSpPr txBox="1"/>
            <p:nvPr/>
          </p:nvSpPr>
          <p:spPr>
            <a:xfrm>
              <a:off x="4565515" y="1281906"/>
              <a:ext cx="1058043" cy="30777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marL="171450" marR="0" lvl="0" indent="-171450" algn="just" defTabSz="914400" rtl="0" eaLnBrk="1" fontAlgn="auto" latinLnBrk="1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lang="en-US" altLang="ko-KR" sz="1400" dirty="0">
                  <a:solidFill>
                    <a:srgbClr val="5D5B5B"/>
                  </a:solidFill>
                  <a:latin typeface="Arial"/>
                  <a:ea typeface="나눔스퀘어라운드 Regular"/>
                </a:rPr>
                <a:t>DB </a:t>
              </a:r>
              <a:r>
                <a:rPr lang="ko-KR" altLang="en-US" sz="1400" dirty="0">
                  <a:solidFill>
                    <a:srgbClr val="5D5B5B"/>
                  </a:solidFill>
                  <a:latin typeface="Arial"/>
                  <a:ea typeface="나눔스퀘어라운드 Regular"/>
                </a:rPr>
                <a:t>호출</a:t>
              </a:r>
              <a:endParaRPr lang="en-US" altLang="ko-KR" sz="1400" dirty="0">
                <a:solidFill>
                  <a:srgbClr val="5D5B5B"/>
                </a:solidFill>
                <a:latin typeface="Arial"/>
                <a:ea typeface="나눔스퀘어라운드 Regular"/>
              </a:endParaRPr>
            </a:p>
          </p:txBody>
        </p:sp>
      </p:grp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E9EEB1D4-2550-4A99-A2C7-76BD5721156F}"/>
              </a:ext>
            </a:extLst>
          </p:cNvPr>
          <p:cNvGrpSpPr/>
          <p:nvPr/>
        </p:nvGrpSpPr>
        <p:grpSpPr>
          <a:xfrm>
            <a:off x="4565515" y="2859439"/>
            <a:ext cx="4304936" cy="825153"/>
            <a:chOff x="4565515" y="2542207"/>
            <a:chExt cx="4304936" cy="825153"/>
          </a:xfrm>
        </p:grpSpPr>
        <p:pic>
          <p:nvPicPr>
            <p:cNvPr id="76" name="그림 75">
              <a:extLst>
                <a:ext uri="{FF2B5EF4-FFF2-40B4-BE49-F238E27FC236}">
                  <a16:creationId xmlns:a16="http://schemas.microsoft.com/office/drawing/2014/main" id="{392FF2C5-863B-4EC7-B4E5-B6EEC7E4289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565515" y="2853811"/>
              <a:ext cx="4304936" cy="513549"/>
            </a:xfrm>
            <a:prstGeom prst="rect">
              <a:avLst/>
            </a:prstGeom>
          </p:spPr>
        </p:pic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271E3A4E-BA4A-45D8-8166-23A4B033D3D0}"/>
                </a:ext>
              </a:extLst>
            </p:cNvPr>
            <p:cNvSpPr txBox="1"/>
            <p:nvPr/>
          </p:nvSpPr>
          <p:spPr>
            <a:xfrm>
              <a:off x="4565515" y="2542207"/>
              <a:ext cx="1058043" cy="30777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marL="171450" marR="0" lvl="0" indent="-171450" algn="just" defTabSz="914400" rtl="0" eaLnBrk="1" fontAlgn="auto" latinLnBrk="1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lang="en-US" altLang="ko-KR" sz="1400" dirty="0">
                  <a:solidFill>
                    <a:srgbClr val="5D5B5B"/>
                  </a:solidFill>
                  <a:latin typeface="Arial"/>
                  <a:ea typeface="나눔스퀘어라운드 Regular"/>
                </a:rPr>
                <a:t>DB </a:t>
              </a:r>
              <a:r>
                <a:rPr lang="ko-KR" altLang="en-US" sz="1400" dirty="0">
                  <a:solidFill>
                    <a:srgbClr val="5D5B5B"/>
                  </a:solidFill>
                  <a:latin typeface="Arial"/>
                  <a:ea typeface="나눔스퀘어라운드 Regular"/>
                </a:rPr>
                <a:t>호출</a:t>
              </a:r>
              <a:endParaRPr lang="en-US" altLang="ko-KR" sz="1400" dirty="0">
                <a:solidFill>
                  <a:srgbClr val="5D5B5B"/>
                </a:solidFill>
                <a:latin typeface="Arial"/>
                <a:ea typeface="나눔스퀘어라운드 Regular"/>
              </a:endParaRPr>
            </a:p>
          </p:txBody>
        </p:sp>
      </p:grp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1C73E20C-0970-4219-BE3D-BF69546A8D70}"/>
              </a:ext>
            </a:extLst>
          </p:cNvPr>
          <p:cNvGrpSpPr/>
          <p:nvPr/>
        </p:nvGrpSpPr>
        <p:grpSpPr>
          <a:xfrm>
            <a:off x="4565515" y="3779127"/>
            <a:ext cx="4304937" cy="738760"/>
            <a:chOff x="4565515" y="3470269"/>
            <a:chExt cx="4304937" cy="738760"/>
          </a:xfrm>
        </p:grpSpPr>
        <p:pic>
          <p:nvPicPr>
            <p:cNvPr id="78" name="그림 77">
              <a:extLst>
                <a:ext uri="{FF2B5EF4-FFF2-40B4-BE49-F238E27FC236}">
                  <a16:creationId xmlns:a16="http://schemas.microsoft.com/office/drawing/2014/main" id="{413BB9B2-59F6-43EB-BBFE-7C241CCFB71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565515" y="3770753"/>
              <a:ext cx="4304937" cy="438276"/>
            </a:xfrm>
            <a:prstGeom prst="rect">
              <a:avLst/>
            </a:prstGeom>
          </p:spPr>
        </p:pic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4F5DDA26-72DA-404B-BD05-26E0C5BA5903}"/>
                </a:ext>
              </a:extLst>
            </p:cNvPr>
            <p:cNvSpPr txBox="1"/>
            <p:nvPr/>
          </p:nvSpPr>
          <p:spPr>
            <a:xfrm>
              <a:off x="4565515" y="3470269"/>
              <a:ext cx="1058043" cy="30777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marL="171450" marR="0" lvl="0" indent="-171450" algn="just" defTabSz="914400" rtl="0" eaLnBrk="1" fontAlgn="auto" latinLnBrk="1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lang="en-US" altLang="ko-KR" sz="1400" dirty="0">
                  <a:solidFill>
                    <a:srgbClr val="5D5B5B"/>
                  </a:solidFill>
                  <a:latin typeface="Arial"/>
                  <a:ea typeface="나눔스퀘어라운드 Regular"/>
                </a:rPr>
                <a:t>DB </a:t>
              </a:r>
              <a:r>
                <a:rPr lang="ko-KR" altLang="en-US" sz="1400" dirty="0">
                  <a:solidFill>
                    <a:srgbClr val="5D5B5B"/>
                  </a:solidFill>
                  <a:latin typeface="Arial"/>
                  <a:ea typeface="나눔스퀘어라운드 Regular"/>
                </a:rPr>
                <a:t>호출</a:t>
              </a:r>
              <a:endParaRPr lang="en-US" altLang="ko-KR" sz="1400" dirty="0">
                <a:solidFill>
                  <a:srgbClr val="5D5B5B"/>
                </a:solidFill>
                <a:latin typeface="Arial"/>
                <a:ea typeface="나눔스퀘어라운드 Regular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42505657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/>
          <p:cNvCxnSpPr/>
          <p:nvPr/>
        </p:nvCxnSpPr>
        <p:spPr>
          <a:xfrm>
            <a:off x="891662" y="530874"/>
            <a:ext cx="7999816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99361" y="509442"/>
            <a:ext cx="540000" cy="54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67604" y="568465"/>
            <a:ext cx="194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1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C5D33654-CF2F-4862-8C5A-C5FCE3748E72}"/>
              </a:ext>
            </a:extLst>
          </p:cNvPr>
          <p:cNvGrpSpPr/>
          <p:nvPr/>
        </p:nvGrpSpPr>
        <p:grpSpPr>
          <a:xfrm>
            <a:off x="464843" y="641656"/>
            <a:ext cx="1772244" cy="4556935"/>
            <a:chOff x="102325" y="-1582569"/>
            <a:chExt cx="2362992" cy="6075907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50EF530-D71F-4171-8B07-91EA7F38E199}"/>
                </a:ext>
              </a:extLst>
            </p:cNvPr>
            <p:cNvSpPr txBox="1"/>
            <p:nvPr/>
          </p:nvSpPr>
          <p:spPr>
            <a:xfrm>
              <a:off x="671417" y="-1582569"/>
              <a:ext cx="1366185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개발목표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A88A910-DF33-4BE2-8A32-9407B2CF2BA0}"/>
                </a:ext>
              </a:extLst>
            </p:cNvPr>
            <p:cNvSpPr txBox="1"/>
            <p:nvPr/>
          </p:nvSpPr>
          <p:spPr>
            <a:xfrm>
              <a:off x="102325" y="4231727"/>
              <a:ext cx="2362992" cy="261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675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</p:grp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56F8A60D-0AA4-4CCD-BB08-9DD059CB04EC}"/>
              </a:ext>
            </a:extLst>
          </p:cNvPr>
          <p:cNvGraphicFramePr>
            <a:graphicFrameLocks noGrp="1"/>
          </p:cNvGraphicFramePr>
          <p:nvPr/>
        </p:nvGraphicFramePr>
        <p:xfrm>
          <a:off x="685800" y="1304926"/>
          <a:ext cx="7775732" cy="470934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55146">
                  <a:extLst>
                    <a:ext uri="{9D8B030D-6E8A-4147-A177-3AD203B41FA5}">
                      <a16:colId xmlns:a16="http://schemas.microsoft.com/office/drawing/2014/main" val="3509793713"/>
                    </a:ext>
                  </a:extLst>
                </a:gridCol>
                <a:gridCol w="6220586">
                  <a:extLst>
                    <a:ext uri="{9D8B030D-6E8A-4147-A177-3AD203B41FA5}">
                      <a16:colId xmlns:a16="http://schemas.microsoft.com/office/drawing/2014/main" val="750089002"/>
                    </a:ext>
                  </a:extLst>
                </a:gridCol>
              </a:tblGrid>
              <a:tr h="479433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+mn-ea"/>
                          <a:ea typeface="+mn-ea"/>
                        </a:rPr>
                        <a:t>구현 기능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1552026"/>
                  </a:ext>
                </a:extLst>
              </a:tr>
              <a:tr h="7724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+mn-ea"/>
                          <a:ea typeface="+mn-ea"/>
                        </a:rPr>
                        <a:t>회원 관리</a:t>
                      </a:r>
                    </a:p>
                  </a:txBody>
                  <a:tcPr anchor="ctr"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25000"/>
                        </a:lnSpc>
                      </a:pPr>
                      <a:r>
                        <a:rPr lang="ko-KR" altLang="en-US" spc="0" dirty="0">
                          <a:latin typeface="+mn-ea"/>
                          <a:ea typeface="+mn-ea"/>
                        </a:rPr>
                        <a:t>회원가입</a:t>
                      </a:r>
                      <a:r>
                        <a:rPr lang="en-US" altLang="ko-KR" spc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pc="0" dirty="0">
                          <a:latin typeface="+mn-ea"/>
                          <a:ea typeface="+mn-ea"/>
                        </a:rPr>
                        <a:t>로그인</a:t>
                      </a:r>
                      <a:r>
                        <a:rPr lang="en-US" altLang="ko-KR" spc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pc="0" dirty="0">
                          <a:latin typeface="+mn-ea"/>
                          <a:ea typeface="+mn-ea"/>
                        </a:rPr>
                        <a:t>회원정보 수정</a:t>
                      </a:r>
                      <a:r>
                        <a:rPr lang="en-US" altLang="ko-KR" spc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pc="0" dirty="0">
                          <a:latin typeface="+mn-ea"/>
                          <a:ea typeface="+mn-ea"/>
                        </a:rPr>
                        <a:t>사용자 선호항목</a:t>
                      </a:r>
                      <a:r>
                        <a:rPr lang="en-US" altLang="ko-KR" spc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pc="0" dirty="0">
                          <a:latin typeface="+mn-ea"/>
                          <a:ea typeface="+mn-ea"/>
                        </a:rPr>
                        <a:t>평가항목 조회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4690607"/>
                  </a:ext>
                </a:extLst>
              </a:tr>
              <a:tr h="13452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+mn-ea"/>
                          <a:ea typeface="+mn-ea"/>
                        </a:rPr>
                        <a:t>콘텐츠 관리</a:t>
                      </a:r>
                    </a:p>
                  </a:txBody>
                  <a:tcPr anchor="ctr"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25000"/>
                        </a:lnSpc>
                      </a:pPr>
                      <a:r>
                        <a:rPr lang="ko-KR" altLang="en-US" spc="0" baseline="0" dirty="0">
                          <a:latin typeface="+mn-ea"/>
                          <a:ea typeface="+mn-ea"/>
                        </a:rPr>
                        <a:t>콘텐츠 분류</a:t>
                      </a:r>
                      <a:r>
                        <a:rPr lang="en-US" altLang="ko-KR" sz="1200" spc="0" baseline="0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200" spc="0" baseline="0" dirty="0">
                          <a:latin typeface="+mn-ea"/>
                          <a:ea typeface="+mn-ea"/>
                        </a:rPr>
                        <a:t>영화</a:t>
                      </a:r>
                      <a:r>
                        <a:rPr lang="en-US" altLang="ko-KR" sz="1200" spc="0" baseline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spc="0" baseline="0" dirty="0">
                          <a:latin typeface="+mn-ea"/>
                          <a:ea typeface="+mn-ea"/>
                        </a:rPr>
                        <a:t>드라마</a:t>
                      </a:r>
                      <a:r>
                        <a:rPr lang="en-US" altLang="ko-KR" sz="1200" spc="0" baseline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spc="0" baseline="0" dirty="0">
                          <a:latin typeface="+mn-ea"/>
                          <a:ea typeface="+mn-ea"/>
                        </a:rPr>
                        <a:t>다큐</a:t>
                      </a:r>
                      <a:r>
                        <a:rPr lang="en-US" altLang="ko-KR" sz="1200" spc="0" baseline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spc="0" baseline="0" dirty="0">
                          <a:latin typeface="+mn-ea"/>
                          <a:ea typeface="+mn-ea"/>
                        </a:rPr>
                        <a:t>애니메이션 등</a:t>
                      </a:r>
                      <a:r>
                        <a:rPr lang="en-US" altLang="ko-KR" sz="1200" spc="0" baseline="0" dirty="0">
                          <a:latin typeface="+mn-ea"/>
                          <a:ea typeface="+mn-ea"/>
                        </a:rPr>
                        <a:t>)</a:t>
                      </a:r>
                      <a:r>
                        <a:rPr lang="en-US" altLang="ko-KR" spc="0" baseline="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pc="0" baseline="0" dirty="0">
                          <a:latin typeface="+mn-ea"/>
                          <a:ea typeface="+mn-ea"/>
                        </a:rPr>
                        <a:t>코드관리</a:t>
                      </a:r>
                      <a:r>
                        <a:rPr lang="en-US" altLang="ko-KR" spc="0" baseline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pc="0" baseline="0" dirty="0">
                          <a:latin typeface="+mn-ea"/>
                          <a:ea typeface="+mn-ea"/>
                        </a:rPr>
                        <a:t>장르관리</a:t>
                      </a:r>
                      <a:r>
                        <a:rPr lang="en-US" altLang="ko-KR" spc="0" baseline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pc="0" baseline="0" dirty="0">
                          <a:latin typeface="+mn-ea"/>
                          <a:ea typeface="+mn-ea"/>
                        </a:rPr>
                        <a:t>평점관리</a:t>
                      </a:r>
                      <a:r>
                        <a:rPr lang="en-US" altLang="ko-KR" spc="0" baseline="0" dirty="0">
                          <a:latin typeface="+mn-ea"/>
                          <a:ea typeface="+mn-ea"/>
                        </a:rPr>
                        <a:t>,</a:t>
                      </a:r>
                    </a:p>
                    <a:p>
                      <a:pPr latinLnBrk="1">
                        <a:lnSpc>
                          <a:spcPct val="125000"/>
                        </a:lnSpc>
                      </a:pPr>
                      <a:r>
                        <a:rPr lang="ko-KR" altLang="en-US" spc="0" baseline="0" dirty="0">
                          <a:latin typeface="+mn-ea"/>
                          <a:ea typeface="+mn-ea"/>
                        </a:rPr>
                        <a:t>콘텐츠 제공 </a:t>
                      </a:r>
                      <a:r>
                        <a:rPr lang="en-US" altLang="ko-KR" spc="0" baseline="0" dirty="0">
                          <a:latin typeface="+mn-ea"/>
                          <a:ea typeface="+mn-ea"/>
                        </a:rPr>
                        <a:t>OTT </a:t>
                      </a:r>
                      <a:r>
                        <a:rPr lang="ko-KR" altLang="en-US" spc="0" baseline="0" dirty="0">
                          <a:latin typeface="+mn-ea"/>
                          <a:ea typeface="+mn-ea"/>
                        </a:rPr>
                        <a:t>관리</a:t>
                      </a:r>
                      <a:r>
                        <a:rPr lang="en-US" altLang="ko-KR" spc="0" baseline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pc="0" baseline="0" dirty="0">
                          <a:latin typeface="+mn-ea"/>
                          <a:ea typeface="+mn-ea"/>
                        </a:rPr>
                        <a:t>기타 상세정보</a:t>
                      </a:r>
                      <a:r>
                        <a:rPr lang="en-US" altLang="ko-KR" sz="1200" spc="0" baseline="0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200" spc="0" baseline="0" dirty="0">
                          <a:latin typeface="+mn-ea"/>
                          <a:ea typeface="+mn-ea"/>
                        </a:rPr>
                        <a:t>콘텐츠 고유 </a:t>
                      </a:r>
                      <a:r>
                        <a:rPr lang="en-US" altLang="ko-KR" sz="1200" spc="0" baseline="0" dirty="0">
                          <a:latin typeface="+mn-ea"/>
                          <a:ea typeface="+mn-ea"/>
                        </a:rPr>
                        <a:t>ID, </a:t>
                      </a:r>
                      <a:r>
                        <a:rPr lang="ko-KR" altLang="en-US" sz="1200" spc="0" baseline="0" dirty="0">
                          <a:latin typeface="+mn-ea"/>
                          <a:ea typeface="+mn-ea"/>
                        </a:rPr>
                        <a:t>국가코드</a:t>
                      </a:r>
                      <a:r>
                        <a:rPr lang="en-US" altLang="ko-KR" sz="1200" spc="0" baseline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spc="0" baseline="0" dirty="0">
                          <a:latin typeface="+mn-ea"/>
                          <a:ea typeface="+mn-ea"/>
                        </a:rPr>
                        <a:t>등급</a:t>
                      </a:r>
                      <a:r>
                        <a:rPr lang="en-US" altLang="ko-KR" sz="1200" spc="0" baseline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spc="0" baseline="0" dirty="0">
                          <a:latin typeface="+mn-ea"/>
                          <a:ea typeface="+mn-ea"/>
                        </a:rPr>
                        <a:t>제목</a:t>
                      </a:r>
                      <a:r>
                        <a:rPr lang="en-US" altLang="ko-KR" sz="1200" spc="0" baseline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spc="0" baseline="0" dirty="0">
                          <a:latin typeface="+mn-ea"/>
                          <a:ea typeface="+mn-ea"/>
                        </a:rPr>
                        <a:t>실명</a:t>
                      </a:r>
                      <a:r>
                        <a:rPr lang="en-US" altLang="ko-KR" sz="1200" spc="0" baseline="0" dirty="0">
                          <a:latin typeface="+mn-ea"/>
                          <a:ea typeface="+mn-ea"/>
                        </a:rPr>
                        <a:t>, </a:t>
                      </a:r>
                    </a:p>
                    <a:p>
                      <a:pPr latinLnBrk="1">
                        <a:lnSpc>
                          <a:spcPct val="125000"/>
                        </a:lnSpc>
                      </a:pPr>
                      <a:r>
                        <a:rPr lang="ko-KR" altLang="en-US" sz="1200" spc="-80" baseline="0" dirty="0" err="1">
                          <a:latin typeface="+mn-ea"/>
                          <a:ea typeface="+mn-ea"/>
                        </a:rPr>
                        <a:t>제작년도</a:t>
                      </a:r>
                      <a:r>
                        <a:rPr lang="en-US" altLang="ko-KR" sz="1200" spc="-80" baseline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spc="-80" baseline="0" dirty="0" err="1">
                          <a:latin typeface="+mn-ea"/>
                          <a:ea typeface="+mn-ea"/>
                        </a:rPr>
                        <a:t>시즌제</a:t>
                      </a:r>
                      <a:r>
                        <a:rPr lang="ko-KR" altLang="en-US" sz="1200" spc="-80" baseline="0">
                          <a:latin typeface="+mn-ea"/>
                          <a:ea typeface="+mn-ea"/>
                        </a:rPr>
                        <a:t> 드라마</a:t>
                      </a:r>
                      <a:r>
                        <a:rPr lang="en-US" altLang="ko-KR" sz="1200" spc="-80" baseline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spc="-80" baseline="0" dirty="0" err="1">
                          <a:latin typeface="+mn-ea"/>
                          <a:ea typeface="+mn-ea"/>
                        </a:rPr>
                        <a:t>회차</a:t>
                      </a:r>
                      <a:r>
                        <a:rPr lang="en-US" altLang="ko-KR" sz="1200" spc="-80" baseline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spc="-80" baseline="0" dirty="0">
                          <a:latin typeface="+mn-ea"/>
                          <a:ea typeface="+mn-ea"/>
                        </a:rPr>
                        <a:t>컨텐츠 평점</a:t>
                      </a:r>
                      <a:r>
                        <a:rPr lang="en-US" altLang="ko-KR" sz="1200" spc="-80" baseline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spc="-80" baseline="0" dirty="0">
                          <a:latin typeface="+mn-ea"/>
                          <a:ea typeface="+mn-ea"/>
                        </a:rPr>
                        <a:t>러닝타임</a:t>
                      </a:r>
                      <a:r>
                        <a:rPr lang="en-US" altLang="ko-KR" sz="1200" spc="-80" baseline="0" dirty="0">
                          <a:latin typeface="+mn-ea"/>
                          <a:ea typeface="+mn-ea"/>
                        </a:rPr>
                        <a:t>)</a:t>
                      </a:r>
                      <a:r>
                        <a:rPr lang="en-US" altLang="ko-KR" spc="-80" baseline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pc="-80" baseline="0" dirty="0">
                          <a:latin typeface="+mn-ea"/>
                          <a:ea typeface="+mn-ea"/>
                        </a:rPr>
                        <a:t>사용자 선호 컨텐츠</a:t>
                      </a:r>
                      <a:r>
                        <a:rPr lang="en-US" altLang="ko-KR" spc="-80" baseline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pc="-80" baseline="0" dirty="0" err="1">
                          <a:latin typeface="+mn-ea"/>
                          <a:ea typeface="+mn-ea"/>
                        </a:rPr>
                        <a:t>찜목록</a:t>
                      </a:r>
                      <a:r>
                        <a:rPr lang="ko-KR" altLang="en-US" spc="-80" baseline="0" dirty="0">
                          <a:latin typeface="+mn-ea"/>
                          <a:ea typeface="+mn-ea"/>
                        </a:rPr>
                        <a:t> 관리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7131605"/>
                  </a:ext>
                </a:extLst>
              </a:tr>
              <a:tr h="10561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+mn-ea"/>
                          <a:ea typeface="+mn-ea"/>
                        </a:rPr>
                        <a:t>콘텐츠 검색</a:t>
                      </a:r>
                      <a:endParaRPr lang="en-US" altLang="ko-KR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25000"/>
                        </a:lnSpc>
                      </a:pPr>
                      <a:r>
                        <a:rPr lang="ko-KR" altLang="en-US" spc="0" dirty="0">
                          <a:latin typeface="+mn-ea"/>
                          <a:ea typeface="+mn-ea"/>
                        </a:rPr>
                        <a:t>장르</a:t>
                      </a:r>
                      <a:r>
                        <a:rPr lang="en-US" altLang="ko-KR" spc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pc="0" dirty="0">
                          <a:latin typeface="+mn-ea"/>
                          <a:ea typeface="+mn-ea"/>
                        </a:rPr>
                        <a:t>배우</a:t>
                      </a:r>
                      <a:r>
                        <a:rPr lang="en-US" altLang="ko-KR" spc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pc="0" dirty="0">
                          <a:latin typeface="+mn-ea"/>
                          <a:ea typeface="+mn-ea"/>
                        </a:rPr>
                        <a:t>제목</a:t>
                      </a:r>
                      <a:r>
                        <a:rPr lang="en-US" altLang="ko-KR" spc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pc="0" dirty="0">
                          <a:latin typeface="+mn-ea"/>
                          <a:ea typeface="+mn-ea"/>
                        </a:rPr>
                        <a:t>기타상세정보</a:t>
                      </a:r>
                      <a:r>
                        <a:rPr lang="en-US" altLang="ko-KR" sz="1200" spc="0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200" spc="0" dirty="0">
                          <a:latin typeface="+mn-ea"/>
                          <a:ea typeface="+mn-ea"/>
                        </a:rPr>
                        <a:t>배우</a:t>
                      </a:r>
                      <a:r>
                        <a:rPr lang="en-US" altLang="ko-KR" sz="1200" spc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spc="0" dirty="0">
                          <a:latin typeface="+mn-ea"/>
                          <a:ea typeface="+mn-ea"/>
                        </a:rPr>
                        <a:t>감독</a:t>
                      </a:r>
                      <a:r>
                        <a:rPr lang="en-US" altLang="ko-KR" sz="1200" spc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spc="0" dirty="0">
                          <a:latin typeface="+mn-ea"/>
                          <a:ea typeface="+mn-ea"/>
                        </a:rPr>
                        <a:t>러닝타임</a:t>
                      </a:r>
                      <a:r>
                        <a:rPr lang="en-US" altLang="ko-KR" sz="1200" spc="0" dirty="0">
                          <a:latin typeface="+mn-ea"/>
                          <a:ea typeface="+mn-ea"/>
                        </a:rPr>
                        <a:t>, OTT, </a:t>
                      </a:r>
                      <a:r>
                        <a:rPr lang="ko-KR" altLang="en-US" sz="1200" spc="0" dirty="0">
                          <a:latin typeface="+mn-ea"/>
                          <a:ea typeface="+mn-ea"/>
                        </a:rPr>
                        <a:t>등급</a:t>
                      </a:r>
                      <a:r>
                        <a:rPr lang="en-US" altLang="ko-KR" sz="1200" spc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spc="0" dirty="0">
                          <a:latin typeface="+mn-ea"/>
                          <a:ea typeface="+mn-ea"/>
                        </a:rPr>
                        <a:t>분류</a:t>
                      </a:r>
                      <a:r>
                        <a:rPr lang="en-US" altLang="ko-KR" sz="1200" spc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spc="0" dirty="0">
                          <a:latin typeface="+mn-ea"/>
                          <a:ea typeface="+mn-ea"/>
                        </a:rPr>
                        <a:t>제목</a:t>
                      </a:r>
                      <a:r>
                        <a:rPr lang="en-US" altLang="ko-KR" sz="1200" spc="0" dirty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1200" spc="0" dirty="0">
                          <a:latin typeface="+mn-ea"/>
                          <a:ea typeface="+mn-ea"/>
                        </a:rPr>
                        <a:t> 확인</a:t>
                      </a:r>
                      <a:r>
                        <a:rPr lang="en-US" altLang="ko-KR" sz="1200" spc="0" dirty="0">
                          <a:latin typeface="+mn-ea"/>
                          <a:ea typeface="+mn-ea"/>
                        </a:rPr>
                        <a:t>,</a:t>
                      </a:r>
                    </a:p>
                    <a:p>
                      <a:pPr latinLnBrk="1">
                        <a:lnSpc>
                          <a:spcPct val="125000"/>
                        </a:lnSpc>
                      </a:pPr>
                      <a:r>
                        <a:rPr lang="ko-KR" altLang="en-US" sz="1200" spc="0" dirty="0" err="1">
                          <a:latin typeface="+mn-ea"/>
                          <a:ea typeface="+mn-ea"/>
                        </a:rPr>
                        <a:t>제작년도</a:t>
                      </a:r>
                      <a:r>
                        <a:rPr lang="en-US" altLang="ko-KR" sz="1200" spc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spc="0" dirty="0">
                          <a:latin typeface="+mn-ea"/>
                          <a:ea typeface="+mn-ea"/>
                        </a:rPr>
                        <a:t>시즌</a:t>
                      </a:r>
                      <a:r>
                        <a:rPr lang="en-US" altLang="ko-KR" sz="1200" spc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spc="0" dirty="0" err="1">
                          <a:latin typeface="+mn-ea"/>
                          <a:ea typeface="+mn-ea"/>
                        </a:rPr>
                        <a:t>회차</a:t>
                      </a:r>
                      <a:r>
                        <a:rPr lang="en-US" altLang="ko-KR" sz="1200" spc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spc="0" dirty="0">
                          <a:latin typeface="+mn-ea"/>
                          <a:ea typeface="+mn-ea"/>
                        </a:rPr>
                        <a:t>설명</a:t>
                      </a:r>
                      <a:r>
                        <a:rPr lang="en-US" altLang="ko-KR" sz="1200" spc="0" dirty="0">
                          <a:latin typeface="+mn-ea"/>
                          <a:ea typeface="+mn-ea"/>
                        </a:rPr>
                        <a:t>)</a:t>
                      </a:r>
                      <a:endParaRPr lang="ko-KR" altLang="en-US" sz="1200" spc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1147149"/>
                  </a:ext>
                </a:extLst>
              </a:tr>
              <a:tr h="10561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+mn-ea"/>
                          <a:ea typeface="+mn-ea"/>
                        </a:rPr>
                        <a:t>콘텐츠 추천</a:t>
                      </a:r>
                    </a:p>
                  </a:txBody>
                  <a:tcPr anchor="ctr"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25000"/>
                        </a:lnSpc>
                      </a:pPr>
                      <a:r>
                        <a:rPr lang="en-US" altLang="ko-KR" spc="0" dirty="0">
                          <a:latin typeface="+mn-ea"/>
                          <a:ea typeface="+mn-ea"/>
                        </a:rPr>
                        <a:t>OTT</a:t>
                      </a:r>
                      <a:r>
                        <a:rPr lang="ko-KR" altLang="en-US" spc="0" dirty="0">
                          <a:latin typeface="+mn-ea"/>
                          <a:ea typeface="+mn-ea"/>
                        </a:rPr>
                        <a:t>별 </a:t>
                      </a:r>
                      <a:r>
                        <a:rPr lang="en-US" altLang="ko-KR" spc="0" dirty="0">
                          <a:latin typeface="+mn-ea"/>
                          <a:ea typeface="+mn-ea"/>
                        </a:rPr>
                        <a:t>TOP10 </a:t>
                      </a:r>
                      <a:r>
                        <a:rPr lang="ko-KR" altLang="en-US" spc="0" dirty="0">
                          <a:latin typeface="+mn-ea"/>
                          <a:ea typeface="+mn-ea"/>
                        </a:rPr>
                        <a:t>추천</a:t>
                      </a:r>
                      <a:r>
                        <a:rPr lang="en-US" altLang="ko-KR" spc="0" dirty="0">
                          <a:latin typeface="+mn-ea"/>
                          <a:ea typeface="+mn-ea"/>
                        </a:rPr>
                        <a:t>, OTT</a:t>
                      </a:r>
                      <a:r>
                        <a:rPr lang="ko-KR" altLang="en-US" spc="0" dirty="0">
                          <a:latin typeface="+mn-ea"/>
                          <a:ea typeface="+mn-ea"/>
                        </a:rPr>
                        <a:t>별 최신 영상</a:t>
                      </a:r>
                      <a:r>
                        <a:rPr lang="en-US" altLang="ko-KR" spc="0" dirty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pc="0" dirty="0">
                          <a:latin typeface="+mn-ea"/>
                          <a:ea typeface="+mn-ea"/>
                        </a:rPr>
                        <a:t> 사용자 선호 장르별 추천영상</a:t>
                      </a:r>
                      <a:r>
                        <a:rPr lang="en-US" altLang="ko-KR" spc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pc="0" dirty="0">
                          <a:latin typeface="+mn-ea"/>
                          <a:ea typeface="+mn-ea"/>
                        </a:rPr>
                        <a:t>사용자</a:t>
                      </a:r>
                      <a:endParaRPr lang="en-US" altLang="ko-KR" spc="0" dirty="0">
                        <a:latin typeface="+mn-ea"/>
                        <a:ea typeface="+mn-ea"/>
                      </a:endParaRPr>
                    </a:p>
                    <a:p>
                      <a:pPr latinLnBrk="1">
                        <a:lnSpc>
                          <a:spcPct val="125000"/>
                        </a:lnSpc>
                      </a:pPr>
                      <a:r>
                        <a:rPr lang="ko-KR" altLang="en-US" spc="0" dirty="0">
                          <a:latin typeface="+mn-ea"/>
                          <a:ea typeface="+mn-ea"/>
                        </a:rPr>
                        <a:t>선호 </a:t>
                      </a:r>
                      <a:r>
                        <a:rPr lang="ko-KR" altLang="en-US" spc="0" dirty="0" err="1">
                          <a:latin typeface="+mn-ea"/>
                          <a:ea typeface="+mn-ea"/>
                        </a:rPr>
                        <a:t>분류별</a:t>
                      </a:r>
                      <a:r>
                        <a:rPr lang="ko-KR" altLang="en-US" spc="0" dirty="0">
                          <a:latin typeface="+mn-ea"/>
                          <a:ea typeface="+mn-ea"/>
                        </a:rPr>
                        <a:t> 추천영상</a:t>
                      </a:r>
                      <a:r>
                        <a:rPr lang="en-US" altLang="ko-KR" spc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pc="0" dirty="0">
                          <a:latin typeface="+mn-ea"/>
                          <a:ea typeface="+mn-ea"/>
                        </a:rPr>
                        <a:t>장르별 추천</a:t>
                      </a:r>
                      <a:r>
                        <a:rPr lang="en-US" altLang="ko-KR" spc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pc="0" dirty="0" err="1">
                          <a:latin typeface="+mn-ea"/>
                          <a:ea typeface="+mn-ea"/>
                        </a:rPr>
                        <a:t>분류별</a:t>
                      </a:r>
                      <a:r>
                        <a:rPr lang="ko-KR" altLang="en-US" spc="0" dirty="0">
                          <a:latin typeface="+mn-ea"/>
                          <a:ea typeface="+mn-ea"/>
                        </a:rPr>
                        <a:t> 추천</a:t>
                      </a:r>
                      <a:endParaRPr lang="en-US" altLang="ko-KR" spc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8346767"/>
                  </a:ext>
                </a:extLst>
              </a:tr>
            </a:tbl>
          </a:graphicData>
        </a:graphic>
      </p:graphicFrame>
      <p:pic>
        <p:nvPicPr>
          <p:cNvPr id="63" name="그림 62">
            <a:extLst>
              <a:ext uri="{FF2B5EF4-FFF2-40B4-BE49-F238E27FC236}">
                <a16:creationId xmlns:a16="http://schemas.microsoft.com/office/drawing/2014/main" id="{0C1D3BC2-B6DB-4055-B2BB-6E010798DC9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8654" y="82711"/>
            <a:ext cx="1002824" cy="393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320997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67015" y="2571664"/>
            <a:ext cx="133882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4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003</a:t>
            </a:r>
            <a:endParaRPr kumimoji="0" lang="ko-KR" altLang="en-US" sz="5400" b="1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00077" y="3519303"/>
            <a:ext cx="12488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-113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개발환경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265306" y="5736431"/>
            <a:ext cx="1826142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" b="0" i="0" u="none" strike="noStrike" kern="1200" cap="none" spc="0" normalizeH="0" baseline="0" noProof="0" dirty="0">
                <a:ln>
                  <a:noFill/>
                </a:ln>
                <a:solidFill>
                  <a:srgbClr val="898F8D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Copyrightⓒ. Saebyeol Yu. All Rights Reserved.</a:t>
            </a:r>
            <a:endParaRPr kumimoji="0" lang="ko-KR" altLang="en-US" sz="600" b="0" i="0" u="none" strike="noStrike" kern="1200" cap="none" spc="0" normalizeH="0" baseline="0" noProof="0" dirty="0">
              <a:ln>
                <a:noFill/>
              </a:ln>
              <a:solidFill>
                <a:srgbClr val="898F8D"/>
              </a:solidFill>
              <a:effectLst/>
              <a:uLnTx/>
              <a:uFillTx/>
              <a:latin typeface="나눔스퀘어라운드 Regular"/>
              <a:ea typeface="나눔스퀘어라운드 Regular"/>
              <a:cs typeface="+mn-cs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367014" y="3401616"/>
            <a:ext cx="5231028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18E3B466-CE64-466A-BF32-D0B0EF17727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6551" y="2826268"/>
            <a:ext cx="3112061" cy="1222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827305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/>
          <p:cNvCxnSpPr/>
          <p:nvPr/>
        </p:nvCxnSpPr>
        <p:spPr>
          <a:xfrm>
            <a:off x="891662" y="530874"/>
            <a:ext cx="7999816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99361" y="509442"/>
            <a:ext cx="540000" cy="54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67604" y="568465"/>
            <a:ext cx="194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1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34" name="모서리가 둥근 직사각형 34">
            <a:extLst>
              <a:ext uri="{FF2B5EF4-FFF2-40B4-BE49-F238E27FC236}">
                <a16:creationId xmlns:a16="http://schemas.microsoft.com/office/drawing/2014/main" id="{131B3B89-B19F-4427-B835-D41571E31E9D}"/>
              </a:ext>
            </a:extLst>
          </p:cNvPr>
          <p:cNvSpPr/>
          <p:nvPr/>
        </p:nvSpPr>
        <p:spPr>
          <a:xfrm>
            <a:off x="0" y="7126532"/>
            <a:ext cx="1838626" cy="2520280"/>
          </a:xfrm>
          <a:prstGeom prst="roundRect">
            <a:avLst>
              <a:gd name="adj" fmla="val 5442"/>
            </a:avLst>
          </a:prstGeom>
          <a:noFill/>
          <a:ln w="19050">
            <a:solidFill>
              <a:schemeClr val="tx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9CCF9856-AC2F-48EF-A794-683F3EA6386A}"/>
              </a:ext>
            </a:extLst>
          </p:cNvPr>
          <p:cNvCxnSpPr/>
          <p:nvPr/>
        </p:nvCxnSpPr>
        <p:spPr>
          <a:xfrm>
            <a:off x="0" y="8954558"/>
            <a:ext cx="1807561" cy="0"/>
          </a:xfrm>
          <a:prstGeom prst="line">
            <a:avLst/>
          </a:prstGeom>
          <a:ln w="19050">
            <a:solidFill>
              <a:schemeClr val="tx1">
                <a:alpha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BAC1D8CD-BEA9-4DCA-9ED0-396B33F283CD}"/>
              </a:ext>
            </a:extLst>
          </p:cNvPr>
          <p:cNvSpPr txBox="1"/>
          <p:nvPr/>
        </p:nvSpPr>
        <p:spPr>
          <a:xfrm>
            <a:off x="354748" y="9049525"/>
            <a:ext cx="10980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272123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개발언어</a:t>
            </a:r>
            <a:endParaRPr kumimoji="0" lang="en-US" altLang="ko-KR" sz="1400" b="0" i="0" u="none" strike="noStrike" kern="1200" cap="none" spc="0" normalizeH="0" baseline="0" noProof="0" dirty="0">
              <a:ln>
                <a:solidFill>
                  <a:srgbClr val="3A3838">
                    <a:alpha val="30000"/>
                  </a:srgbClr>
                </a:solidFill>
              </a:ln>
              <a:solidFill>
                <a:srgbClr val="272123"/>
              </a:solidFill>
              <a:effectLst/>
              <a:uLnTx/>
              <a:uFillTx/>
              <a:latin typeface="나눔스퀘어라운드 Regular"/>
              <a:ea typeface="나눔스퀘어라운드 Regular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272123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Java</a:t>
            </a:r>
          </a:p>
        </p:txBody>
      </p:sp>
      <p:pic>
        <p:nvPicPr>
          <p:cNvPr id="37" name="Picture 2">
            <a:extLst>
              <a:ext uri="{FF2B5EF4-FFF2-40B4-BE49-F238E27FC236}">
                <a16:creationId xmlns:a16="http://schemas.microsoft.com/office/drawing/2014/main" id="{F50F8261-6D8F-4BF3-BA06-8E2629193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442" y="7381598"/>
            <a:ext cx="794676" cy="13174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BD0FE4B4-D70B-40C9-829B-59453C73A569}"/>
              </a:ext>
            </a:extLst>
          </p:cNvPr>
          <p:cNvGrpSpPr/>
          <p:nvPr/>
        </p:nvGrpSpPr>
        <p:grpSpPr>
          <a:xfrm>
            <a:off x="754772" y="1596843"/>
            <a:ext cx="1838626" cy="2520280"/>
            <a:chOff x="1355989" y="1778694"/>
            <a:chExt cx="1838626" cy="2520280"/>
          </a:xfrm>
        </p:grpSpPr>
        <p:sp>
          <p:nvSpPr>
            <p:cNvPr id="38" name="모서리가 둥근 직사각형 41">
              <a:extLst>
                <a:ext uri="{FF2B5EF4-FFF2-40B4-BE49-F238E27FC236}">
                  <a16:creationId xmlns:a16="http://schemas.microsoft.com/office/drawing/2014/main" id="{CBE7C9A2-ED50-456D-A5A4-7DBA2143247E}"/>
                </a:ext>
              </a:extLst>
            </p:cNvPr>
            <p:cNvSpPr/>
            <p:nvPr/>
          </p:nvSpPr>
          <p:spPr>
            <a:xfrm>
              <a:off x="1355989" y="1778694"/>
              <a:ext cx="1838626" cy="2520280"/>
            </a:xfrm>
            <a:prstGeom prst="roundRect">
              <a:avLst>
                <a:gd name="adj" fmla="val 5442"/>
              </a:avLst>
            </a:prstGeom>
            <a:noFill/>
            <a:ln w="19050">
              <a:solidFill>
                <a:schemeClr val="tx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218627B4-71D2-4D80-BA58-00E6D03DE939}"/>
                </a:ext>
              </a:extLst>
            </p:cNvPr>
            <p:cNvCxnSpPr/>
            <p:nvPr/>
          </p:nvCxnSpPr>
          <p:spPr>
            <a:xfrm>
              <a:off x="1355989" y="3606720"/>
              <a:ext cx="1807561" cy="0"/>
            </a:xfrm>
            <a:prstGeom prst="line">
              <a:avLst/>
            </a:prstGeom>
            <a:ln w="19050">
              <a:solidFill>
                <a:schemeClr val="tx1">
                  <a:alpha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F96C3E50-865B-4C28-804F-741F3217E0DC}"/>
                </a:ext>
              </a:extLst>
            </p:cNvPr>
            <p:cNvSpPr txBox="1"/>
            <p:nvPr/>
          </p:nvSpPr>
          <p:spPr>
            <a:xfrm>
              <a:off x="1562942" y="3701687"/>
              <a:ext cx="145281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>
                    <a:solidFill>
                      <a:srgbClr val="3A3838">
                        <a:alpha val="30000"/>
                      </a:srgbClr>
                    </a:solidFill>
                  </a:ln>
                  <a:solidFill>
                    <a:srgbClr val="272123"/>
                  </a:solidFill>
                  <a:effectLst/>
                  <a:uLnTx/>
                  <a:uFillTx/>
                  <a:latin typeface="나눔스퀘어라운드 Regular"/>
                  <a:ea typeface="나눔스퀘어라운드 Regular"/>
                  <a:cs typeface="+mn-cs"/>
                </a:rPr>
                <a:t>개발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solidFill>
                      <a:srgbClr val="3A3838">
                        <a:alpha val="30000"/>
                      </a:srgbClr>
                    </a:solidFill>
                  </a:ln>
                  <a:solidFill>
                    <a:srgbClr val="272123"/>
                  </a:solidFill>
                  <a:effectLst/>
                  <a:uLnTx/>
                  <a:uFillTx/>
                  <a:latin typeface="나눔스퀘어라운드 Regular"/>
                  <a:ea typeface="나눔스퀘어라운드 Regular"/>
                  <a:cs typeface="+mn-cs"/>
                </a:rPr>
                <a:t> IDE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1200" cap="none" spc="0" normalizeH="0" baseline="0" noProof="0" dirty="0">
                  <a:ln>
                    <a:solidFill>
                      <a:srgbClr val="3A3838">
                        <a:alpha val="30000"/>
                      </a:srgbClr>
                    </a:solidFill>
                  </a:ln>
                  <a:solidFill>
                    <a:srgbClr val="272123"/>
                  </a:solidFill>
                  <a:effectLst/>
                  <a:uLnTx/>
                  <a:uFillTx/>
                  <a:latin typeface="나눔스퀘어라운드 Regular"/>
                  <a:ea typeface="나눔스퀘어라운드 Regular"/>
                  <a:cs typeface="+mn-cs"/>
                </a:rPr>
                <a:t>Eclipse(STS)</a:t>
              </a:r>
            </a:p>
          </p:txBody>
        </p:sp>
        <p:pic>
          <p:nvPicPr>
            <p:cNvPr id="41" name="Picture 4" descr="eclipse devì ëí ì´ë¯¸ì§ ê²ìê²°ê³¼">
              <a:extLst>
                <a:ext uri="{FF2B5EF4-FFF2-40B4-BE49-F238E27FC236}">
                  <a16:creationId xmlns:a16="http://schemas.microsoft.com/office/drawing/2014/main" id="{94756387-6D86-4C05-95D2-EE20470330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21140" y="2246137"/>
              <a:ext cx="886351" cy="8863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2716AFA7-2463-439D-9AC4-E5D6A5C67572}"/>
              </a:ext>
            </a:extLst>
          </p:cNvPr>
          <p:cNvGrpSpPr/>
          <p:nvPr/>
        </p:nvGrpSpPr>
        <p:grpSpPr>
          <a:xfrm>
            <a:off x="6561797" y="1586611"/>
            <a:ext cx="1838626" cy="2520280"/>
            <a:chOff x="6030873" y="1778694"/>
            <a:chExt cx="1838626" cy="2520280"/>
          </a:xfrm>
        </p:grpSpPr>
        <p:sp>
          <p:nvSpPr>
            <p:cNvPr id="42" name="모서리가 둥근 직사각형 55">
              <a:extLst>
                <a:ext uri="{FF2B5EF4-FFF2-40B4-BE49-F238E27FC236}">
                  <a16:creationId xmlns:a16="http://schemas.microsoft.com/office/drawing/2014/main" id="{9394EFB0-4A7F-4FF3-B82C-E6FEE8BC71D9}"/>
                </a:ext>
              </a:extLst>
            </p:cNvPr>
            <p:cNvSpPr/>
            <p:nvPr/>
          </p:nvSpPr>
          <p:spPr>
            <a:xfrm>
              <a:off x="6030873" y="1778694"/>
              <a:ext cx="1838626" cy="2520280"/>
            </a:xfrm>
            <a:prstGeom prst="roundRect">
              <a:avLst>
                <a:gd name="adj" fmla="val 5442"/>
              </a:avLst>
            </a:prstGeom>
            <a:noFill/>
            <a:ln w="19050">
              <a:solidFill>
                <a:schemeClr val="tx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C4300DC4-FF6B-4DFE-AA4D-52DABF88D571}"/>
                </a:ext>
              </a:extLst>
            </p:cNvPr>
            <p:cNvCxnSpPr/>
            <p:nvPr/>
          </p:nvCxnSpPr>
          <p:spPr>
            <a:xfrm>
              <a:off x="6030873" y="3606720"/>
              <a:ext cx="1807561" cy="0"/>
            </a:xfrm>
            <a:prstGeom prst="line">
              <a:avLst/>
            </a:prstGeom>
            <a:ln w="19050">
              <a:solidFill>
                <a:schemeClr val="tx1">
                  <a:alpha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1B2672DF-8AFD-4854-A956-E8F84EC0A590}"/>
                </a:ext>
              </a:extLst>
            </p:cNvPr>
            <p:cNvSpPr txBox="1"/>
            <p:nvPr/>
          </p:nvSpPr>
          <p:spPr>
            <a:xfrm>
              <a:off x="6061936" y="3701687"/>
              <a:ext cx="177649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-80" normalizeH="0" baseline="0" noProof="0" dirty="0">
                  <a:ln>
                    <a:solidFill>
                      <a:srgbClr val="3A3838">
                        <a:alpha val="30000"/>
                      </a:srgbClr>
                    </a:solidFill>
                  </a:ln>
                  <a:solidFill>
                    <a:srgbClr val="272123"/>
                  </a:solidFill>
                  <a:effectLst/>
                  <a:uLnTx/>
                  <a:uFillTx/>
                  <a:latin typeface="나눔스퀘어라운드 Regular"/>
                  <a:ea typeface="나눔스퀘어라운드 Regular"/>
                  <a:cs typeface="+mn-cs"/>
                </a:rPr>
                <a:t>데이터베이스 모델링</a:t>
              </a:r>
              <a:endParaRPr kumimoji="0" lang="en-US" altLang="ko-KR" sz="1400" b="0" i="0" u="none" strike="noStrike" kern="1200" cap="none" spc="-80" normalizeH="0" baseline="0" noProof="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272123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1200" cap="none" spc="0" normalizeH="0" baseline="0" noProof="0" dirty="0" err="1">
                  <a:ln>
                    <a:solidFill>
                      <a:srgbClr val="3A3838">
                        <a:alpha val="30000"/>
                      </a:srgbClr>
                    </a:solidFill>
                  </a:ln>
                  <a:solidFill>
                    <a:srgbClr val="272123"/>
                  </a:solidFill>
                  <a:effectLst/>
                  <a:uLnTx/>
                  <a:uFillTx/>
                  <a:latin typeface="나눔스퀘어라운드 Regular"/>
                  <a:ea typeface="나눔스퀘어라운드 Regular"/>
                  <a:cs typeface="+mn-cs"/>
                </a:rPr>
                <a:t>eXERD</a:t>
              </a:r>
              <a:endParaRPr kumimoji="0" lang="en-US" altLang="ko-KR" sz="1400" b="0" i="0" u="none" strike="noStrike" kern="1200" cap="none" spc="0" normalizeH="0" baseline="0" noProof="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272123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endParaRPr>
            </a:p>
          </p:txBody>
        </p:sp>
      </p:grpSp>
      <p:pic>
        <p:nvPicPr>
          <p:cNvPr id="46" name="Picture 8" descr="JAVA Springì ëí ì´ë¯¸ì§ ê²ìê²°ê³¼">
            <a:extLst>
              <a:ext uri="{FF2B5EF4-FFF2-40B4-BE49-F238E27FC236}">
                <a16:creationId xmlns:a16="http://schemas.microsoft.com/office/drawing/2014/main" id="{AACDA2FC-0B52-4CA6-88D1-EEE1CB0D18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8028" y="7628357"/>
            <a:ext cx="1308796" cy="904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모서리가 둥근 직사각형 59">
            <a:extLst>
              <a:ext uri="{FF2B5EF4-FFF2-40B4-BE49-F238E27FC236}">
                <a16:creationId xmlns:a16="http://schemas.microsoft.com/office/drawing/2014/main" id="{5E9E9E0D-7297-4493-801D-5D3F7BBC67A3}"/>
              </a:ext>
            </a:extLst>
          </p:cNvPr>
          <p:cNvSpPr/>
          <p:nvPr/>
        </p:nvSpPr>
        <p:spPr>
          <a:xfrm>
            <a:off x="5841719" y="7124301"/>
            <a:ext cx="1838626" cy="2520280"/>
          </a:xfrm>
          <a:prstGeom prst="roundRect">
            <a:avLst>
              <a:gd name="adj" fmla="val 5442"/>
            </a:avLst>
          </a:prstGeom>
          <a:noFill/>
          <a:ln w="19050">
            <a:solidFill>
              <a:schemeClr val="tx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5E4F6E12-11CE-4006-9028-3C2339EE03B9}"/>
              </a:ext>
            </a:extLst>
          </p:cNvPr>
          <p:cNvCxnSpPr/>
          <p:nvPr/>
        </p:nvCxnSpPr>
        <p:spPr>
          <a:xfrm>
            <a:off x="5841719" y="8952327"/>
            <a:ext cx="1807561" cy="0"/>
          </a:xfrm>
          <a:prstGeom prst="line">
            <a:avLst/>
          </a:prstGeom>
          <a:ln w="19050">
            <a:solidFill>
              <a:schemeClr val="tx1">
                <a:alpha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98511E06-1918-4C10-B836-88B35F4C41E9}"/>
              </a:ext>
            </a:extLst>
          </p:cNvPr>
          <p:cNvSpPr txBox="1"/>
          <p:nvPr/>
        </p:nvSpPr>
        <p:spPr>
          <a:xfrm>
            <a:off x="6196467" y="9047294"/>
            <a:ext cx="10980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272123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프레임워크</a:t>
            </a:r>
            <a:endParaRPr kumimoji="0" lang="en-US" altLang="ko-KR" sz="1400" b="0" i="0" u="none" strike="noStrike" kern="1200" cap="none" spc="0" normalizeH="0" baseline="0" noProof="0" dirty="0">
              <a:ln>
                <a:solidFill>
                  <a:srgbClr val="3A3838">
                    <a:alpha val="30000"/>
                  </a:srgbClr>
                </a:solidFill>
              </a:ln>
              <a:solidFill>
                <a:srgbClr val="272123"/>
              </a:solidFill>
              <a:effectLst/>
              <a:uLnTx/>
              <a:uFillTx/>
              <a:latin typeface="나눔스퀘어라운드 Regular"/>
              <a:ea typeface="나눔스퀘어라운드 Regular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272123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Spring</a:t>
            </a:r>
          </a:p>
        </p:txBody>
      </p:sp>
      <p:sp>
        <p:nvSpPr>
          <p:cNvPr id="50" name="모서리가 둥근 직사각형 63">
            <a:extLst>
              <a:ext uri="{FF2B5EF4-FFF2-40B4-BE49-F238E27FC236}">
                <a16:creationId xmlns:a16="http://schemas.microsoft.com/office/drawing/2014/main" id="{F60B720B-8E4D-4293-AF21-A69BDDF3E707}"/>
              </a:ext>
            </a:extLst>
          </p:cNvPr>
          <p:cNvSpPr/>
          <p:nvPr/>
        </p:nvSpPr>
        <p:spPr>
          <a:xfrm>
            <a:off x="840899" y="7552735"/>
            <a:ext cx="7649280" cy="728464"/>
          </a:xfrm>
          <a:prstGeom prst="roundRect">
            <a:avLst>
              <a:gd name="adj" fmla="val 5442"/>
            </a:avLst>
          </a:prstGeom>
          <a:noFill/>
          <a:ln w="19050">
            <a:solidFill>
              <a:schemeClr val="tx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A8C4C20-5D47-4D2F-8C07-E7BCFC498450}"/>
              </a:ext>
            </a:extLst>
          </p:cNvPr>
          <p:cNvSpPr txBox="1"/>
          <p:nvPr/>
        </p:nvSpPr>
        <p:spPr>
          <a:xfrm>
            <a:off x="1088799" y="7667134"/>
            <a:ext cx="207884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272123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OS: Windows 10 64bit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272123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협업도구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272123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: SVN</a:t>
            </a:r>
          </a:p>
        </p:txBody>
      </p: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3A19134D-E633-42D4-AA48-6AB4BEF861F9}"/>
              </a:ext>
            </a:extLst>
          </p:cNvPr>
          <p:cNvCxnSpPr/>
          <p:nvPr/>
        </p:nvCxnSpPr>
        <p:spPr>
          <a:xfrm>
            <a:off x="3512512" y="7552735"/>
            <a:ext cx="0" cy="728464"/>
          </a:xfrm>
          <a:prstGeom prst="line">
            <a:avLst/>
          </a:prstGeom>
          <a:ln w="19050">
            <a:solidFill>
              <a:schemeClr val="tx1">
                <a:alpha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BFCB7283-4F8E-4F76-AA94-883FF0FEE360}"/>
              </a:ext>
            </a:extLst>
          </p:cNvPr>
          <p:cNvSpPr txBox="1"/>
          <p:nvPr/>
        </p:nvSpPr>
        <p:spPr>
          <a:xfrm>
            <a:off x="891662" y="641656"/>
            <a:ext cx="1024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개발환경</a:t>
            </a:r>
          </a:p>
        </p:txBody>
      </p:sp>
      <p:sp>
        <p:nvSpPr>
          <p:cNvPr id="55" name="모서리가 둥근 직사각형 63">
            <a:extLst>
              <a:ext uri="{FF2B5EF4-FFF2-40B4-BE49-F238E27FC236}">
                <a16:creationId xmlns:a16="http://schemas.microsoft.com/office/drawing/2014/main" id="{9DECF6C4-CFCD-4DDD-9A7E-D92508A6E26A}"/>
              </a:ext>
            </a:extLst>
          </p:cNvPr>
          <p:cNvSpPr/>
          <p:nvPr/>
        </p:nvSpPr>
        <p:spPr>
          <a:xfrm>
            <a:off x="754772" y="5419220"/>
            <a:ext cx="7649280" cy="728464"/>
          </a:xfrm>
          <a:prstGeom prst="roundRect">
            <a:avLst>
              <a:gd name="adj" fmla="val 5442"/>
            </a:avLst>
          </a:prstGeom>
          <a:noFill/>
          <a:ln w="19050">
            <a:solidFill>
              <a:schemeClr val="tx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272123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※ </a:t>
            </a:r>
            <a:r>
              <a:rPr kumimoji="0" lang="ko-KR" altLang="en-US" sz="1800" b="0" i="0" u="none" strike="noStrike" kern="1200" cap="none" spc="0" normalizeH="0" baseline="0" noProof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272123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향후 개발환경 추가 예정</a:t>
            </a:r>
            <a:endParaRPr kumimoji="0" lang="en-US" altLang="ko-KR" sz="1800" b="0" i="0" u="none" strike="noStrike" kern="1200" cap="none" spc="0" normalizeH="0" baseline="0" noProof="0" dirty="0">
              <a:ln>
                <a:solidFill>
                  <a:srgbClr val="3A3838">
                    <a:alpha val="30000"/>
                  </a:srgbClr>
                </a:solidFill>
              </a:ln>
              <a:solidFill>
                <a:srgbClr val="272123"/>
              </a:solidFill>
              <a:effectLst/>
              <a:uLnTx/>
              <a:uFillTx/>
              <a:latin typeface="나눔스퀘어라운드 Regular"/>
              <a:ea typeface="나눔스퀘어라운드 Regular"/>
              <a:cs typeface="+mn-cs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A0E3604F-F95F-4DCB-A1F5-EA2BEEA23F11}"/>
              </a:ext>
            </a:extLst>
          </p:cNvPr>
          <p:cNvGrpSpPr/>
          <p:nvPr/>
        </p:nvGrpSpPr>
        <p:grpSpPr>
          <a:xfrm>
            <a:off x="3658284" y="1619585"/>
            <a:ext cx="1838626" cy="2520280"/>
            <a:chOff x="6030873" y="1778694"/>
            <a:chExt cx="1838626" cy="2520280"/>
          </a:xfrm>
        </p:grpSpPr>
        <p:sp>
          <p:nvSpPr>
            <p:cNvPr id="31" name="모서리가 둥근 직사각형 55">
              <a:extLst>
                <a:ext uri="{FF2B5EF4-FFF2-40B4-BE49-F238E27FC236}">
                  <a16:creationId xmlns:a16="http://schemas.microsoft.com/office/drawing/2014/main" id="{C931505C-311C-453A-A360-7F056657E8DB}"/>
                </a:ext>
              </a:extLst>
            </p:cNvPr>
            <p:cNvSpPr/>
            <p:nvPr/>
          </p:nvSpPr>
          <p:spPr>
            <a:xfrm>
              <a:off x="6030873" y="1778694"/>
              <a:ext cx="1838626" cy="2520280"/>
            </a:xfrm>
            <a:prstGeom prst="roundRect">
              <a:avLst>
                <a:gd name="adj" fmla="val 5442"/>
              </a:avLst>
            </a:prstGeom>
            <a:noFill/>
            <a:ln w="19050">
              <a:solidFill>
                <a:schemeClr val="tx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09246508-1D15-4A09-8EC3-4B0ACB57C81C}"/>
                </a:ext>
              </a:extLst>
            </p:cNvPr>
            <p:cNvCxnSpPr/>
            <p:nvPr/>
          </p:nvCxnSpPr>
          <p:spPr>
            <a:xfrm>
              <a:off x="6030873" y="3606720"/>
              <a:ext cx="1807561" cy="0"/>
            </a:xfrm>
            <a:prstGeom prst="line">
              <a:avLst/>
            </a:prstGeom>
            <a:ln w="19050">
              <a:solidFill>
                <a:schemeClr val="tx1">
                  <a:alpha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B47D7C6-E53A-4C81-9F3B-C64031A67906}"/>
                </a:ext>
              </a:extLst>
            </p:cNvPr>
            <p:cNvSpPr txBox="1"/>
            <p:nvPr/>
          </p:nvSpPr>
          <p:spPr>
            <a:xfrm>
              <a:off x="6278024" y="3701687"/>
              <a:ext cx="134432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>
                    <a:solidFill>
                      <a:srgbClr val="3A3838">
                        <a:alpha val="30000"/>
                      </a:srgbClr>
                    </a:solidFill>
                  </a:ln>
                  <a:solidFill>
                    <a:srgbClr val="272123"/>
                  </a:solidFill>
                  <a:effectLst/>
                  <a:uLnTx/>
                  <a:uFillTx/>
                  <a:latin typeface="나눔스퀘어라운드 Regular"/>
                  <a:ea typeface="나눔스퀘어라운드 Regular"/>
                  <a:cs typeface="+mn-cs"/>
                </a:rPr>
                <a:t>데이터베이스</a:t>
              </a:r>
              <a:endParaRPr kumimoji="0" lang="en-US" altLang="ko-KR" sz="1400" b="0" i="0" u="none" strike="noStrike" kern="1200" cap="none" spc="0" normalizeH="0" baseline="0" noProof="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272123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1200" cap="none" spc="0" normalizeH="0" baseline="0" noProof="0" dirty="0">
                  <a:ln>
                    <a:solidFill>
                      <a:srgbClr val="3A3838">
                        <a:alpha val="30000"/>
                      </a:srgbClr>
                    </a:solidFill>
                  </a:ln>
                  <a:solidFill>
                    <a:srgbClr val="272123"/>
                  </a:solidFill>
                  <a:effectLst/>
                  <a:uLnTx/>
                  <a:uFillTx/>
                  <a:latin typeface="나눔스퀘어라운드 Regular"/>
                  <a:ea typeface="나눔스퀘어라운드 Regular"/>
                  <a:cs typeface="+mn-cs"/>
                </a:rPr>
                <a:t>Oracle</a:t>
              </a:r>
            </a:p>
          </p:txBody>
        </p:sp>
        <p:pic>
          <p:nvPicPr>
            <p:cNvPr id="56" name="Picture 6" descr="oracleDBì ëí ì´ë¯¸ì§ ê²ìê²°ê³¼">
              <a:extLst>
                <a:ext uri="{FF2B5EF4-FFF2-40B4-BE49-F238E27FC236}">
                  <a16:creationId xmlns:a16="http://schemas.microsoft.com/office/drawing/2014/main" id="{4410965C-4A16-45B9-BA11-A11AD331404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897" t="33524" r="13870" b="33238"/>
            <a:stretch/>
          </p:blipFill>
          <p:spPr bwMode="auto">
            <a:xfrm>
              <a:off x="6276216" y="2462161"/>
              <a:ext cx="1410841" cy="6676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4B5306CF-F5F4-497E-87D8-CCE327A6D30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0427" y="1888800"/>
            <a:ext cx="1130300" cy="1270000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B2DC80AF-D493-451C-81DB-7C30EBB8676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8654" y="82711"/>
            <a:ext cx="1002824" cy="393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861868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67015" y="2571664"/>
            <a:ext cx="133882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4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004</a:t>
            </a:r>
            <a:endParaRPr kumimoji="0" lang="ko-KR" altLang="en-US" sz="5400" b="1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00077" y="3519303"/>
            <a:ext cx="23753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-113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데이터베이스 모델</a:t>
            </a:r>
          </a:p>
        </p:txBody>
      </p:sp>
      <p:cxnSp>
        <p:nvCxnSpPr>
          <p:cNvPr id="18" name="직선 연결선 17"/>
          <p:cNvCxnSpPr/>
          <p:nvPr/>
        </p:nvCxnSpPr>
        <p:spPr>
          <a:xfrm>
            <a:off x="367014" y="3401616"/>
            <a:ext cx="5231028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4CD387B8-A6C7-4FFA-89E8-D2F25CB2EC8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6551" y="2826268"/>
            <a:ext cx="3112061" cy="1222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932416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/>
          <p:cNvCxnSpPr/>
          <p:nvPr/>
        </p:nvCxnSpPr>
        <p:spPr>
          <a:xfrm>
            <a:off x="891662" y="530874"/>
            <a:ext cx="7999816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99361" y="509442"/>
            <a:ext cx="540000" cy="54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67604" y="568465"/>
            <a:ext cx="194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1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528C7CB-C522-4832-8592-172E2A18155B}"/>
              </a:ext>
            </a:extLst>
          </p:cNvPr>
          <p:cNvGrpSpPr/>
          <p:nvPr/>
        </p:nvGrpSpPr>
        <p:grpSpPr>
          <a:xfrm>
            <a:off x="464843" y="641656"/>
            <a:ext cx="1772244" cy="4556935"/>
            <a:chOff x="102325" y="-1582569"/>
            <a:chExt cx="2362992" cy="607590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999987A-5FF5-46F4-B0CE-37DB8E05295F}"/>
                </a:ext>
              </a:extLst>
            </p:cNvPr>
            <p:cNvSpPr txBox="1"/>
            <p:nvPr/>
          </p:nvSpPr>
          <p:spPr>
            <a:xfrm>
              <a:off x="671417" y="-1582569"/>
              <a:ext cx="1451680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전체 모델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B6AC31F-51CD-460F-BECD-99B34DF5C44A}"/>
                </a:ext>
              </a:extLst>
            </p:cNvPr>
            <p:cNvSpPr txBox="1"/>
            <p:nvPr/>
          </p:nvSpPr>
          <p:spPr>
            <a:xfrm>
              <a:off x="102325" y="4231727"/>
              <a:ext cx="2362992" cy="261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675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0BEB6A31-1254-40BE-860B-9738F4FAE3EC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7" r="1"/>
          <a:stretch/>
        </p:blipFill>
        <p:spPr>
          <a:xfrm>
            <a:off x="286869" y="1286888"/>
            <a:ext cx="8582400" cy="5079600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CB3688BD-16C3-4106-AF21-3B5583EFDF3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8654" y="82711"/>
            <a:ext cx="1002824" cy="393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836372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B2D2E467-EB4A-46A2-8139-F439540E21F3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7" r="1"/>
          <a:stretch/>
        </p:blipFill>
        <p:spPr>
          <a:xfrm>
            <a:off x="286869" y="1286888"/>
            <a:ext cx="8582400" cy="5079600"/>
          </a:xfrm>
          <a:prstGeom prst="rect">
            <a:avLst/>
          </a:prstGeom>
          <a:ln>
            <a:solidFill>
              <a:srgbClr val="000000"/>
            </a:solidFill>
          </a:ln>
        </p:spPr>
      </p:pic>
      <p:cxnSp>
        <p:nvCxnSpPr>
          <p:cNvPr id="23" name="직선 연결선 22"/>
          <p:cNvCxnSpPr/>
          <p:nvPr/>
        </p:nvCxnSpPr>
        <p:spPr>
          <a:xfrm>
            <a:off x="891662" y="530874"/>
            <a:ext cx="7999816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99361" y="509442"/>
            <a:ext cx="540000" cy="54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67604" y="568465"/>
            <a:ext cx="194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1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528C7CB-C522-4832-8592-172E2A18155B}"/>
              </a:ext>
            </a:extLst>
          </p:cNvPr>
          <p:cNvGrpSpPr/>
          <p:nvPr/>
        </p:nvGrpSpPr>
        <p:grpSpPr>
          <a:xfrm>
            <a:off x="464843" y="641656"/>
            <a:ext cx="1772244" cy="4556935"/>
            <a:chOff x="102325" y="-1582569"/>
            <a:chExt cx="2362992" cy="607590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999987A-5FF5-46F4-B0CE-37DB8E05295F}"/>
                </a:ext>
              </a:extLst>
            </p:cNvPr>
            <p:cNvSpPr txBox="1"/>
            <p:nvPr/>
          </p:nvSpPr>
          <p:spPr>
            <a:xfrm>
              <a:off x="671417" y="-1582569"/>
              <a:ext cx="1451680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전체 모델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B6AC31F-51CD-460F-BECD-99B34DF5C44A}"/>
                </a:ext>
              </a:extLst>
            </p:cNvPr>
            <p:cNvSpPr txBox="1"/>
            <p:nvPr/>
          </p:nvSpPr>
          <p:spPr>
            <a:xfrm>
              <a:off x="102325" y="4231727"/>
              <a:ext cx="2362992" cy="261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675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92AD56B-BF1A-48DE-9AAB-EFB92A9D2DC9}"/>
              </a:ext>
            </a:extLst>
          </p:cNvPr>
          <p:cNvSpPr/>
          <p:nvPr/>
        </p:nvSpPr>
        <p:spPr>
          <a:xfrm>
            <a:off x="372110" y="1344126"/>
            <a:ext cx="4664710" cy="4964338"/>
          </a:xfrm>
          <a:prstGeom prst="rect">
            <a:avLst/>
          </a:prstGeom>
          <a:solidFill>
            <a:schemeClr val="accent1">
              <a:lumMod val="40000"/>
              <a:lumOff val="60000"/>
              <a:alpha val="27000"/>
            </a:schemeClr>
          </a:solidFill>
          <a:ln w="222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9096C56-F96E-4625-BE82-EB8DA1620256}"/>
              </a:ext>
            </a:extLst>
          </p:cNvPr>
          <p:cNvSpPr/>
          <p:nvPr/>
        </p:nvSpPr>
        <p:spPr>
          <a:xfrm>
            <a:off x="5440452" y="1344126"/>
            <a:ext cx="3353028" cy="4964338"/>
          </a:xfrm>
          <a:prstGeom prst="rect">
            <a:avLst/>
          </a:prstGeom>
          <a:solidFill>
            <a:schemeClr val="accent4">
              <a:lumMod val="20000"/>
              <a:lumOff val="80000"/>
              <a:alpha val="23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6F8072C-4313-4A54-B457-D2BE90F68EE8}"/>
              </a:ext>
            </a:extLst>
          </p:cNvPr>
          <p:cNvSpPr txBox="1"/>
          <p:nvPr/>
        </p:nvSpPr>
        <p:spPr>
          <a:xfrm>
            <a:off x="464842" y="3032494"/>
            <a:ext cx="1298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ED636D">
                    <a:lumMod val="75000"/>
                  </a:srgbClr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영상물 분류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230B8BC-CFEE-437D-8511-AD9075602F6D}"/>
              </a:ext>
            </a:extLst>
          </p:cNvPr>
          <p:cNvSpPr txBox="1"/>
          <p:nvPr/>
        </p:nvSpPr>
        <p:spPr>
          <a:xfrm>
            <a:off x="7444101" y="2069016"/>
            <a:ext cx="1298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1097D0">
                    <a:lumMod val="75000"/>
                  </a:srgbClr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사용자 관리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58CAF58-AAC8-4909-B9E5-8242ADB73F4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8654" y="82711"/>
            <a:ext cx="1002824" cy="393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193408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/>
          <p:cNvCxnSpPr/>
          <p:nvPr/>
        </p:nvCxnSpPr>
        <p:spPr>
          <a:xfrm>
            <a:off x="891662" y="530874"/>
            <a:ext cx="7999816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99361" y="509442"/>
            <a:ext cx="540000" cy="54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67604" y="568465"/>
            <a:ext cx="194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2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528C7CB-C522-4832-8592-172E2A18155B}"/>
              </a:ext>
            </a:extLst>
          </p:cNvPr>
          <p:cNvGrpSpPr/>
          <p:nvPr/>
        </p:nvGrpSpPr>
        <p:grpSpPr>
          <a:xfrm>
            <a:off x="464843" y="641656"/>
            <a:ext cx="1772244" cy="4556935"/>
            <a:chOff x="102325" y="-1582569"/>
            <a:chExt cx="2362992" cy="607590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999987A-5FF5-46F4-B0CE-37DB8E05295F}"/>
                </a:ext>
              </a:extLst>
            </p:cNvPr>
            <p:cNvSpPr txBox="1"/>
            <p:nvPr/>
          </p:nvSpPr>
          <p:spPr>
            <a:xfrm>
              <a:off x="671417" y="-1582569"/>
              <a:ext cx="1731671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영상물 분류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B6AC31F-51CD-460F-BECD-99B34DF5C44A}"/>
                </a:ext>
              </a:extLst>
            </p:cNvPr>
            <p:cNvSpPr txBox="1"/>
            <p:nvPr/>
          </p:nvSpPr>
          <p:spPr>
            <a:xfrm>
              <a:off x="102325" y="4231727"/>
              <a:ext cx="2362992" cy="261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675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819108F4-7226-464F-9F51-4AED16B0DE60}"/>
              </a:ext>
            </a:extLst>
          </p:cNvPr>
          <p:cNvSpPr txBox="1"/>
          <p:nvPr/>
        </p:nvSpPr>
        <p:spPr>
          <a:xfrm>
            <a:off x="5047162" y="1582419"/>
            <a:ext cx="2133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주요 테이블 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: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ED636D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영상물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99D555A-4F67-4964-8B49-FEFBBB6C9773}"/>
              </a:ext>
            </a:extLst>
          </p:cNvPr>
          <p:cNvSpPr txBox="1"/>
          <p:nvPr/>
        </p:nvSpPr>
        <p:spPr>
          <a:xfrm>
            <a:off x="5246100" y="1925925"/>
            <a:ext cx="3645378" cy="16678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marR="0" lvl="0" indent="-171450" algn="just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OTT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 서비스에서 제공하는 컨텐츠 분류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  <a:p>
            <a:pPr marL="171450" marR="0" lvl="0" indent="-171450" algn="just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총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11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가지 칼럼으로 구분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  <a:p>
            <a:pPr marL="171450" marR="0" lvl="0" indent="-171450" algn="just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ko-KR" sz="1400" b="0" i="0" u="none" strike="noStrike" kern="1200" cap="none" spc="-7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OTT ID</a:t>
            </a:r>
            <a:r>
              <a:rPr kumimoji="0" lang="ko-KR" altLang="en-US" sz="1400" b="0" i="0" u="none" strike="noStrike" kern="1200" cap="none" spc="-7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 부여를 통해 특정 컨텐츠를 제공하는</a:t>
            </a:r>
            <a:endParaRPr kumimoji="0" lang="en-US" altLang="ko-KR" sz="1400" b="0" i="0" u="none" strike="noStrike" kern="1200" cap="none" spc="-7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  <a:p>
            <a:pPr marL="0" marR="0" lvl="0" indent="0" algn="just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    OTT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서비스 안내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  <a:p>
            <a:pPr marL="171450" marR="0" lvl="0" indent="-171450" algn="just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400" b="0" i="0" u="none" strike="noStrike" kern="1200" cap="none" spc="-5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중복으로 제공되는 컨텐츠는 </a:t>
            </a:r>
            <a:r>
              <a:rPr kumimoji="0" lang="en-US" altLang="ko-KR" sz="1400" b="0" i="0" u="none" strike="noStrike" kern="1200" cap="none" spc="-5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OTT</a:t>
            </a:r>
            <a:r>
              <a:rPr kumimoji="0" lang="ko-KR" altLang="en-US" sz="1400" b="0" i="0" u="none" strike="noStrike" kern="1200" cap="none" spc="-5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 </a:t>
            </a:r>
            <a:r>
              <a:rPr kumimoji="0" lang="en-US" altLang="ko-KR" sz="1400" b="0" i="0" u="none" strike="noStrike" kern="1200" cap="none" spc="-5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ID</a:t>
            </a:r>
            <a:r>
              <a:rPr kumimoji="0" lang="ko-KR" altLang="en-US" sz="1400" b="0" i="0" u="none" strike="noStrike" kern="1200" cap="none" spc="-5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로 구분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8D9C8E8-14A8-44CF-B60E-013C4B55FADA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8" r="45701"/>
          <a:stretch/>
        </p:blipFill>
        <p:spPr>
          <a:xfrm>
            <a:off x="286869" y="1286888"/>
            <a:ext cx="4643719" cy="5079600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309ED10-276D-4158-AD49-CAFED100660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8654" y="82711"/>
            <a:ext cx="1002824" cy="393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247690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/>
          <p:cNvCxnSpPr/>
          <p:nvPr/>
        </p:nvCxnSpPr>
        <p:spPr>
          <a:xfrm>
            <a:off x="891662" y="530874"/>
            <a:ext cx="7999816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99361" y="509442"/>
            <a:ext cx="540000" cy="54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67604" y="568465"/>
            <a:ext cx="194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3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528C7CB-C522-4832-8592-172E2A18155B}"/>
              </a:ext>
            </a:extLst>
          </p:cNvPr>
          <p:cNvGrpSpPr/>
          <p:nvPr/>
        </p:nvGrpSpPr>
        <p:grpSpPr>
          <a:xfrm>
            <a:off x="464843" y="641656"/>
            <a:ext cx="1772244" cy="4556935"/>
            <a:chOff x="102325" y="-1582569"/>
            <a:chExt cx="2362992" cy="607590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999987A-5FF5-46F4-B0CE-37DB8E05295F}"/>
                </a:ext>
              </a:extLst>
            </p:cNvPr>
            <p:cNvSpPr txBox="1"/>
            <p:nvPr/>
          </p:nvSpPr>
          <p:spPr>
            <a:xfrm>
              <a:off x="671417" y="-1582569"/>
              <a:ext cx="1731671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사용자 관리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B6AC31F-51CD-460F-BECD-99B34DF5C44A}"/>
                </a:ext>
              </a:extLst>
            </p:cNvPr>
            <p:cNvSpPr txBox="1"/>
            <p:nvPr/>
          </p:nvSpPr>
          <p:spPr>
            <a:xfrm>
              <a:off x="102325" y="4231727"/>
              <a:ext cx="2362992" cy="261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675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3FFFF128-7BE8-4665-90EB-7BD90F7A034A}"/>
              </a:ext>
            </a:extLst>
          </p:cNvPr>
          <p:cNvSpPr txBox="1"/>
          <p:nvPr/>
        </p:nvSpPr>
        <p:spPr>
          <a:xfrm>
            <a:off x="5047162" y="1582419"/>
            <a:ext cx="387798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주요 테이블 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: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ED636D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사용자가 </a:t>
            </a:r>
            <a:r>
              <a:rPr kumimoji="0" lang="ko-KR" alt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ED636D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찜한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ED636D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 콘텐츠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ED636D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/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600" b="1" i="0" u="none" strike="noStrike" kern="1200" cap="none" spc="0" normalizeH="0" baseline="0" noProof="0" dirty="0">
              <a:ln>
                <a:noFill/>
              </a:ln>
              <a:solidFill>
                <a:srgbClr val="ED636D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ED636D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                     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ED636D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개인 영상 평가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A84CC49-B278-4A63-B489-40EED8EEE31E}"/>
              </a:ext>
            </a:extLst>
          </p:cNvPr>
          <p:cNvSpPr txBox="1"/>
          <p:nvPr/>
        </p:nvSpPr>
        <p:spPr>
          <a:xfrm>
            <a:off x="5246100" y="2209770"/>
            <a:ext cx="3645378" cy="16678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marR="0" lvl="0" indent="-171450" algn="just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400" b="0" i="0" u="none" strike="noStrike" kern="1200" cap="none" spc="-12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사용자가 원하는 영상 저장하는 </a:t>
            </a:r>
            <a:r>
              <a:rPr kumimoji="0" lang="en-US" altLang="ko-KR" sz="1400" b="0" i="0" u="none" strike="noStrike" kern="1200" cap="none" spc="-12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맑은고딕"/>
                <a:ea typeface="굴림" panose="020B0600000101010101" pitchFamily="50" charset="-127"/>
                <a:cs typeface="+mn-cs"/>
              </a:rPr>
              <a:t>‘</a:t>
            </a:r>
            <a:r>
              <a:rPr kumimoji="0" lang="ko-KR" altLang="en-US" sz="1400" b="0" i="0" u="none" strike="noStrike" kern="1200" cap="none" spc="-12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찜</a:t>
            </a:r>
            <a:r>
              <a:rPr kumimoji="0" lang="en-US" altLang="ko-KR" sz="1400" b="0" i="0" u="none" strike="noStrike" kern="1200" cap="none" spc="-12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’ </a:t>
            </a:r>
            <a:r>
              <a:rPr kumimoji="0" lang="ko-KR" altLang="en-US" sz="1400" b="0" i="0" u="none" strike="noStrike" kern="1200" cap="none" spc="-12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기능 추가</a:t>
            </a:r>
            <a:endParaRPr kumimoji="0" lang="en-US" altLang="ko-KR" sz="1400" b="0" i="0" u="none" strike="noStrike" kern="1200" cap="none" spc="-12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나눔스퀘어라운드 Regular"/>
              <a:ea typeface="나눔스퀘어라운드 Regular"/>
              <a:cs typeface="+mn-cs"/>
            </a:endParaRPr>
          </a:p>
          <a:p>
            <a:pPr marL="171450" marR="0" lvl="0" indent="-171450" algn="just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400" b="0" i="0" u="none" strike="noStrike" kern="1200" cap="none" spc="-10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향후</a:t>
            </a:r>
            <a:r>
              <a:rPr kumimoji="0" lang="ko-KR" altLang="en-US" sz="1400" b="0" i="0" u="none" strike="noStrike" kern="1200" cap="none" spc="-10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맑은고딕"/>
                <a:ea typeface="굴림" panose="020B0600000101010101" pitchFamily="50" charset="-127"/>
                <a:cs typeface="+mn-cs"/>
              </a:rPr>
              <a:t> </a:t>
            </a:r>
            <a:r>
              <a:rPr kumimoji="0" lang="en-US" altLang="ko-KR" sz="1400" b="0" i="0" u="none" strike="noStrike" kern="1200" cap="none" spc="-10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맑은고딕"/>
                <a:ea typeface="굴림" panose="020B0600000101010101" pitchFamily="50" charset="-127"/>
                <a:cs typeface="+mn-cs"/>
              </a:rPr>
              <a:t>‘</a:t>
            </a:r>
            <a:r>
              <a:rPr kumimoji="0" lang="ko-KR" altLang="en-US" sz="1400" b="0" i="0" u="none" strike="noStrike" kern="1200" cap="none" spc="-10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찜</a:t>
            </a:r>
            <a:r>
              <a:rPr kumimoji="0" lang="en-US" altLang="ko-KR" sz="1400" b="0" i="0" u="none" strike="noStrike" kern="1200" cap="none" spc="-10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’ </a:t>
            </a:r>
            <a:r>
              <a:rPr kumimoji="0" lang="ko-KR" altLang="en-US" sz="1400" b="0" i="0" u="none" strike="noStrike" kern="1200" cap="none" spc="-10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기능을 통해 사용자가 직접 나만의</a:t>
            </a:r>
            <a:endParaRPr kumimoji="0" lang="en-US" altLang="ko-KR" sz="1400" b="0" i="0" u="none" strike="noStrike" kern="1200" cap="none" spc="-10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나눔스퀘어라운드 Regular"/>
              <a:ea typeface="나눔스퀘어라운드 Regular"/>
              <a:cs typeface="+mn-cs"/>
            </a:endParaRPr>
          </a:p>
          <a:p>
            <a:pPr marL="0" marR="0" lvl="0" indent="0" algn="just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  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컨텐츠 서재 생성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  <a:p>
            <a:pPr marL="171450" marR="0" lvl="0" indent="-171450" algn="just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400" b="0" i="0" u="none" strike="noStrike" kern="1200" cap="none" spc="-18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개인 영상 평가</a:t>
            </a:r>
            <a:r>
              <a:rPr kumimoji="0" lang="en-US" altLang="ko-KR" sz="1400" b="0" i="0" u="none" strike="noStrike" kern="1200" cap="none" spc="-18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, </a:t>
            </a:r>
            <a:r>
              <a:rPr kumimoji="0" lang="en-US" altLang="ko-KR" sz="1400" b="0" i="0" u="none" strike="noStrike" kern="1200" cap="none" spc="-18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맑은고딕"/>
                <a:ea typeface="굴림" panose="020B0600000101010101" pitchFamily="50" charset="-127"/>
                <a:cs typeface="+mn-cs"/>
              </a:rPr>
              <a:t>‘</a:t>
            </a:r>
            <a:r>
              <a:rPr kumimoji="0" lang="ko-KR" altLang="en-US" sz="1400" b="0" i="0" u="none" strike="noStrike" kern="1200" cap="none" spc="-18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찜</a:t>
            </a:r>
            <a:r>
              <a:rPr kumimoji="0" lang="en-US" altLang="ko-KR" sz="1400" b="0" i="0" u="none" strike="noStrike" kern="1200" cap="none" spc="-18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’</a:t>
            </a:r>
            <a:r>
              <a:rPr kumimoji="0" lang="ko-KR" altLang="en-US" sz="1400" b="0" i="0" u="none" strike="noStrike" kern="1200" cap="none" spc="-18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은 향후 영상추천기능에 반영</a:t>
            </a:r>
            <a:endParaRPr kumimoji="0" lang="en-US" altLang="ko-KR" sz="1400" b="0" i="0" u="none" strike="noStrike" kern="1200" cap="none" spc="-18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나눔스퀘어라운드 Regular"/>
              <a:ea typeface="나눔스퀘어라운드 Regular"/>
              <a:cs typeface="+mn-cs"/>
            </a:endParaRPr>
          </a:p>
          <a:p>
            <a:pPr marL="0" marR="0" lvl="0" indent="0" algn="just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   ⇒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사용자 만족도 증대 예상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8AAB7126-FD62-4321-AEDE-CEDE7F50F2A8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891" r="1"/>
          <a:stretch/>
        </p:blipFill>
        <p:spPr>
          <a:xfrm>
            <a:off x="286919" y="1290237"/>
            <a:ext cx="3316893" cy="5079600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300D5A85-9F1C-444C-9623-BB664A3E306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8654" y="82711"/>
            <a:ext cx="1002824" cy="393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429280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/>
          <p:cNvCxnSpPr/>
          <p:nvPr/>
        </p:nvCxnSpPr>
        <p:spPr>
          <a:xfrm>
            <a:off x="891662" y="530874"/>
            <a:ext cx="7999816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99361" y="509442"/>
            <a:ext cx="540000" cy="54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67604" y="568465"/>
            <a:ext cx="194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4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528C7CB-C522-4832-8592-172E2A18155B}"/>
              </a:ext>
            </a:extLst>
          </p:cNvPr>
          <p:cNvGrpSpPr/>
          <p:nvPr/>
        </p:nvGrpSpPr>
        <p:grpSpPr>
          <a:xfrm>
            <a:off x="464843" y="641656"/>
            <a:ext cx="2060600" cy="4556935"/>
            <a:chOff x="102325" y="-1582569"/>
            <a:chExt cx="2747466" cy="607590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999987A-5FF5-46F4-B0CE-37DB8E05295F}"/>
                </a:ext>
              </a:extLst>
            </p:cNvPr>
            <p:cNvSpPr txBox="1"/>
            <p:nvPr/>
          </p:nvSpPr>
          <p:spPr>
            <a:xfrm>
              <a:off x="671417" y="-1582569"/>
              <a:ext cx="2178374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테스트 데이터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B6AC31F-51CD-460F-BECD-99B34DF5C44A}"/>
                </a:ext>
              </a:extLst>
            </p:cNvPr>
            <p:cNvSpPr txBox="1"/>
            <p:nvPr/>
          </p:nvSpPr>
          <p:spPr>
            <a:xfrm>
              <a:off x="102325" y="4231727"/>
              <a:ext cx="2362992" cy="261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675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30A7A481-52E7-45F3-AEC3-D16C0C1341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204" y="1289265"/>
            <a:ext cx="7015543" cy="3434840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E7B16C5-2B5E-4529-A672-18288A00F3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5359"/>
          <a:stretch/>
        </p:blipFill>
        <p:spPr>
          <a:xfrm>
            <a:off x="3766987" y="2434979"/>
            <a:ext cx="5100710" cy="3918691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7CF1AB2-E663-453A-9171-F94D839CC8B0}"/>
              </a:ext>
            </a:extLst>
          </p:cNvPr>
          <p:cNvSpPr txBox="1"/>
          <p:nvPr/>
        </p:nvSpPr>
        <p:spPr>
          <a:xfrm>
            <a:off x="279442" y="4728157"/>
            <a:ext cx="1344322" cy="276999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272123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콘텐츠 데이터</a:t>
            </a:r>
            <a:endParaRPr kumimoji="0" lang="en-US" altLang="ko-KR" sz="1200" b="0" i="0" u="none" strike="noStrike" kern="1200" cap="none" spc="0" normalizeH="0" baseline="0" noProof="0" dirty="0">
              <a:ln>
                <a:solidFill>
                  <a:srgbClr val="3A3838">
                    <a:alpha val="30000"/>
                  </a:srgbClr>
                </a:solidFill>
              </a:ln>
              <a:solidFill>
                <a:srgbClr val="272123"/>
              </a:solidFill>
              <a:effectLst/>
              <a:uLnTx/>
              <a:uFillTx/>
              <a:latin typeface="나눔스퀘어라운드 Regular"/>
              <a:ea typeface="나눔스퀘어라운드 Regular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CEABE28-68CE-4ABE-BFE0-DC68571744B4}"/>
              </a:ext>
            </a:extLst>
          </p:cNvPr>
          <p:cNvSpPr txBox="1"/>
          <p:nvPr/>
        </p:nvSpPr>
        <p:spPr>
          <a:xfrm>
            <a:off x="7526187" y="2149769"/>
            <a:ext cx="1344322" cy="276999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272123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사용자 데이터</a:t>
            </a:r>
            <a:endParaRPr kumimoji="0" lang="en-US" altLang="ko-KR" sz="1200" b="0" i="0" u="none" strike="noStrike" kern="1200" cap="none" spc="0" normalizeH="0" baseline="0" noProof="0" dirty="0">
              <a:ln>
                <a:solidFill>
                  <a:srgbClr val="3A3838">
                    <a:alpha val="30000"/>
                  </a:srgbClr>
                </a:solidFill>
              </a:ln>
              <a:solidFill>
                <a:srgbClr val="272123"/>
              </a:solidFill>
              <a:effectLst/>
              <a:uLnTx/>
              <a:uFillTx/>
              <a:latin typeface="나눔스퀘어라운드 Regular"/>
              <a:ea typeface="나눔스퀘어라운드 Regular"/>
              <a:cs typeface="+mn-cs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D894C39-57CF-4909-84DE-BEA13EF057D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8654" y="82711"/>
            <a:ext cx="1002824" cy="393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871966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/>
          <p:cNvCxnSpPr/>
          <p:nvPr/>
        </p:nvCxnSpPr>
        <p:spPr>
          <a:xfrm>
            <a:off x="891662" y="530874"/>
            <a:ext cx="7999816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99361" y="509442"/>
            <a:ext cx="540000" cy="54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67604" y="568465"/>
            <a:ext cx="194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4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528C7CB-C522-4832-8592-172E2A18155B}"/>
              </a:ext>
            </a:extLst>
          </p:cNvPr>
          <p:cNvGrpSpPr/>
          <p:nvPr/>
        </p:nvGrpSpPr>
        <p:grpSpPr>
          <a:xfrm>
            <a:off x="464843" y="641656"/>
            <a:ext cx="2060600" cy="4556935"/>
            <a:chOff x="102325" y="-1582569"/>
            <a:chExt cx="2747466" cy="607590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999987A-5FF5-46F4-B0CE-37DB8E05295F}"/>
                </a:ext>
              </a:extLst>
            </p:cNvPr>
            <p:cNvSpPr txBox="1"/>
            <p:nvPr/>
          </p:nvSpPr>
          <p:spPr>
            <a:xfrm>
              <a:off x="671417" y="-1582569"/>
              <a:ext cx="2178374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테스트 데이터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B6AC31F-51CD-460F-BECD-99B34DF5C44A}"/>
                </a:ext>
              </a:extLst>
            </p:cNvPr>
            <p:cNvSpPr txBox="1"/>
            <p:nvPr/>
          </p:nvSpPr>
          <p:spPr>
            <a:xfrm>
              <a:off x="102325" y="4231727"/>
              <a:ext cx="2362992" cy="261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675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87CF1AB2-E663-453A-9171-F94D839CC8B0}"/>
              </a:ext>
            </a:extLst>
          </p:cNvPr>
          <p:cNvSpPr txBox="1"/>
          <p:nvPr/>
        </p:nvSpPr>
        <p:spPr>
          <a:xfrm>
            <a:off x="279442" y="4728157"/>
            <a:ext cx="1344322" cy="276999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272123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콘텐츠 데이터</a:t>
            </a:r>
            <a:endParaRPr kumimoji="0" lang="en-US" altLang="ko-KR" sz="1200" b="0" i="0" u="none" strike="noStrike" kern="1200" cap="none" spc="0" normalizeH="0" baseline="0" noProof="0" dirty="0">
              <a:ln>
                <a:solidFill>
                  <a:srgbClr val="3A3838">
                    <a:alpha val="30000"/>
                  </a:srgbClr>
                </a:solidFill>
              </a:ln>
              <a:solidFill>
                <a:srgbClr val="272123"/>
              </a:solidFill>
              <a:effectLst/>
              <a:uLnTx/>
              <a:uFillTx/>
              <a:latin typeface="나눔스퀘어라운드 Regular"/>
              <a:ea typeface="나눔스퀘어라운드 Regular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CEABE28-68CE-4ABE-BFE0-DC68571744B4}"/>
              </a:ext>
            </a:extLst>
          </p:cNvPr>
          <p:cNvSpPr txBox="1"/>
          <p:nvPr/>
        </p:nvSpPr>
        <p:spPr>
          <a:xfrm>
            <a:off x="6588724" y="3434557"/>
            <a:ext cx="1478754" cy="276999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272123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선호작품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272123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ID-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272123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유저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272123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ID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58D357A-0928-4249-9633-23D7F6F0D6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491" y="1289265"/>
            <a:ext cx="2628900" cy="4572000"/>
          </a:xfrm>
          <a:prstGeom prst="rect">
            <a:avLst/>
          </a:prstGeom>
          <a:ln w="9525">
            <a:solidFill>
              <a:srgbClr val="000000"/>
            </a:solidFill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069BE1E-1B51-4888-BBA4-7DC437A8C8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25" t="1121"/>
          <a:stretch/>
        </p:blipFill>
        <p:spPr>
          <a:xfrm>
            <a:off x="6595074" y="1291052"/>
            <a:ext cx="2269435" cy="2137948"/>
          </a:xfrm>
          <a:prstGeom prst="rect">
            <a:avLst/>
          </a:prstGeom>
          <a:ln w="9525">
            <a:solidFill>
              <a:srgbClr val="000000"/>
            </a:solidFill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9B9BE2A-2025-4D74-AF32-516563126945}"/>
              </a:ext>
            </a:extLst>
          </p:cNvPr>
          <p:cNvSpPr txBox="1"/>
          <p:nvPr/>
        </p:nvSpPr>
        <p:spPr>
          <a:xfrm>
            <a:off x="3658816" y="5473781"/>
            <a:ext cx="918190" cy="276999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272123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작품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272123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-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272123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배우</a:t>
            </a:r>
            <a:endParaRPr kumimoji="0" lang="en-US" altLang="ko-KR" sz="1200" b="0" i="0" u="none" strike="noStrike" kern="1200" cap="none" spc="0" normalizeH="0" baseline="0" noProof="0" dirty="0">
              <a:ln>
                <a:solidFill>
                  <a:srgbClr val="3A3838">
                    <a:alpha val="30000"/>
                  </a:srgbClr>
                </a:solidFill>
              </a:ln>
              <a:solidFill>
                <a:srgbClr val="272123"/>
              </a:solidFill>
              <a:effectLst/>
              <a:uLnTx/>
              <a:uFillTx/>
              <a:latin typeface="나눔스퀘어라운드 Regular"/>
              <a:ea typeface="나눔스퀘어라운드 Regular"/>
              <a:cs typeface="+mn-cs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5C45562-CD56-4228-8E8E-F0AD90FC2A75}"/>
              </a:ext>
            </a:extLst>
          </p:cNvPr>
          <p:cNvSpPr txBox="1"/>
          <p:nvPr/>
        </p:nvSpPr>
        <p:spPr>
          <a:xfrm>
            <a:off x="267141" y="5864296"/>
            <a:ext cx="799350" cy="276999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272123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배우목록</a:t>
            </a:r>
            <a:endParaRPr kumimoji="0" lang="en-US" altLang="ko-KR" sz="1200" b="0" i="0" u="none" strike="noStrike" kern="1200" cap="none" spc="0" normalizeH="0" baseline="0" noProof="0" dirty="0">
              <a:ln>
                <a:solidFill>
                  <a:srgbClr val="3A3838">
                    <a:alpha val="30000"/>
                  </a:srgbClr>
                </a:solidFill>
              </a:ln>
              <a:solidFill>
                <a:srgbClr val="272123"/>
              </a:solidFill>
              <a:effectLst/>
              <a:uLnTx/>
              <a:uFillTx/>
              <a:latin typeface="나눔스퀘어라운드 Regular"/>
              <a:ea typeface="나눔스퀘어라운드 Regular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56CF112-7E53-4E71-A146-BBEA5BE767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1295" y="1281737"/>
            <a:ext cx="2149475" cy="4191963"/>
          </a:xfrm>
          <a:prstGeom prst="rect">
            <a:avLst/>
          </a:prstGeom>
          <a:ln w="7620">
            <a:solidFill>
              <a:schemeClr val="tx1"/>
            </a:solidFill>
          </a:ln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ED57F680-C9AF-4121-8762-55A63EC9B70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8654" y="82711"/>
            <a:ext cx="1002824" cy="393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6206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20941" y="7034761"/>
            <a:ext cx="2656045" cy="4893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5728" marR="0" lvl="0" indent="-135728" algn="l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050" b="0" i="0" u="none" strike="noStrike" kern="1200" cap="none" spc="-113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rPr>
              <a:t>설립배경</a:t>
            </a:r>
            <a:endParaRPr kumimoji="0" lang="en-US" altLang="ko-KR" sz="1050" b="0" i="0" u="none" strike="noStrike" kern="1200" cap="none" spc="-113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oto Sans CJK KR Thin" panose="020B0200000000000000" pitchFamily="34" charset="-127"/>
              <a:ea typeface="Noto Sans CJK KR Thin" panose="020B0200000000000000" pitchFamily="34" charset="-127"/>
              <a:cs typeface="Arial" panose="020B0604020202020204" pitchFamily="34" charset="0"/>
            </a:endParaRPr>
          </a:p>
          <a:p>
            <a:pPr marL="135728" marR="0" lvl="0" indent="-135728" algn="l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050" b="0" i="0" u="none" strike="noStrike" kern="1200" cap="none" spc="-113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rPr>
              <a:t>회사 비전   및   가치</a:t>
            </a:r>
          </a:p>
        </p:txBody>
      </p:sp>
      <p:sp>
        <p:nvSpPr>
          <p:cNvPr id="25" name="직각 삼각형 24"/>
          <p:cNvSpPr/>
          <p:nvPr/>
        </p:nvSpPr>
        <p:spPr>
          <a:xfrm flipH="1">
            <a:off x="6036636" y="857250"/>
            <a:ext cx="3107365" cy="51435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26" name="직각 삼각형 25"/>
          <p:cNvSpPr/>
          <p:nvPr/>
        </p:nvSpPr>
        <p:spPr>
          <a:xfrm flipH="1" flipV="1">
            <a:off x="6036636" y="857250"/>
            <a:ext cx="3107365" cy="5116116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AC8CA37A-CC7D-4CE2-8138-25326EFF9202}"/>
              </a:ext>
            </a:extLst>
          </p:cNvPr>
          <p:cNvGrpSpPr/>
          <p:nvPr/>
        </p:nvGrpSpPr>
        <p:grpSpPr>
          <a:xfrm>
            <a:off x="3126206" y="7308442"/>
            <a:ext cx="936587" cy="338554"/>
            <a:chOff x="212651" y="3255887"/>
            <a:chExt cx="1248783" cy="451405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50383C0-B7C1-4C9A-9BD8-8D9B930925A9}"/>
                </a:ext>
              </a:extLst>
            </p:cNvPr>
            <p:cNvSpPr txBox="1"/>
            <p:nvPr/>
          </p:nvSpPr>
          <p:spPr>
            <a:xfrm>
              <a:off x="212651" y="3255887"/>
              <a:ext cx="701475" cy="4514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006</a:t>
              </a:r>
              <a:endPara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697EC99-BBCE-4E63-8EB8-34A3683532F5}"/>
                </a:ext>
              </a:extLst>
            </p:cNvPr>
            <p:cNvSpPr txBox="1"/>
            <p:nvPr/>
          </p:nvSpPr>
          <p:spPr>
            <a:xfrm>
              <a:off x="757994" y="3255887"/>
              <a:ext cx="703440" cy="4514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b="0" i="0" u="none" strike="noStrike" kern="1200" cap="none" spc="-113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결과</a:t>
              </a: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850BE463-A15D-406C-93CA-BC6C8B155D9E}"/>
              </a:ext>
            </a:extLst>
          </p:cNvPr>
          <p:cNvGrpSpPr/>
          <p:nvPr/>
        </p:nvGrpSpPr>
        <p:grpSpPr>
          <a:xfrm>
            <a:off x="3126206" y="7813231"/>
            <a:ext cx="936587" cy="338554"/>
            <a:chOff x="212651" y="3255887"/>
            <a:chExt cx="1248783" cy="451405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85705C6-BE98-45A0-96D4-9A6C271B3552}"/>
                </a:ext>
              </a:extLst>
            </p:cNvPr>
            <p:cNvSpPr txBox="1"/>
            <p:nvPr/>
          </p:nvSpPr>
          <p:spPr>
            <a:xfrm>
              <a:off x="212651" y="3255887"/>
              <a:ext cx="701475" cy="4514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007</a:t>
              </a:r>
              <a:endPara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FC2C215-C9C1-47A8-90C6-73C87C348314}"/>
                </a:ext>
              </a:extLst>
            </p:cNvPr>
            <p:cNvSpPr txBox="1"/>
            <p:nvPr/>
          </p:nvSpPr>
          <p:spPr>
            <a:xfrm>
              <a:off x="757994" y="3255887"/>
              <a:ext cx="703440" cy="4514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b="0" i="0" u="none" strike="noStrike" kern="1200" cap="none" spc="-113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후기</a:t>
              </a:r>
              <a:endParaRPr kumimoji="0" lang="ko-KR" altLang="en-US" sz="1600" b="0" i="0" u="none" strike="noStrike" kern="1200" cap="none" spc="-113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C84555B5-4A5B-49CF-954D-996E94CC60E3}"/>
              </a:ext>
            </a:extLst>
          </p:cNvPr>
          <p:cNvSpPr txBox="1"/>
          <p:nvPr/>
        </p:nvSpPr>
        <p:spPr>
          <a:xfrm>
            <a:off x="1641707" y="2038677"/>
            <a:ext cx="37818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400" b="1" i="0" u="none" strike="noStrike" kern="1200" cap="none" spc="-225" normalizeH="0" baseline="0" noProof="0" dirty="0" err="1">
                <a:ln>
                  <a:noFill/>
                </a:ln>
                <a:solidFill>
                  <a:srgbClr val="ED636D">
                    <a:alpha val="70000"/>
                  </a:srgb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오때</a:t>
            </a:r>
            <a:r>
              <a:rPr kumimoji="0" lang="en-US" altLang="ko-KR" sz="5400" b="1" i="0" u="none" strike="noStrike" kern="1200" cap="none" spc="-225" normalizeH="0" baseline="0" noProof="0" dirty="0">
                <a:ln>
                  <a:noFill/>
                </a:ln>
                <a:solidFill>
                  <a:srgbClr val="ED636D">
                    <a:alpha val="70000"/>
                  </a:srgb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?(</a:t>
            </a:r>
            <a:r>
              <a:rPr kumimoji="0" lang="en-US" altLang="ko-KR" sz="5400" b="1" i="0" u="none" strike="noStrike" kern="1200" cap="none" spc="-225" normalizeH="0" baseline="0" noProof="0" dirty="0" err="1">
                <a:ln>
                  <a:noFill/>
                </a:ln>
                <a:solidFill>
                  <a:srgbClr val="ED636D">
                    <a:alpha val="70000"/>
                  </a:srgb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OTTe</a:t>
            </a:r>
            <a:r>
              <a:rPr kumimoji="0" lang="en-US" altLang="ko-KR" sz="5400" b="1" i="0" u="none" strike="noStrike" kern="1200" cap="none" spc="-225" normalizeH="0" baseline="0" noProof="0" dirty="0">
                <a:ln>
                  <a:noFill/>
                </a:ln>
                <a:solidFill>
                  <a:srgbClr val="ED636D">
                    <a:alpha val="70000"/>
                  </a:srgb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)</a:t>
            </a:r>
            <a:endParaRPr kumimoji="0" lang="ko-KR" altLang="en-US" sz="5400" b="1" i="0" u="none" strike="noStrike" kern="1200" cap="none" spc="-225" normalizeH="0" baseline="0" noProof="0" dirty="0">
              <a:ln>
                <a:noFill/>
              </a:ln>
              <a:solidFill>
                <a:srgbClr val="ED636D">
                  <a:alpha val="70000"/>
                </a:srgbClr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89B630B-0FDC-4764-B6FF-C0EE90165983}"/>
              </a:ext>
            </a:extLst>
          </p:cNvPr>
          <p:cNvSpPr txBox="1"/>
          <p:nvPr/>
        </p:nvSpPr>
        <p:spPr>
          <a:xfrm>
            <a:off x="2631207" y="3113898"/>
            <a:ext cx="19672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2F2F2">
                    <a:lumMod val="50000"/>
                  </a:srgb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모든 컨텐츠를 한곳에서</a:t>
            </a:r>
          </a:p>
        </p:txBody>
      </p:sp>
      <p:pic>
        <p:nvPicPr>
          <p:cNvPr id="4" name="그림 3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2193169A-C0E6-4F79-9BCE-6E18DC186A2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1009" y="3714185"/>
            <a:ext cx="2743200" cy="1170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791061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/>
          <p:cNvCxnSpPr/>
          <p:nvPr/>
        </p:nvCxnSpPr>
        <p:spPr>
          <a:xfrm>
            <a:off x="891662" y="530874"/>
            <a:ext cx="7999816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99361" y="509442"/>
            <a:ext cx="540000" cy="54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67604" y="568465"/>
            <a:ext cx="194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5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528C7CB-C522-4832-8592-172E2A18155B}"/>
              </a:ext>
            </a:extLst>
          </p:cNvPr>
          <p:cNvGrpSpPr/>
          <p:nvPr/>
        </p:nvGrpSpPr>
        <p:grpSpPr>
          <a:xfrm>
            <a:off x="464843" y="641656"/>
            <a:ext cx="1772244" cy="4556935"/>
            <a:chOff x="102325" y="-1582569"/>
            <a:chExt cx="2362992" cy="607590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999987A-5FF5-46F4-B0CE-37DB8E05295F}"/>
                </a:ext>
              </a:extLst>
            </p:cNvPr>
            <p:cNvSpPr txBox="1"/>
            <p:nvPr/>
          </p:nvSpPr>
          <p:spPr>
            <a:xfrm>
              <a:off x="671417" y="-1582569"/>
              <a:ext cx="1562821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검증 결과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B6AC31F-51CD-460F-BECD-99B34DF5C44A}"/>
                </a:ext>
              </a:extLst>
            </p:cNvPr>
            <p:cNvSpPr txBox="1"/>
            <p:nvPr/>
          </p:nvSpPr>
          <p:spPr>
            <a:xfrm>
              <a:off x="102325" y="4231727"/>
              <a:ext cx="2362992" cy="261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675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F4F92E0B-8933-4552-B57D-3A40A25F4E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0688" y="1295428"/>
            <a:ext cx="5345106" cy="1639369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4B839FE-CAFC-42C0-A0A9-A24D36011F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4"/>
          <a:stretch/>
        </p:blipFill>
        <p:spPr>
          <a:xfrm>
            <a:off x="1900688" y="3198716"/>
            <a:ext cx="5345106" cy="1083154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CDC492F0-AF8F-46E7-B004-D3A9FA93B5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0688" y="4545788"/>
            <a:ext cx="5345106" cy="1762518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942DCB6-9F86-4DDB-AD57-A7104DC1BC3D}"/>
              </a:ext>
            </a:extLst>
          </p:cNvPr>
          <p:cNvCxnSpPr/>
          <p:nvPr/>
        </p:nvCxnSpPr>
        <p:spPr>
          <a:xfrm>
            <a:off x="5029200" y="1516380"/>
            <a:ext cx="59436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4AE79BBC-CC1C-42C0-998F-EC8CABD0B283}"/>
              </a:ext>
            </a:extLst>
          </p:cNvPr>
          <p:cNvCxnSpPr>
            <a:cxnSpLocks/>
          </p:cNvCxnSpPr>
          <p:nvPr/>
        </p:nvCxnSpPr>
        <p:spPr>
          <a:xfrm>
            <a:off x="3016568" y="1649254"/>
            <a:ext cx="762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28187499-F9FC-4950-89A1-5269254DE5C8}"/>
              </a:ext>
            </a:extLst>
          </p:cNvPr>
          <p:cNvCxnSpPr>
            <a:cxnSpLocks/>
          </p:cNvCxnSpPr>
          <p:nvPr/>
        </p:nvCxnSpPr>
        <p:spPr>
          <a:xfrm>
            <a:off x="3680460" y="3337560"/>
            <a:ext cx="64008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4AC0952E-1099-4162-98FC-1451C51D1F5A}"/>
              </a:ext>
            </a:extLst>
          </p:cNvPr>
          <p:cNvCxnSpPr>
            <a:cxnSpLocks/>
          </p:cNvCxnSpPr>
          <p:nvPr/>
        </p:nvCxnSpPr>
        <p:spPr>
          <a:xfrm>
            <a:off x="4442460" y="3337560"/>
            <a:ext cx="58674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6BAD41A7-B01C-42F5-B1E4-B6A53EBD4A75}"/>
              </a:ext>
            </a:extLst>
          </p:cNvPr>
          <p:cNvCxnSpPr>
            <a:cxnSpLocks/>
          </p:cNvCxnSpPr>
          <p:nvPr/>
        </p:nvCxnSpPr>
        <p:spPr>
          <a:xfrm>
            <a:off x="5524500" y="5002383"/>
            <a:ext cx="73152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그림 25">
            <a:extLst>
              <a:ext uri="{FF2B5EF4-FFF2-40B4-BE49-F238E27FC236}">
                <a16:creationId xmlns:a16="http://schemas.microsoft.com/office/drawing/2014/main" id="{EF8CFA1E-6608-4134-B76E-8738311DBDA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8654" y="82711"/>
            <a:ext cx="1002824" cy="393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522984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/>
          <p:cNvCxnSpPr/>
          <p:nvPr/>
        </p:nvCxnSpPr>
        <p:spPr>
          <a:xfrm>
            <a:off x="891662" y="530874"/>
            <a:ext cx="7999816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99361" y="509442"/>
            <a:ext cx="540000" cy="54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67604" y="568465"/>
            <a:ext cx="194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5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528C7CB-C522-4832-8592-172E2A18155B}"/>
              </a:ext>
            </a:extLst>
          </p:cNvPr>
          <p:cNvGrpSpPr/>
          <p:nvPr/>
        </p:nvGrpSpPr>
        <p:grpSpPr>
          <a:xfrm>
            <a:off x="464843" y="641656"/>
            <a:ext cx="1772244" cy="4556935"/>
            <a:chOff x="102325" y="-1582569"/>
            <a:chExt cx="2362992" cy="607590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999987A-5FF5-46F4-B0CE-37DB8E05295F}"/>
                </a:ext>
              </a:extLst>
            </p:cNvPr>
            <p:cNvSpPr txBox="1"/>
            <p:nvPr/>
          </p:nvSpPr>
          <p:spPr>
            <a:xfrm>
              <a:off x="671417" y="-1582569"/>
              <a:ext cx="1562821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검증 결과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B6AC31F-51CD-460F-BECD-99B34DF5C44A}"/>
                </a:ext>
              </a:extLst>
            </p:cNvPr>
            <p:cNvSpPr txBox="1"/>
            <p:nvPr/>
          </p:nvSpPr>
          <p:spPr>
            <a:xfrm>
              <a:off x="102325" y="4231727"/>
              <a:ext cx="2362992" cy="261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675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80D5DF34-C608-48E7-A331-E2A688EB01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0688" y="1295428"/>
            <a:ext cx="5346000" cy="1532293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CC989DD-CAE0-483E-92F4-A0C0DD5C75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0687" y="3250021"/>
            <a:ext cx="5346000" cy="3052919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D4B20DD2-8E91-423C-B848-81B51927C511}"/>
              </a:ext>
            </a:extLst>
          </p:cNvPr>
          <p:cNvCxnSpPr>
            <a:cxnSpLocks/>
          </p:cNvCxnSpPr>
          <p:nvPr/>
        </p:nvCxnSpPr>
        <p:spPr>
          <a:xfrm flipV="1">
            <a:off x="3657600" y="1790700"/>
            <a:ext cx="822960" cy="762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3407564C-8D04-48CF-862A-A2CC735C28DA}"/>
              </a:ext>
            </a:extLst>
          </p:cNvPr>
          <p:cNvCxnSpPr>
            <a:cxnSpLocks/>
          </p:cNvCxnSpPr>
          <p:nvPr/>
        </p:nvCxnSpPr>
        <p:spPr>
          <a:xfrm>
            <a:off x="3291840" y="3627120"/>
            <a:ext cx="97536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>
            <a:extLst>
              <a:ext uri="{FF2B5EF4-FFF2-40B4-BE49-F238E27FC236}">
                <a16:creationId xmlns:a16="http://schemas.microsoft.com/office/drawing/2014/main" id="{96E1B311-0104-4310-8DF6-FCBA5FCA15B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8654" y="82711"/>
            <a:ext cx="1002824" cy="393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510890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/>
          <p:cNvCxnSpPr/>
          <p:nvPr/>
        </p:nvCxnSpPr>
        <p:spPr>
          <a:xfrm>
            <a:off x="891662" y="530874"/>
            <a:ext cx="7999816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99361" y="509442"/>
            <a:ext cx="540000" cy="54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67604" y="568465"/>
            <a:ext cx="194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5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528C7CB-C522-4832-8592-172E2A18155B}"/>
              </a:ext>
            </a:extLst>
          </p:cNvPr>
          <p:cNvGrpSpPr/>
          <p:nvPr/>
        </p:nvGrpSpPr>
        <p:grpSpPr>
          <a:xfrm>
            <a:off x="464843" y="641656"/>
            <a:ext cx="1772244" cy="4556935"/>
            <a:chOff x="102325" y="-1582569"/>
            <a:chExt cx="2362992" cy="607590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999987A-5FF5-46F4-B0CE-37DB8E05295F}"/>
                </a:ext>
              </a:extLst>
            </p:cNvPr>
            <p:cNvSpPr txBox="1"/>
            <p:nvPr/>
          </p:nvSpPr>
          <p:spPr>
            <a:xfrm>
              <a:off x="671417" y="-1582569"/>
              <a:ext cx="1562821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검증 결과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B6AC31F-51CD-460F-BECD-99B34DF5C44A}"/>
                </a:ext>
              </a:extLst>
            </p:cNvPr>
            <p:cNvSpPr txBox="1"/>
            <p:nvPr/>
          </p:nvSpPr>
          <p:spPr>
            <a:xfrm>
              <a:off x="102325" y="4231727"/>
              <a:ext cx="2362992" cy="261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675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4D2F4A46-AF28-4C3C-9F7C-D6405AB81E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684" y="1289672"/>
            <a:ext cx="5346000" cy="1503137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504FDF4-FF5D-4D7B-A033-B4546CC15E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585" y="3400719"/>
            <a:ext cx="5346000" cy="1705014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D7C14BFD-DC36-4C34-8DB9-C4CFAB940386}"/>
              </a:ext>
            </a:extLst>
          </p:cNvPr>
          <p:cNvCxnSpPr>
            <a:cxnSpLocks/>
          </p:cNvCxnSpPr>
          <p:nvPr/>
        </p:nvCxnSpPr>
        <p:spPr>
          <a:xfrm>
            <a:off x="3383280" y="1684020"/>
            <a:ext cx="140208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>
            <a:extLst>
              <a:ext uri="{FF2B5EF4-FFF2-40B4-BE49-F238E27FC236}">
                <a16:creationId xmlns:a16="http://schemas.microsoft.com/office/drawing/2014/main" id="{32FC6A52-F9A3-4A19-8885-28CA25C0734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8654" y="82711"/>
            <a:ext cx="1002824" cy="393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524524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67015" y="2571664"/>
            <a:ext cx="133882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4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005</a:t>
            </a:r>
            <a:endParaRPr kumimoji="0" lang="ko-KR" altLang="en-US" sz="5400" b="1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00077" y="3519303"/>
            <a:ext cx="12488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-113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개발일정</a:t>
            </a:r>
          </a:p>
        </p:txBody>
      </p:sp>
      <p:cxnSp>
        <p:nvCxnSpPr>
          <p:cNvPr id="18" name="직선 연결선 17"/>
          <p:cNvCxnSpPr/>
          <p:nvPr/>
        </p:nvCxnSpPr>
        <p:spPr>
          <a:xfrm>
            <a:off x="367014" y="3401616"/>
            <a:ext cx="5231028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95D372FD-34E7-4D75-A047-9E5CA6B02A4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6551" y="2826268"/>
            <a:ext cx="3112061" cy="1222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90217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/>
          <p:cNvCxnSpPr/>
          <p:nvPr/>
        </p:nvCxnSpPr>
        <p:spPr>
          <a:xfrm>
            <a:off x="891662" y="530874"/>
            <a:ext cx="7999816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99361" y="509442"/>
            <a:ext cx="540000" cy="54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67604" y="568465"/>
            <a:ext cx="194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1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E0DCE2AA-2B10-4E44-940A-488CED826A53}"/>
              </a:ext>
            </a:extLst>
          </p:cNvPr>
          <p:cNvGrpSpPr/>
          <p:nvPr/>
        </p:nvGrpSpPr>
        <p:grpSpPr>
          <a:xfrm>
            <a:off x="464843" y="641656"/>
            <a:ext cx="1772244" cy="4556935"/>
            <a:chOff x="102325" y="-1582569"/>
            <a:chExt cx="2362992" cy="6075907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F30A86E-0C7F-41BC-8632-39CFEA975AE4}"/>
                </a:ext>
              </a:extLst>
            </p:cNvPr>
            <p:cNvSpPr txBox="1"/>
            <p:nvPr/>
          </p:nvSpPr>
          <p:spPr>
            <a:xfrm>
              <a:off x="671417" y="-1582569"/>
              <a:ext cx="1451680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개발 일정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8F66335-4F67-4D15-A79C-4A23BDCEE0F5}"/>
                </a:ext>
              </a:extLst>
            </p:cNvPr>
            <p:cNvSpPr txBox="1"/>
            <p:nvPr/>
          </p:nvSpPr>
          <p:spPr>
            <a:xfrm>
              <a:off x="102325" y="4231727"/>
              <a:ext cx="2362992" cy="261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675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</p:grpSp>
      <p:graphicFrame>
        <p:nvGraphicFramePr>
          <p:cNvPr id="10" name="표 10">
            <a:extLst>
              <a:ext uri="{FF2B5EF4-FFF2-40B4-BE49-F238E27FC236}">
                <a16:creationId xmlns:a16="http://schemas.microsoft.com/office/drawing/2014/main" id="{33496030-9B36-4195-A5CA-5278456D8539}"/>
              </a:ext>
            </a:extLst>
          </p:cNvPr>
          <p:cNvGraphicFramePr>
            <a:graphicFrameLocks noGrp="1"/>
          </p:cNvGraphicFramePr>
          <p:nvPr/>
        </p:nvGraphicFramePr>
        <p:xfrm>
          <a:off x="269966" y="1396999"/>
          <a:ext cx="8621499" cy="44638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6919">
                  <a:extLst>
                    <a:ext uri="{9D8B030D-6E8A-4147-A177-3AD203B41FA5}">
                      <a16:colId xmlns:a16="http://schemas.microsoft.com/office/drawing/2014/main" val="3800296339"/>
                    </a:ext>
                  </a:extLst>
                </a:gridCol>
                <a:gridCol w="359229">
                  <a:extLst>
                    <a:ext uri="{9D8B030D-6E8A-4147-A177-3AD203B41FA5}">
                      <a16:colId xmlns:a16="http://schemas.microsoft.com/office/drawing/2014/main" val="2741667925"/>
                    </a:ext>
                  </a:extLst>
                </a:gridCol>
                <a:gridCol w="359229">
                  <a:extLst>
                    <a:ext uri="{9D8B030D-6E8A-4147-A177-3AD203B41FA5}">
                      <a16:colId xmlns:a16="http://schemas.microsoft.com/office/drawing/2014/main" val="2570580537"/>
                    </a:ext>
                  </a:extLst>
                </a:gridCol>
                <a:gridCol w="359229">
                  <a:extLst>
                    <a:ext uri="{9D8B030D-6E8A-4147-A177-3AD203B41FA5}">
                      <a16:colId xmlns:a16="http://schemas.microsoft.com/office/drawing/2014/main" val="3560688442"/>
                    </a:ext>
                  </a:extLst>
                </a:gridCol>
                <a:gridCol w="359229">
                  <a:extLst>
                    <a:ext uri="{9D8B030D-6E8A-4147-A177-3AD203B41FA5}">
                      <a16:colId xmlns:a16="http://schemas.microsoft.com/office/drawing/2014/main" val="2717230969"/>
                    </a:ext>
                  </a:extLst>
                </a:gridCol>
                <a:gridCol w="359229">
                  <a:extLst>
                    <a:ext uri="{9D8B030D-6E8A-4147-A177-3AD203B41FA5}">
                      <a16:colId xmlns:a16="http://schemas.microsoft.com/office/drawing/2014/main" val="3266432540"/>
                    </a:ext>
                  </a:extLst>
                </a:gridCol>
                <a:gridCol w="359229">
                  <a:extLst>
                    <a:ext uri="{9D8B030D-6E8A-4147-A177-3AD203B41FA5}">
                      <a16:colId xmlns:a16="http://schemas.microsoft.com/office/drawing/2014/main" val="2108156256"/>
                    </a:ext>
                  </a:extLst>
                </a:gridCol>
                <a:gridCol w="359229">
                  <a:extLst>
                    <a:ext uri="{9D8B030D-6E8A-4147-A177-3AD203B41FA5}">
                      <a16:colId xmlns:a16="http://schemas.microsoft.com/office/drawing/2014/main" val="2183285078"/>
                    </a:ext>
                  </a:extLst>
                </a:gridCol>
                <a:gridCol w="359229">
                  <a:extLst>
                    <a:ext uri="{9D8B030D-6E8A-4147-A177-3AD203B41FA5}">
                      <a16:colId xmlns:a16="http://schemas.microsoft.com/office/drawing/2014/main" val="897741651"/>
                    </a:ext>
                  </a:extLst>
                </a:gridCol>
                <a:gridCol w="359229">
                  <a:extLst>
                    <a:ext uri="{9D8B030D-6E8A-4147-A177-3AD203B41FA5}">
                      <a16:colId xmlns:a16="http://schemas.microsoft.com/office/drawing/2014/main" val="2110640158"/>
                    </a:ext>
                  </a:extLst>
                </a:gridCol>
                <a:gridCol w="359229">
                  <a:extLst>
                    <a:ext uri="{9D8B030D-6E8A-4147-A177-3AD203B41FA5}">
                      <a16:colId xmlns:a16="http://schemas.microsoft.com/office/drawing/2014/main" val="2273806696"/>
                    </a:ext>
                  </a:extLst>
                </a:gridCol>
                <a:gridCol w="359229">
                  <a:extLst>
                    <a:ext uri="{9D8B030D-6E8A-4147-A177-3AD203B41FA5}">
                      <a16:colId xmlns:a16="http://schemas.microsoft.com/office/drawing/2014/main" val="712429967"/>
                    </a:ext>
                  </a:extLst>
                </a:gridCol>
                <a:gridCol w="359229">
                  <a:extLst>
                    <a:ext uri="{9D8B030D-6E8A-4147-A177-3AD203B41FA5}">
                      <a16:colId xmlns:a16="http://schemas.microsoft.com/office/drawing/2014/main" val="4194637734"/>
                    </a:ext>
                  </a:extLst>
                </a:gridCol>
                <a:gridCol w="359229">
                  <a:extLst>
                    <a:ext uri="{9D8B030D-6E8A-4147-A177-3AD203B41FA5}">
                      <a16:colId xmlns:a16="http://schemas.microsoft.com/office/drawing/2014/main" val="3995554093"/>
                    </a:ext>
                  </a:extLst>
                </a:gridCol>
                <a:gridCol w="359229">
                  <a:extLst>
                    <a:ext uri="{9D8B030D-6E8A-4147-A177-3AD203B41FA5}">
                      <a16:colId xmlns:a16="http://schemas.microsoft.com/office/drawing/2014/main" val="2178855194"/>
                    </a:ext>
                  </a:extLst>
                </a:gridCol>
                <a:gridCol w="359229">
                  <a:extLst>
                    <a:ext uri="{9D8B030D-6E8A-4147-A177-3AD203B41FA5}">
                      <a16:colId xmlns:a16="http://schemas.microsoft.com/office/drawing/2014/main" val="2281237744"/>
                    </a:ext>
                  </a:extLst>
                </a:gridCol>
                <a:gridCol w="359229">
                  <a:extLst>
                    <a:ext uri="{9D8B030D-6E8A-4147-A177-3AD203B41FA5}">
                      <a16:colId xmlns:a16="http://schemas.microsoft.com/office/drawing/2014/main" val="494672991"/>
                    </a:ext>
                  </a:extLst>
                </a:gridCol>
                <a:gridCol w="359229">
                  <a:extLst>
                    <a:ext uri="{9D8B030D-6E8A-4147-A177-3AD203B41FA5}">
                      <a16:colId xmlns:a16="http://schemas.microsoft.com/office/drawing/2014/main" val="3382626996"/>
                    </a:ext>
                  </a:extLst>
                </a:gridCol>
                <a:gridCol w="359229">
                  <a:extLst>
                    <a:ext uri="{9D8B030D-6E8A-4147-A177-3AD203B41FA5}">
                      <a16:colId xmlns:a16="http://schemas.microsoft.com/office/drawing/2014/main" val="3908197018"/>
                    </a:ext>
                  </a:extLst>
                </a:gridCol>
                <a:gridCol w="359229">
                  <a:extLst>
                    <a:ext uri="{9D8B030D-6E8A-4147-A177-3AD203B41FA5}">
                      <a16:colId xmlns:a16="http://schemas.microsoft.com/office/drawing/2014/main" val="3007986708"/>
                    </a:ext>
                  </a:extLst>
                </a:gridCol>
                <a:gridCol w="359229">
                  <a:extLst>
                    <a:ext uri="{9D8B030D-6E8A-4147-A177-3AD203B41FA5}">
                      <a16:colId xmlns:a16="http://schemas.microsoft.com/office/drawing/2014/main" val="2562857935"/>
                    </a:ext>
                  </a:extLst>
                </a:gridCol>
              </a:tblGrid>
              <a:tr h="557983">
                <a:tc rowSpan="2">
                  <a:txBody>
                    <a:bodyPr/>
                    <a:lstStyle/>
                    <a:p>
                      <a:pPr algn="r" latinLnBrk="1"/>
                      <a:endParaRPr lang="en-US" altLang="ko-KR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>
                    <a:lnL w="12700" cmpd="sng">
                      <a:noFill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10</a:t>
                      </a:r>
                      <a:r>
                        <a:rPr lang="ko-KR" altLang="en-US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월</a:t>
                      </a: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11</a:t>
                      </a:r>
                      <a:r>
                        <a:rPr lang="ko-KR" altLang="en-US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월</a:t>
                      </a: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12</a:t>
                      </a:r>
                      <a:r>
                        <a:rPr lang="ko-KR" altLang="en-US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월</a:t>
                      </a: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22</a:t>
                      </a:r>
                      <a:r>
                        <a:rPr lang="ko-KR" altLang="en-US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년 </a:t>
                      </a:r>
                      <a:r>
                        <a:rPr lang="en-US" altLang="ko-KR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월</a:t>
                      </a: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월</a:t>
                      </a: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7335601"/>
                  </a:ext>
                </a:extLst>
              </a:tr>
              <a:tr h="557983">
                <a:tc vMerge="1"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ㄴ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주</a:t>
                      </a: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주</a:t>
                      </a: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주</a:t>
                      </a: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4</a:t>
                      </a:r>
                      <a:r>
                        <a:rPr lang="ko-KR" altLang="en-US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주</a:t>
                      </a: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주</a:t>
                      </a: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주</a:t>
                      </a: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주</a:t>
                      </a: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4</a:t>
                      </a:r>
                      <a:r>
                        <a:rPr lang="ko-KR" altLang="en-US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주</a:t>
                      </a: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주</a:t>
                      </a: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주</a:t>
                      </a: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주</a:t>
                      </a: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4</a:t>
                      </a:r>
                      <a:r>
                        <a:rPr lang="ko-KR" altLang="en-US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주</a:t>
                      </a: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주</a:t>
                      </a: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주</a:t>
                      </a: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주</a:t>
                      </a: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4</a:t>
                      </a:r>
                      <a:r>
                        <a:rPr lang="ko-KR" altLang="en-US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주</a:t>
                      </a: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주</a:t>
                      </a: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주</a:t>
                      </a: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주</a:t>
                      </a: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4</a:t>
                      </a:r>
                      <a:r>
                        <a:rPr lang="ko-KR" altLang="en-US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주</a:t>
                      </a: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0939990"/>
                  </a:ext>
                </a:extLst>
              </a:tr>
              <a:tr h="557983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pc="-40" baseline="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프로젝트 계획</a:t>
                      </a:r>
                      <a:r>
                        <a:rPr lang="en-US" altLang="ko-KR" spc="-40" baseline="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pc="-40" baseline="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분석</a:t>
                      </a:r>
                    </a:p>
                  </a:txBody>
                  <a:tcPr marL="46800" marR="46800"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5764073"/>
                  </a:ext>
                </a:extLst>
              </a:tr>
              <a:tr h="557983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프로젝트 설계</a:t>
                      </a:r>
                    </a:p>
                  </a:txBody>
                  <a:tcPr marL="46800" marR="46800"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2397365"/>
                  </a:ext>
                </a:extLst>
              </a:tr>
              <a:tr h="557983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프로그래밍</a:t>
                      </a:r>
                    </a:p>
                  </a:txBody>
                  <a:tcPr marL="46800" marR="46800"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4592785"/>
                  </a:ext>
                </a:extLst>
              </a:tr>
              <a:tr h="557983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테스트</a:t>
                      </a:r>
                    </a:p>
                  </a:txBody>
                  <a:tcPr marL="46800" marR="46800"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6974110"/>
                  </a:ext>
                </a:extLst>
              </a:tr>
              <a:tr h="557983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수정</a:t>
                      </a:r>
                    </a:p>
                  </a:txBody>
                  <a:tcPr marL="46800" marR="46800"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8408529"/>
                  </a:ext>
                </a:extLst>
              </a:tr>
              <a:tr h="557983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최종 발표</a:t>
                      </a:r>
                    </a:p>
                  </a:txBody>
                  <a:tcPr marL="46800" marR="46800"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7731467"/>
                  </a:ext>
                </a:extLst>
              </a:tr>
            </a:tbl>
          </a:graphicData>
        </a:graphic>
      </p:graphicFrame>
      <p:pic>
        <p:nvPicPr>
          <p:cNvPr id="9" name="그림 8">
            <a:extLst>
              <a:ext uri="{FF2B5EF4-FFF2-40B4-BE49-F238E27FC236}">
                <a16:creationId xmlns:a16="http://schemas.microsoft.com/office/drawing/2014/main" id="{66D7CB94-505E-478E-8D3C-720F4023B2D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8654" y="82711"/>
            <a:ext cx="1002824" cy="393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929517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20941" y="7034761"/>
            <a:ext cx="2656045" cy="4893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5728" marR="0" lvl="0" indent="-135728" algn="l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050" b="0" i="0" u="none" strike="noStrike" kern="1200" cap="none" spc="-113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rPr>
              <a:t>설립배경</a:t>
            </a:r>
            <a:endParaRPr kumimoji="0" lang="en-US" altLang="ko-KR" sz="1050" b="0" i="0" u="none" strike="noStrike" kern="1200" cap="none" spc="-113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oto Sans CJK KR Thin" panose="020B0200000000000000" pitchFamily="34" charset="-127"/>
              <a:ea typeface="Noto Sans CJK KR Thin" panose="020B0200000000000000" pitchFamily="34" charset="-127"/>
              <a:cs typeface="Arial" panose="020B0604020202020204" pitchFamily="34" charset="0"/>
            </a:endParaRPr>
          </a:p>
          <a:p>
            <a:pPr marL="135728" marR="0" lvl="0" indent="-135728" algn="l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050" b="0" i="0" u="none" strike="noStrike" kern="1200" cap="none" spc="-113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rPr>
              <a:t>회사 비전   및   가치</a:t>
            </a:r>
          </a:p>
        </p:txBody>
      </p:sp>
      <p:sp>
        <p:nvSpPr>
          <p:cNvPr id="25" name="직각 삼각형 24"/>
          <p:cNvSpPr/>
          <p:nvPr/>
        </p:nvSpPr>
        <p:spPr>
          <a:xfrm flipH="1">
            <a:off x="6036636" y="857250"/>
            <a:ext cx="3107365" cy="51435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26" name="직각 삼각형 25"/>
          <p:cNvSpPr/>
          <p:nvPr/>
        </p:nvSpPr>
        <p:spPr>
          <a:xfrm flipH="1" flipV="1">
            <a:off x="6036636" y="857250"/>
            <a:ext cx="3107365" cy="5116116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AC8CA37A-CC7D-4CE2-8138-25326EFF9202}"/>
              </a:ext>
            </a:extLst>
          </p:cNvPr>
          <p:cNvGrpSpPr/>
          <p:nvPr/>
        </p:nvGrpSpPr>
        <p:grpSpPr>
          <a:xfrm>
            <a:off x="3126206" y="7308442"/>
            <a:ext cx="936587" cy="338554"/>
            <a:chOff x="212651" y="3255887"/>
            <a:chExt cx="1248783" cy="451405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50383C0-B7C1-4C9A-9BD8-8D9B930925A9}"/>
                </a:ext>
              </a:extLst>
            </p:cNvPr>
            <p:cNvSpPr txBox="1"/>
            <p:nvPr/>
          </p:nvSpPr>
          <p:spPr>
            <a:xfrm>
              <a:off x="212651" y="3255887"/>
              <a:ext cx="701475" cy="4514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006</a:t>
              </a:r>
              <a:endPara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697EC99-BBCE-4E63-8EB8-34A3683532F5}"/>
                </a:ext>
              </a:extLst>
            </p:cNvPr>
            <p:cNvSpPr txBox="1"/>
            <p:nvPr/>
          </p:nvSpPr>
          <p:spPr>
            <a:xfrm>
              <a:off x="757994" y="3255887"/>
              <a:ext cx="703440" cy="4514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b="0" i="0" u="none" strike="noStrike" kern="1200" cap="none" spc="-113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결과</a:t>
              </a: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850BE463-A15D-406C-93CA-BC6C8B155D9E}"/>
              </a:ext>
            </a:extLst>
          </p:cNvPr>
          <p:cNvGrpSpPr/>
          <p:nvPr/>
        </p:nvGrpSpPr>
        <p:grpSpPr>
          <a:xfrm>
            <a:off x="3126206" y="7813231"/>
            <a:ext cx="936587" cy="338554"/>
            <a:chOff x="212651" y="3255887"/>
            <a:chExt cx="1248783" cy="451405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85705C6-BE98-45A0-96D4-9A6C271B3552}"/>
                </a:ext>
              </a:extLst>
            </p:cNvPr>
            <p:cNvSpPr txBox="1"/>
            <p:nvPr/>
          </p:nvSpPr>
          <p:spPr>
            <a:xfrm>
              <a:off x="212651" y="3255887"/>
              <a:ext cx="701475" cy="4514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007</a:t>
              </a:r>
              <a:endPara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FC2C215-C9C1-47A8-90C6-73C87C348314}"/>
                </a:ext>
              </a:extLst>
            </p:cNvPr>
            <p:cNvSpPr txBox="1"/>
            <p:nvPr/>
          </p:nvSpPr>
          <p:spPr>
            <a:xfrm>
              <a:off x="757994" y="3255887"/>
              <a:ext cx="703440" cy="4514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b="0" i="0" u="none" strike="noStrike" kern="1200" cap="none" spc="-113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후기</a:t>
              </a:r>
              <a:endParaRPr kumimoji="0" lang="ko-KR" altLang="en-US" sz="1600" b="0" i="0" u="none" strike="noStrike" kern="1200" cap="none" spc="-113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C84555B5-4A5B-49CF-954D-996E94CC60E3}"/>
              </a:ext>
            </a:extLst>
          </p:cNvPr>
          <p:cNvSpPr txBox="1"/>
          <p:nvPr/>
        </p:nvSpPr>
        <p:spPr>
          <a:xfrm>
            <a:off x="1641707" y="2038677"/>
            <a:ext cx="37818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400" b="1" i="0" u="none" strike="noStrike" kern="1200" cap="none" spc="-225" normalizeH="0" baseline="0" noProof="0" dirty="0" err="1">
                <a:ln>
                  <a:noFill/>
                </a:ln>
                <a:solidFill>
                  <a:srgbClr val="ED636D">
                    <a:alpha val="70000"/>
                  </a:srgb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오때</a:t>
            </a:r>
            <a:r>
              <a:rPr kumimoji="0" lang="en-US" altLang="ko-KR" sz="5400" b="1" i="0" u="none" strike="noStrike" kern="1200" cap="none" spc="-225" normalizeH="0" baseline="0" noProof="0" dirty="0">
                <a:ln>
                  <a:noFill/>
                </a:ln>
                <a:solidFill>
                  <a:srgbClr val="ED636D">
                    <a:alpha val="70000"/>
                  </a:srgb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?(</a:t>
            </a:r>
            <a:r>
              <a:rPr kumimoji="0" lang="en-US" altLang="ko-KR" sz="5400" b="1" i="0" u="none" strike="noStrike" kern="1200" cap="none" spc="-225" normalizeH="0" baseline="0" noProof="0" dirty="0" err="1">
                <a:ln>
                  <a:noFill/>
                </a:ln>
                <a:solidFill>
                  <a:srgbClr val="ED636D">
                    <a:alpha val="70000"/>
                  </a:srgb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OTTe</a:t>
            </a:r>
            <a:r>
              <a:rPr kumimoji="0" lang="en-US" altLang="ko-KR" sz="5400" b="1" i="0" u="none" strike="noStrike" kern="1200" cap="none" spc="-225" normalizeH="0" baseline="0" noProof="0" dirty="0">
                <a:ln>
                  <a:noFill/>
                </a:ln>
                <a:solidFill>
                  <a:srgbClr val="ED636D">
                    <a:alpha val="70000"/>
                  </a:srgb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)</a:t>
            </a:r>
            <a:endParaRPr kumimoji="0" lang="ko-KR" altLang="en-US" sz="5400" b="1" i="0" u="none" strike="noStrike" kern="1200" cap="none" spc="-225" normalizeH="0" baseline="0" noProof="0" dirty="0">
              <a:ln>
                <a:noFill/>
              </a:ln>
              <a:solidFill>
                <a:srgbClr val="ED636D">
                  <a:alpha val="70000"/>
                </a:srgbClr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89B630B-0FDC-4764-B6FF-C0EE90165983}"/>
              </a:ext>
            </a:extLst>
          </p:cNvPr>
          <p:cNvSpPr txBox="1"/>
          <p:nvPr/>
        </p:nvSpPr>
        <p:spPr>
          <a:xfrm>
            <a:off x="2631207" y="3323448"/>
            <a:ext cx="19672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2F2F2">
                    <a:lumMod val="50000"/>
                  </a:srgb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모든 컨텐츠를 한곳에서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D1B28C6-B510-4DC3-AC3B-EC53465C1BF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5740" y="3893084"/>
            <a:ext cx="3264822" cy="1282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087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/>
          <p:cNvCxnSpPr/>
          <p:nvPr/>
        </p:nvCxnSpPr>
        <p:spPr>
          <a:xfrm>
            <a:off x="891662" y="530874"/>
            <a:ext cx="7999816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99361" y="509442"/>
            <a:ext cx="540000" cy="54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67604" y="568465"/>
            <a:ext cx="194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2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528C7CB-C522-4832-8592-172E2A18155B}"/>
              </a:ext>
            </a:extLst>
          </p:cNvPr>
          <p:cNvGrpSpPr/>
          <p:nvPr/>
        </p:nvGrpSpPr>
        <p:grpSpPr>
          <a:xfrm>
            <a:off x="464843" y="641656"/>
            <a:ext cx="1772245" cy="4556935"/>
            <a:chOff x="102325" y="-1582569"/>
            <a:chExt cx="2362992" cy="607590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999987A-5FF5-46F4-B0CE-37DB8E05295F}"/>
                </a:ext>
              </a:extLst>
            </p:cNvPr>
            <p:cNvSpPr txBox="1"/>
            <p:nvPr/>
          </p:nvSpPr>
          <p:spPr>
            <a:xfrm>
              <a:off x="671417" y="-1582569"/>
              <a:ext cx="1451679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코드 구조</a:t>
              </a:r>
              <a:endPara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B6AC31F-51CD-460F-BECD-99B34DF5C44A}"/>
                </a:ext>
              </a:extLst>
            </p:cNvPr>
            <p:cNvSpPr txBox="1"/>
            <p:nvPr/>
          </p:nvSpPr>
          <p:spPr>
            <a:xfrm>
              <a:off x="102325" y="4231727"/>
              <a:ext cx="2362992" cy="261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675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AD504ABA-B471-4107-A6FE-F17B11FFB9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647" y="1471668"/>
            <a:ext cx="1733550" cy="173355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6EF10D2-85FC-4AAC-9168-2731B9250E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6650" y="1304728"/>
            <a:ext cx="1790700" cy="173355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E7FF9A9-68E5-4349-98A6-63E6F97E75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3328" y="1276350"/>
            <a:ext cx="1866900" cy="29337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DCDBFE19-0203-44E9-BA30-6D7771166A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3647" y="3667125"/>
            <a:ext cx="1600200" cy="542925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C2CD2322-2F41-40BA-ACF4-4D040D1AE4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76650" y="3328416"/>
            <a:ext cx="1609725" cy="2933700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E9E2EC54-B32E-4D46-9014-D83FDBB5091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74486" y="5002383"/>
            <a:ext cx="1362075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2837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/>
          <p:cNvCxnSpPr/>
          <p:nvPr/>
        </p:nvCxnSpPr>
        <p:spPr>
          <a:xfrm>
            <a:off x="891662" y="530874"/>
            <a:ext cx="7999816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99361" y="509442"/>
            <a:ext cx="540000" cy="54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67604" y="568465"/>
            <a:ext cx="194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4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528C7CB-C522-4832-8592-172E2A18155B}"/>
              </a:ext>
            </a:extLst>
          </p:cNvPr>
          <p:cNvGrpSpPr/>
          <p:nvPr/>
        </p:nvGrpSpPr>
        <p:grpSpPr>
          <a:xfrm>
            <a:off x="464843" y="641656"/>
            <a:ext cx="1772245" cy="4556935"/>
            <a:chOff x="102325" y="-1582569"/>
            <a:chExt cx="2362992" cy="607590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999987A-5FF5-46F4-B0CE-37DB8E05295F}"/>
                </a:ext>
              </a:extLst>
            </p:cNvPr>
            <p:cNvSpPr txBox="1"/>
            <p:nvPr/>
          </p:nvSpPr>
          <p:spPr>
            <a:xfrm>
              <a:off x="671417" y="-1582569"/>
              <a:ext cx="1451679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코드 구조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B6AC31F-51CD-460F-BECD-99B34DF5C44A}"/>
                </a:ext>
              </a:extLst>
            </p:cNvPr>
            <p:cNvSpPr txBox="1"/>
            <p:nvPr/>
          </p:nvSpPr>
          <p:spPr>
            <a:xfrm>
              <a:off x="102325" y="4231727"/>
              <a:ext cx="2362992" cy="261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675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B30A358D-1087-482E-857C-A5BBB5C7CC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161" y="2825710"/>
            <a:ext cx="981075" cy="36195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7E03D52-CAB9-4A8E-86DE-566E827D6F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825" y="4252411"/>
            <a:ext cx="1152525" cy="54292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2B5BF3BF-EE16-49A9-8E0F-0DA46C6C46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2204" y="1485900"/>
            <a:ext cx="1428750" cy="124777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A57E0524-AD29-4193-8B03-923AC2D09E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2704" y="3006685"/>
            <a:ext cx="1238250" cy="1419225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5D5F7B32-2661-457F-A70A-4ABF59DB06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36190" y="3109765"/>
            <a:ext cx="1581150" cy="1590675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56633835-360F-460D-BBE3-D099A9D031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13046" y="1713788"/>
            <a:ext cx="1323975" cy="542925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7CACD5B3-E490-4C11-B2E8-C354EF3DEFA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4547" y="1605284"/>
            <a:ext cx="1285875" cy="7239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7E8B0BA-1489-447E-AB0B-5360EE66653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40687" y="1671637"/>
            <a:ext cx="1076325" cy="87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3491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1079BCD7-9D57-4B75-A69A-037C68C6978B}"/>
              </a:ext>
            </a:extLst>
          </p:cNvPr>
          <p:cNvSpPr txBox="1"/>
          <p:nvPr/>
        </p:nvSpPr>
        <p:spPr>
          <a:xfrm>
            <a:off x="4511800" y="5324195"/>
            <a:ext cx="44983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rgbClr val="F2F2F2">
                    <a:lumMod val="50000"/>
                  </a:srgb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1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2F2F2">
                    <a:lumMod val="50000"/>
                  </a:srgb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팀 </a:t>
            </a:r>
            <a:r>
              <a:rPr kumimoji="0" lang="ko-KR" alt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F2F2F2">
                    <a:lumMod val="50000"/>
                  </a:srgb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김원태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rgbClr val="F2F2F2">
                    <a:lumMod val="50000"/>
                  </a:srgb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 </a:t>
            </a:r>
            <a:r>
              <a:rPr kumimoji="0" lang="ko-KR" alt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F2F2F2">
                    <a:lumMod val="50000"/>
                  </a:srgb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안호준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2F2F2">
                    <a:lumMod val="50000"/>
                  </a:srgb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 </a:t>
            </a:r>
            <a:r>
              <a:rPr kumimoji="0" lang="ko-KR" alt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F2F2F2">
                    <a:lumMod val="50000"/>
                  </a:srgb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이원민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2F2F2">
                    <a:lumMod val="50000"/>
                  </a:srgb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 오세준 이경민 </a:t>
            </a:r>
            <a:r>
              <a:rPr kumimoji="0" lang="ko-KR" alt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F2F2F2">
                    <a:lumMod val="50000"/>
                  </a:srgb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최갑림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2F2F2">
                    <a:lumMod val="50000"/>
                  </a:srgb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 김효주</a:t>
            </a:r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7EA71457-4A7B-451A-8FF0-C6D40E920A96}"/>
              </a:ext>
            </a:extLst>
          </p:cNvPr>
          <p:cNvGrpSpPr/>
          <p:nvPr/>
        </p:nvGrpSpPr>
        <p:grpSpPr>
          <a:xfrm>
            <a:off x="2587958" y="1231382"/>
            <a:ext cx="3969356" cy="1259388"/>
            <a:chOff x="2587958" y="1231382"/>
            <a:chExt cx="3969356" cy="1259388"/>
          </a:xfrm>
        </p:grpSpPr>
        <p:sp>
          <p:nvSpPr>
            <p:cNvPr id="4" name="TextBox 3"/>
            <p:cNvSpPr txBox="1"/>
            <p:nvPr/>
          </p:nvSpPr>
          <p:spPr>
            <a:xfrm>
              <a:off x="2587958" y="1231382"/>
              <a:ext cx="39693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6000" b="1" i="0" u="none" strike="noStrike" kern="1200" cap="none" spc="-225" normalizeH="0" baseline="0" noProof="0" dirty="0" err="1">
                  <a:ln>
                    <a:noFill/>
                  </a:ln>
                  <a:solidFill>
                    <a:srgbClr val="ED636D">
                      <a:lumMod val="75000"/>
                      <a:alpha val="70000"/>
                    </a:srgbClr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오때</a:t>
              </a:r>
              <a:r>
                <a:rPr kumimoji="0" lang="en-US" altLang="ko-KR" sz="6000" b="1" i="0" u="none" strike="noStrike" kern="1200" cap="none" spc="-225" normalizeH="0" baseline="0" noProof="0" dirty="0">
                  <a:ln>
                    <a:noFill/>
                  </a:ln>
                  <a:solidFill>
                    <a:srgbClr val="ED636D">
                      <a:lumMod val="75000"/>
                      <a:alpha val="70000"/>
                    </a:srgbClr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?</a:t>
              </a:r>
              <a:r>
                <a:rPr kumimoji="0" lang="en-US" altLang="ko-KR" sz="5400" b="1" i="0" u="none" strike="noStrike" kern="1200" cap="none" spc="-225" normalizeH="0" baseline="0" noProof="0" dirty="0">
                  <a:ln>
                    <a:noFill/>
                  </a:ln>
                  <a:solidFill>
                    <a:srgbClr val="ED636D">
                      <a:lumMod val="75000"/>
                      <a:alpha val="70000"/>
                    </a:srgbClr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(</a:t>
              </a:r>
              <a:r>
                <a:rPr kumimoji="0" lang="en-US" altLang="ko-KR" sz="5400" b="1" i="0" u="none" strike="noStrike" kern="1200" cap="none" spc="-225" normalizeH="0" baseline="0" noProof="0" dirty="0" err="1">
                  <a:ln>
                    <a:noFill/>
                  </a:ln>
                  <a:solidFill>
                    <a:srgbClr val="ED636D">
                      <a:lumMod val="75000"/>
                      <a:alpha val="70000"/>
                    </a:srgbClr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OTTe</a:t>
              </a:r>
              <a:r>
                <a:rPr kumimoji="0" lang="en-US" altLang="ko-KR" sz="5400" b="1" i="0" u="none" strike="noStrike" kern="1200" cap="none" spc="-225" normalizeH="0" baseline="0" noProof="0" dirty="0">
                  <a:ln>
                    <a:noFill/>
                  </a:ln>
                  <a:solidFill>
                    <a:srgbClr val="ED636D">
                      <a:lumMod val="75000"/>
                      <a:alpha val="70000"/>
                    </a:srgbClr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)</a:t>
              </a:r>
              <a:endParaRPr kumimoji="0" lang="ko-KR" altLang="en-US" sz="6000" b="1" i="0" u="none" strike="noStrike" kern="1200" cap="none" spc="-225" normalizeH="0" baseline="0" noProof="0" dirty="0">
                <a:ln>
                  <a:noFill/>
                </a:ln>
                <a:solidFill>
                  <a:srgbClr val="ED636D">
                    <a:lumMod val="75000"/>
                    <a:alpha val="70000"/>
                  </a:srgb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0EDB17A-FD90-47FC-9317-83B176E66ADE}"/>
                </a:ext>
              </a:extLst>
            </p:cNvPr>
            <p:cNvSpPr txBox="1"/>
            <p:nvPr/>
          </p:nvSpPr>
          <p:spPr>
            <a:xfrm>
              <a:off x="3596427" y="2182993"/>
              <a:ext cx="19672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F2F2F2">
                      <a:lumMod val="50000"/>
                    </a:srgbClr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모든 컨텐츠를 한곳에서</a:t>
              </a:r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6D456438-F95E-492E-B71A-76512873D9F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8630" y="2944493"/>
            <a:ext cx="3112061" cy="1222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3966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53506" y="1115781"/>
            <a:ext cx="93487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5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Contents</a:t>
            </a:r>
            <a:endParaRPr kumimoji="0" lang="ko-KR" altLang="en-US" sz="135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20941" y="7034761"/>
            <a:ext cx="2656045" cy="4893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5728" marR="0" lvl="0" indent="-135728" algn="l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050" b="0" i="0" u="none" strike="noStrike" kern="1200" cap="none" spc="-113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rPr>
              <a:t>설립배경</a:t>
            </a:r>
            <a:endParaRPr kumimoji="0" lang="en-US" altLang="ko-KR" sz="1050" b="0" i="0" u="none" strike="noStrike" kern="1200" cap="none" spc="-113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oto Sans CJK KR Thin" panose="020B0200000000000000" pitchFamily="34" charset="-127"/>
              <a:ea typeface="Noto Sans CJK KR Thin" panose="020B0200000000000000" pitchFamily="34" charset="-127"/>
              <a:cs typeface="Arial" panose="020B0604020202020204" pitchFamily="34" charset="0"/>
            </a:endParaRPr>
          </a:p>
          <a:p>
            <a:pPr marL="135728" marR="0" lvl="0" indent="-135728" algn="l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050" b="0" i="0" u="none" strike="noStrike" kern="1200" cap="none" spc="-113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rPr>
              <a:t>회사 비전   및   가치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28A28681-B6FE-42C6-9101-8C3EEA6B5323}"/>
              </a:ext>
            </a:extLst>
          </p:cNvPr>
          <p:cNvGrpSpPr/>
          <p:nvPr/>
        </p:nvGrpSpPr>
        <p:grpSpPr>
          <a:xfrm>
            <a:off x="2600105" y="4033069"/>
            <a:ext cx="1731103" cy="400110"/>
            <a:chOff x="2600105" y="3949924"/>
            <a:chExt cx="1731103" cy="400110"/>
          </a:xfrm>
        </p:grpSpPr>
        <p:sp>
          <p:nvSpPr>
            <p:cNvPr id="23" name="TextBox 22"/>
            <p:cNvSpPr txBox="1"/>
            <p:nvPr/>
          </p:nvSpPr>
          <p:spPr>
            <a:xfrm>
              <a:off x="2600105" y="3949924"/>
              <a:ext cx="6126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004</a:t>
              </a:r>
              <a:endPara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212312" y="3949924"/>
              <a:ext cx="111889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0" i="0" u="none" strike="noStrike" kern="1200" cap="none" spc="-113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기능 구현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1B7EED57-4AB2-4387-AED1-D95B359CE06E}"/>
              </a:ext>
            </a:extLst>
          </p:cNvPr>
          <p:cNvGrpSpPr/>
          <p:nvPr/>
        </p:nvGrpSpPr>
        <p:grpSpPr>
          <a:xfrm>
            <a:off x="2600103" y="2391109"/>
            <a:ext cx="2445786" cy="400110"/>
            <a:chOff x="2600103" y="2435559"/>
            <a:chExt cx="2445786" cy="400110"/>
          </a:xfrm>
        </p:grpSpPr>
        <p:sp>
          <p:nvSpPr>
            <p:cNvPr id="21" name="TextBox 20"/>
            <p:cNvSpPr txBox="1"/>
            <p:nvPr/>
          </p:nvSpPr>
          <p:spPr>
            <a:xfrm>
              <a:off x="2600103" y="2435559"/>
              <a:ext cx="6126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001</a:t>
              </a:r>
              <a:endPara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3212310" y="2435559"/>
              <a:ext cx="183357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0" i="0" u="none" strike="noStrike" kern="1200" cap="none" spc="-113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개발목표 및 역할</a:t>
              </a: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D3A491C-BDBF-4D09-9E64-3EBCAEB79FF0}"/>
              </a:ext>
            </a:extLst>
          </p:cNvPr>
          <p:cNvGrpSpPr/>
          <p:nvPr/>
        </p:nvGrpSpPr>
        <p:grpSpPr>
          <a:xfrm>
            <a:off x="2600101" y="2938429"/>
            <a:ext cx="1720202" cy="400110"/>
            <a:chOff x="2600101" y="2940347"/>
            <a:chExt cx="1720202" cy="400110"/>
          </a:xfrm>
        </p:grpSpPr>
        <p:sp>
          <p:nvSpPr>
            <p:cNvPr id="19" name="TextBox 18"/>
            <p:cNvSpPr txBox="1"/>
            <p:nvPr/>
          </p:nvSpPr>
          <p:spPr>
            <a:xfrm>
              <a:off x="2600101" y="2940347"/>
              <a:ext cx="6126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002</a:t>
              </a:r>
              <a:endPara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212307" y="2940347"/>
              <a:ext cx="110799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0" i="0" u="none" strike="noStrike" kern="1200" cap="none" spc="-113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개발환경</a:t>
              </a:r>
              <a:r>
                <a:rPr kumimoji="0" lang="en-US" altLang="ko-KR" sz="2000" b="0" i="0" u="none" strike="noStrike" kern="1200" cap="none" spc="-113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	</a:t>
              </a: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75DAA6D4-C55B-498B-A22B-B91F41812210}"/>
              </a:ext>
            </a:extLst>
          </p:cNvPr>
          <p:cNvGrpSpPr/>
          <p:nvPr/>
        </p:nvGrpSpPr>
        <p:grpSpPr>
          <a:xfrm>
            <a:off x="2600102" y="3485749"/>
            <a:ext cx="2609292" cy="400110"/>
            <a:chOff x="2600102" y="3445135"/>
            <a:chExt cx="2609292" cy="400110"/>
          </a:xfrm>
        </p:grpSpPr>
        <p:sp>
          <p:nvSpPr>
            <p:cNvPr id="17" name="TextBox 16"/>
            <p:cNvSpPr txBox="1"/>
            <p:nvPr/>
          </p:nvSpPr>
          <p:spPr>
            <a:xfrm>
              <a:off x="2600102" y="3445135"/>
              <a:ext cx="6126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003</a:t>
              </a:r>
              <a:endPara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212309" y="3445135"/>
              <a:ext cx="199708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0" i="0" u="none" strike="noStrike" kern="1200" cap="none" spc="-113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데이터베이스 모델</a:t>
              </a:r>
            </a:p>
          </p:txBody>
        </p:sp>
      </p:grpSp>
      <p:sp>
        <p:nvSpPr>
          <p:cNvPr id="25" name="직각 삼각형 24"/>
          <p:cNvSpPr/>
          <p:nvPr/>
        </p:nvSpPr>
        <p:spPr>
          <a:xfrm flipH="1">
            <a:off x="6036636" y="857250"/>
            <a:ext cx="3107365" cy="51435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26" name="직각 삼각형 25"/>
          <p:cNvSpPr/>
          <p:nvPr/>
        </p:nvSpPr>
        <p:spPr>
          <a:xfrm flipH="1" flipV="1">
            <a:off x="6036636" y="857250"/>
            <a:ext cx="3107365" cy="5116116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cxnSp>
        <p:nvCxnSpPr>
          <p:cNvPr id="27" name="직선 연결선 26"/>
          <p:cNvCxnSpPr/>
          <p:nvPr/>
        </p:nvCxnSpPr>
        <p:spPr>
          <a:xfrm>
            <a:off x="253505" y="1400744"/>
            <a:ext cx="1030571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AC8CA37A-CC7D-4CE2-8138-25326EFF9202}"/>
              </a:ext>
            </a:extLst>
          </p:cNvPr>
          <p:cNvGrpSpPr/>
          <p:nvPr/>
        </p:nvGrpSpPr>
        <p:grpSpPr>
          <a:xfrm>
            <a:off x="3126206" y="7308442"/>
            <a:ext cx="936587" cy="338554"/>
            <a:chOff x="212651" y="3255887"/>
            <a:chExt cx="1248783" cy="451405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50383C0-B7C1-4C9A-9BD8-8D9B930925A9}"/>
                </a:ext>
              </a:extLst>
            </p:cNvPr>
            <p:cNvSpPr txBox="1"/>
            <p:nvPr/>
          </p:nvSpPr>
          <p:spPr>
            <a:xfrm>
              <a:off x="212651" y="3255887"/>
              <a:ext cx="701475" cy="4514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006</a:t>
              </a:r>
              <a:endPara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697EC99-BBCE-4E63-8EB8-34A3683532F5}"/>
                </a:ext>
              </a:extLst>
            </p:cNvPr>
            <p:cNvSpPr txBox="1"/>
            <p:nvPr/>
          </p:nvSpPr>
          <p:spPr>
            <a:xfrm>
              <a:off x="757994" y="3255887"/>
              <a:ext cx="703440" cy="4514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b="0" i="0" u="none" strike="noStrike" kern="1200" cap="none" spc="-113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결과</a:t>
              </a: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850BE463-A15D-406C-93CA-BC6C8B155D9E}"/>
              </a:ext>
            </a:extLst>
          </p:cNvPr>
          <p:cNvGrpSpPr/>
          <p:nvPr/>
        </p:nvGrpSpPr>
        <p:grpSpPr>
          <a:xfrm>
            <a:off x="3126206" y="7813231"/>
            <a:ext cx="936587" cy="338554"/>
            <a:chOff x="212651" y="3255887"/>
            <a:chExt cx="1248783" cy="451405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85705C6-BE98-45A0-96D4-9A6C271B3552}"/>
                </a:ext>
              </a:extLst>
            </p:cNvPr>
            <p:cNvSpPr txBox="1"/>
            <p:nvPr/>
          </p:nvSpPr>
          <p:spPr>
            <a:xfrm>
              <a:off x="212651" y="3255887"/>
              <a:ext cx="701475" cy="4514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007</a:t>
              </a:r>
              <a:endPara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FC2C215-C9C1-47A8-90C6-73C87C348314}"/>
                </a:ext>
              </a:extLst>
            </p:cNvPr>
            <p:cNvSpPr txBox="1"/>
            <p:nvPr/>
          </p:nvSpPr>
          <p:spPr>
            <a:xfrm>
              <a:off x="757994" y="3255887"/>
              <a:ext cx="703440" cy="4514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b="0" i="0" u="none" strike="noStrike" kern="1200" cap="none" spc="-113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후기</a:t>
              </a:r>
              <a:endParaRPr kumimoji="0" lang="ko-KR" altLang="en-US" sz="1600" b="0" i="0" u="none" strike="noStrike" kern="1200" cap="none" spc="-113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6130DF7E-9933-4694-8111-6A517A03C8FA}"/>
              </a:ext>
            </a:extLst>
          </p:cNvPr>
          <p:cNvGrpSpPr/>
          <p:nvPr/>
        </p:nvGrpSpPr>
        <p:grpSpPr>
          <a:xfrm>
            <a:off x="2607361" y="4580388"/>
            <a:ext cx="2694187" cy="400110"/>
            <a:chOff x="2600105" y="3949924"/>
            <a:chExt cx="2694187" cy="400110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AB603714-9056-4F3C-9E18-77E05C7D56B2}"/>
                </a:ext>
              </a:extLst>
            </p:cNvPr>
            <p:cNvSpPr txBox="1"/>
            <p:nvPr/>
          </p:nvSpPr>
          <p:spPr>
            <a:xfrm>
              <a:off x="2600105" y="3949924"/>
              <a:ext cx="6126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005</a:t>
              </a:r>
              <a:endPara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CD840B6-1046-47D8-8082-E27BDB500D2E}"/>
                </a:ext>
              </a:extLst>
            </p:cNvPr>
            <p:cNvSpPr txBox="1"/>
            <p:nvPr/>
          </p:nvSpPr>
          <p:spPr>
            <a:xfrm>
              <a:off x="3212312" y="3949924"/>
              <a:ext cx="208198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0" i="0" u="none" strike="noStrike" kern="1200" cap="none" spc="-113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개발일정</a:t>
              </a:r>
              <a:r>
                <a:rPr kumimoji="0" lang="en-US" altLang="ko-KR" sz="2000" b="0" i="0" u="none" strike="noStrike" kern="1200" cap="none" spc="-113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(</a:t>
              </a:r>
              <a:r>
                <a:rPr kumimoji="0" lang="ko-KR" altLang="en-US" sz="2000" b="0" i="0" u="none" strike="noStrike" kern="1200" cap="none" spc="-113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향후계획</a:t>
              </a:r>
              <a:r>
                <a:rPr kumimoji="0" lang="en-US" altLang="ko-KR" sz="2000" b="0" i="0" u="none" strike="noStrike" kern="1200" cap="none" spc="-113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)</a:t>
              </a:r>
              <a:endParaRPr kumimoji="0" lang="ko-KR" altLang="en-US" sz="2000" b="0" i="0" u="none" strike="noStrike" kern="1200" cap="none" spc="-113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344260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53506" y="1115781"/>
            <a:ext cx="93487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5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Contents</a:t>
            </a:r>
            <a:endParaRPr kumimoji="0" lang="ko-KR" altLang="en-US" sz="135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20941" y="7034761"/>
            <a:ext cx="2656045" cy="4893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5728" marR="0" lvl="0" indent="-135728" algn="l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050" b="0" i="0" u="none" strike="noStrike" kern="1200" cap="none" spc="-113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rPr>
              <a:t>설립배경</a:t>
            </a:r>
            <a:endParaRPr kumimoji="0" lang="en-US" altLang="ko-KR" sz="1050" b="0" i="0" u="none" strike="noStrike" kern="1200" cap="none" spc="-113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oto Sans CJK KR Thin" panose="020B0200000000000000" pitchFamily="34" charset="-127"/>
              <a:ea typeface="Noto Sans CJK KR Thin" panose="020B0200000000000000" pitchFamily="34" charset="-127"/>
              <a:cs typeface="Arial" panose="020B0604020202020204" pitchFamily="34" charset="0"/>
            </a:endParaRPr>
          </a:p>
          <a:p>
            <a:pPr marL="135728" marR="0" lvl="0" indent="-135728" algn="l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050" b="0" i="0" u="none" strike="noStrike" kern="1200" cap="none" spc="-113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rPr>
              <a:t>회사 비전   및   가치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28A28681-B6FE-42C6-9101-8C3EEA6B5323}"/>
              </a:ext>
            </a:extLst>
          </p:cNvPr>
          <p:cNvGrpSpPr/>
          <p:nvPr/>
        </p:nvGrpSpPr>
        <p:grpSpPr>
          <a:xfrm>
            <a:off x="2600105" y="4033069"/>
            <a:ext cx="2609292" cy="400110"/>
            <a:chOff x="2600105" y="3949924"/>
            <a:chExt cx="2609292" cy="400110"/>
          </a:xfrm>
        </p:grpSpPr>
        <p:sp>
          <p:nvSpPr>
            <p:cNvPr id="23" name="TextBox 22"/>
            <p:cNvSpPr txBox="1"/>
            <p:nvPr/>
          </p:nvSpPr>
          <p:spPr>
            <a:xfrm>
              <a:off x="2600105" y="3949924"/>
              <a:ext cx="6126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004</a:t>
              </a:r>
              <a:endPara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212312" y="3949924"/>
              <a:ext cx="199708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0" i="0" u="none" strike="noStrike" kern="1200" cap="none" spc="-113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데이터베이스 모델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1B7EED57-4AB2-4387-AED1-D95B359CE06E}"/>
              </a:ext>
            </a:extLst>
          </p:cNvPr>
          <p:cNvGrpSpPr/>
          <p:nvPr/>
        </p:nvGrpSpPr>
        <p:grpSpPr>
          <a:xfrm>
            <a:off x="2600103" y="2391109"/>
            <a:ext cx="1675062" cy="400110"/>
            <a:chOff x="2600103" y="2435559"/>
            <a:chExt cx="1675062" cy="400110"/>
          </a:xfrm>
        </p:grpSpPr>
        <p:sp>
          <p:nvSpPr>
            <p:cNvPr id="21" name="TextBox 20"/>
            <p:cNvSpPr txBox="1"/>
            <p:nvPr/>
          </p:nvSpPr>
          <p:spPr>
            <a:xfrm>
              <a:off x="2600103" y="2435559"/>
              <a:ext cx="6126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001</a:t>
              </a:r>
              <a:endPara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3212310" y="2435559"/>
              <a:ext cx="106285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0" i="0" u="none" strike="noStrike" kern="1200" cap="none" spc="-113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개발배경</a:t>
              </a: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D3A491C-BDBF-4D09-9E64-3EBCAEB79FF0}"/>
              </a:ext>
            </a:extLst>
          </p:cNvPr>
          <p:cNvGrpSpPr/>
          <p:nvPr/>
        </p:nvGrpSpPr>
        <p:grpSpPr>
          <a:xfrm>
            <a:off x="2600101" y="2938429"/>
            <a:ext cx="1675061" cy="400110"/>
            <a:chOff x="2600101" y="2940347"/>
            <a:chExt cx="1675061" cy="400110"/>
          </a:xfrm>
        </p:grpSpPr>
        <p:sp>
          <p:nvSpPr>
            <p:cNvPr id="19" name="TextBox 18"/>
            <p:cNvSpPr txBox="1"/>
            <p:nvPr/>
          </p:nvSpPr>
          <p:spPr>
            <a:xfrm>
              <a:off x="2600101" y="2940347"/>
              <a:ext cx="6126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002</a:t>
              </a:r>
              <a:endPara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212307" y="2940347"/>
              <a:ext cx="106285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0" i="0" u="none" strike="noStrike" kern="1200" cap="none" spc="-113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개발목표</a:t>
              </a:r>
              <a:endParaRPr kumimoji="0" lang="en-US" altLang="ko-KR" sz="2000" b="0" i="0" u="none" strike="noStrike" kern="1200" cap="none" spc="-113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75DAA6D4-C55B-498B-A22B-B91F41812210}"/>
              </a:ext>
            </a:extLst>
          </p:cNvPr>
          <p:cNvGrpSpPr/>
          <p:nvPr/>
        </p:nvGrpSpPr>
        <p:grpSpPr>
          <a:xfrm>
            <a:off x="2600102" y="3485749"/>
            <a:ext cx="1675062" cy="400110"/>
            <a:chOff x="2600102" y="3445135"/>
            <a:chExt cx="1675062" cy="400110"/>
          </a:xfrm>
        </p:grpSpPr>
        <p:sp>
          <p:nvSpPr>
            <p:cNvPr id="17" name="TextBox 16"/>
            <p:cNvSpPr txBox="1"/>
            <p:nvPr/>
          </p:nvSpPr>
          <p:spPr>
            <a:xfrm>
              <a:off x="2600102" y="3445135"/>
              <a:ext cx="6126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003</a:t>
              </a:r>
              <a:endPara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212309" y="3445135"/>
              <a:ext cx="106285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0" i="0" u="none" strike="noStrike" kern="1200" cap="none" spc="-113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개발환경</a:t>
              </a:r>
            </a:p>
          </p:txBody>
        </p:sp>
      </p:grpSp>
      <p:sp>
        <p:nvSpPr>
          <p:cNvPr id="25" name="직각 삼각형 24"/>
          <p:cNvSpPr/>
          <p:nvPr/>
        </p:nvSpPr>
        <p:spPr>
          <a:xfrm flipH="1">
            <a:off x="6036636" y="857250"/>
            <a:ext cx="3107365" cy="51435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26" name="직각 삼각형 25"/>
          <p:cNvSpPr/>
          <p:nvPr/>
        </p:nvSpPr>
        <p:spPr>
          <a:xfrm flipH="1" flipV="1">
            <a:off x="6036636" y="857250"/>
            <a:ext cx="3107365" cy="5116116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cxnSp>
        <p:nvCxnSpPr>
          <p:cNvPr id="27" name="직선 연결선 26"/>
          <p:cNvCxnSpPr/>
          <p:nvPr/>
        </p:nvCxnSpPr>
        <p:spPr>
          <a:xfrm>
            <a:off x="253505" y="1400744"/>
            <a:ext cx="1030571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AC8CA37A-CC7D-4CE2-8138-25326EFF9202}"/>
              </a:ext>
            </a:extLst>
          </p:cNvPr>
          <p:cNvGrpSpPr/>
          <p:nvPr/>
        </p:nvGrpSpPr>
        <p:grpSpPr>
          <a:xfrm>
            <a:off x="3126206" y="7308442"/>
            <a:ext cx="936587" cy="338554"/>
            <a:chOff x="212651" y="3255887"/>
            <a:chExt cx="1248783" cy="451405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50383C0-B7C1-4C9A-9BD8-8D9B930925A9}"/>
                </a:ext>
              </a:extLst>
            </p:cNvPr>
            <p:cNvSpPr txBox="1"/>
            <p:nvPr/>
          </p:nvSpPr>
          <p:spPr>
            <a:xfrm>
              <a:off x="212651" y="3255887"/>
              <a:ext cx="701475" cy="4514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006</a:t>
              </a:r>
              <a:endPara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697EC99-BBCE-4E63-8EB8-34A3683532F5}"/>
                </a:ext>
              </a:extLst>
            </p:cNvPr>
            <p:cNvSpPr txBox="1"/>
            <p:nvPr/>
          </p:nvSpPr>
          <p:spPr>
            <a:xfrm>
              <a:off x="757994" y="3255887"/>
              <a:ext cx="703440" cy="4514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b="0" i="0" u="none" strike="noStrike" kern="1200" cap="none" spc="-113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결과</a:t>
              </a: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850BE463-A15D-406C-93CA-BC6C8B155D9E}"/>
              </a:ext>
            </a:extLst>
          </p:cNvPr>
          <p:cNvGrpSpPr/>
          <p:nvPr/>
        </p:nvGrpSpPr>
        <p:grpSpPr>
          <a:xfrm>
            <a:off x="3126206" y="7813231"/>
            <a:ext cx="936587" cy="338554"/>
            <a:chOff x="212651" y="3255887"/>
            <a:chExt cx="1248783" cy="451405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85705C6-BE98-45A0-96D4-9A6C271B3552}"/>
                </a:ext>
              </a:extLst>
            </p:cNvPr>
            <p:cNvSpPr txBox="1"/>
            <p:nvPr/>
          </p:nvSpPr>
          <p:spPr>
            <a:xfrm>
              <a:off x="212651" y="3255887"/>
              <a:ext cx="701475" cy="4514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007</a:t>
              </a:r>
              <a:endPara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FC2C215-C9C1-47A8-90C6-73C87C348314}"/>
                </a:ext>
              </a:extLst>
            </p:cNvPr>
            <p:cNvSpPr txBox="1"/>
            <p:nvPr/>
          </p:nvSpPr>
          <p:spPr>
            <a:xfrm>
              <a:off x="757994" y="3255887"/>
              <a:ext cx="703440" cy="4514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b="0" i="0" u="none" strike="noStrike" kern="1200" cap="none" spc="-113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후기</a:t>
              </a:r>
              <a:endParaRPr kumimoji="0" lang="ko-KR" altLang="en-US" sz="1600" b="0" i="0" u="none" strike="noStrike" kern="1200" cap="none" spc="-113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6130DF7E-9933-4694-8111-6A517A03C8FA}"/>
              </a:ext>
            </a:extLst>
          </p:cNvPr>
          <p:cNvGrpSpPr/>
          <p:nvPr/>
        </p:nvGrpSpPr>
        <p:grpSpPr>
          <a:xfrm>
            <a:off x="2607361" y="4580388"/>
            <a:ext cx="1675062" cy="400110"/>
            <a:chOff x="2600105" y="3949924"/>
            <a:chExt cx="1675062" cy="400110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AB603714-9056-4F3C-9E18-77E05C7D56B2}"/>
                </a:ext>
              </a:extLst>
            </p:cNvPr>
            <p:cNvSpPr txBox="1"/>
            <p:nvPr/>
          </p:nvSpPr>
          <p:spPr>
            <a:xfrm>
              <a:off x="2600105" y="3949924"/>
              <a:ext cx="6126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005</a:t>
              </a:r>
              <a:endPara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CD840B6-1046-47D8-8082-E27BDB500D2E}"/>
                </a:ext>
              </a:extLst>
            </p:cNvPr>
            <p:cNvSpPr txBox="1"/>
            <p:nvPr/>
          </p:nvSpPr>
          <p:spPr>
            <a:xfrm>
              <a:off x="3212312" y="3949924"/>
              <a:ext cx="106285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0" i="0" u="none" strike="noStrike" kern="1200" cap="none" spc="-113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개발일정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070314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67015" y="2571664"/>
            <a:ext cx="133882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4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001</a:t>
            </a:r>
            <a:endParaRPr kumimoji="0" lang="ko-KR" altLang="en-US" sz="5400" b="1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00077" y="3519303"/>
            <a:ext cx="12488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-113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개발배경</a:t>
            </a:r>
          </a:p>
        </p:txBody>
      </p:sp>
      <p:cxnSp>
        <p:nvCxnSpPr>
          <p:cNvPr id="18" name="직선 연결선 17"/>
          <p:cNvCxnSpPr/>
          <p:nvPr/>
        </p:nvCxnSpPr>
        <p:spPr>
          <a:xfrm>
            <a:off x="367014" y="3401616"/>
            <a:ext cx="5231028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F39901B0-90D7-462F-BA78-C0DACE63F69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6551" y="2826268"/>
            <a:ext cx="3112061" cy="1222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2168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/>
          <p:cNvCxnSpPr/>
          <p:nvPr/>
        </p:nvCxnSpPr>
        <p:spPr>
          <a:xfrm>
            <a:off x="891662" y="530874"/>
            <a:ext cx="7999816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99361" y="509442"/>
            <a:ext cx="540000" cy="54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67604" y="568465"/>
            <a:ext cx="194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1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48820CAD-5024-491E-A22B-8766E0B3A9B2}"/>
              </a:ext>
            </a:extLst>
          </p:cNvPr>
          <p:cNvGrpSpPr/>
          <p:nvPr/>
        </p:nvGrpSpPr>
        <p:grpSpPr>
          <a:xfrm>
            <a:off x="464843" y="641656"/>
            <a:ext cx="5292253" cy="4556935"/>
            <a:chOff x="102325" y="-1582569"/>
            <a:chExt cx="7056334" cy="6075907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6D737A4-251B-486C-A2FF-DAAE342044C3}"/>
                </a:ext>
              </a:extLst>
            </p:cNvPr>
            <p:cNvSpPr txBox="1"/>
            <p:nvPr/>
          </p:nvSpPr>
          <p:spPr>
            <a:xfrm>
              <a:off x="671417" y="-1582569"/>
              <a:ext cx="6487242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COVID-19 </a:t>
              </a: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이후 스트리밍 서비스 검색 트렌드 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8A0FAE3-22DC-4715-A3BA-8CF0DBF89BB9}"/>
                </a:ext>
              </a:extLst>
            </p:cNvPr>
            <p:cNvSpPr txBox="1"/>
            <p:nvPr/>
          </p:nvSpPr>
          <p:spPr>
            <a:xfrm>
              <a:off x="102325" y="4231727"/>
              <a:ext cx="2362992" cy="261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675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</p:grpSp>
      <p:pic>
        <p:nvPicPr>
          <p:cNvPr id="19" name="그림 18">
            <a:extLst>
              <a:ext uri="{FF2B5EF4-FFF2-40B4-BE49-F238E27FC236}">
                <a16:creationId xmlns:a16="http://schemas.microsoft.com/office/drawing/2014/main" id="{A663EEEC-6914-4494-9483-148DAD867D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376" y="1457053"/>
            <a:ext cx="8467988" cy="4296045"/>
          </a:xfrm>
          <a:prstGeom prst="rect">
            <a:avLst/>
          </a:prstGeom>
          <a:ln>
            <a:solidFill>
              <a:srgbClr val="000000"/>
            </a:solidFill>
          </a:ln>
        </p:spPr>
      </p:pic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8A063561-BBA1-439E-B019-AE8312DD149A}"/>
              </a:ext>
            </a:extLst>
          </p:cNvPr>
          <p:cNvCxnSpPr>
            <a:cxnSpLocks/>
          </p:cNvCxnSpPr>
          <p:nvPr/>
        </p:nvCxnSpPr>
        <p:spPr>
          <a:xfrm>
            <a:off x="6096000" y="2371725"/>
            <a:ext cx="0" cy="269557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997FE6AD-1A53-4592-BDD2-5471C8815671}"/>
              </a:ext>
            </a:extLst>
          </p:cNvPr>
          <p:cNvCxnSpPr>
            <a:cxnSpLocks/>
          </p:cNvCxnSpPr>
          <p:nvPr/>
        </p:nvCxnSpPr>
        <p:spPr>
          <a:xfrm>
            <a:off x="7724775" y="2369395"/>
            <a:ext cx="0" cy="269557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타원 43">
            <a:extLst>
              <a:ext uri="{FF2B5EF4-FFF2-40B4-BE49-F238E27FC236}">
                <a16:creationId xmlns:a16="http://schemas.microsoft.com/office/drawing/2014/main" id="{47482F07-600A-490B-9107-F7BD9811E602}"/>
              </a:ext>
            </a:extLst>
          </p:cNvPr>
          <p:cNvSpPr/>
          <p:nvPr/>
        </p:nvSpPr>
        <p:spPr>
          <a:xfrm>
            <a:off x="5334000" y="4000500"/>
            <a:ext cx="180975" cy="180975"/>
          </a:xfrm>
          <a:prstGeom prst="ellipse">
            <a:avLst/>
          </a:prstGeom>
          <a:noFill/>
          <a:ln w="190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C405B24-8ECF-4F12-B2C7-3B65DAB4A0AF}"/>
              </a:ext>
            </a:extLst>
          </p:cNvPr>
          <p:cNvSpPr txBox="1"/>
          <p:nvPr/>
        </p:nvSpPr>
        <p:spPr>
          <a:xfrm>
            <a:off x="4314825" y="3971925"/>
            <a:ext cx="10663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Disney+ </a:t>
            </a: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런칭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B6F7A3D-2F7F-4C7C-8732-AA0731598E03}"/>
              </a:ext>
            </a:extLst>
          </p:cNvPr>
          <p:cNvSpPr txBox="1"/>
          <p:nvPr/>
        </p:nvSpPr>
        <p:spPr>
          <a:xfrm>
            <a:off x="4963007" y="2238590"/>
            <a:ext cx="118013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1" i="0" u="none" strike="noStrike" kern="1200" cap="none" spc="0" normalizeH="0" baseline="0" noProof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COVID-19 </a:t>
            </a: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발병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5559ECD-5BAC-4C47-8BFF-306BF6E27746}"/>
              </a:ext>
            </a:extLst>
          </p:cNvPr>
          <p:cNvSpPr txBox="1"/>
          <p:nvPr/>
        </p:nvSpPr>
        <p:spPr>
          <a:xfrm>
            <a:off x="6400803" y="2229065"/>
            <a:ext cx="13500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WHO </a:t>
            </a:r>
            <a:r>
              <a:rPr kumimoji="0" lang="ko-KR" altLang="en-US" sz="1100" b="1" i="0" u="none" strike="noStrike" kern="1200" cap="none" spc="0" normalizeH="0" baseline="0" noProof="0" dirty="0" err="1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펜데믹</a:t>
            </a: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 선언</a:t>
            </a:r>
            <a:endParaRPr kumimoji="0" lang="en-US" altLang="ko-KR" sz="1100" b="1" i="0" u="none" strike="noStrike" kern="1200" cap="none" spc="0" normalizeH="0" baseline="0" noProof="0" dirty="0">
              <a:ln>
                <a:noFill/>
              </a:ln>
              <a:solidFill>
                <a:srgbClr val="3A3838"/>
              </a:solidFill>
              <a:effectLst/>
              <a:uLnTx/>
              <a:uFillTx/>
              <a:latin typeface="나눔스퀘어라운드 Regular"/>
              <a:ea typeface="나눔스퀘어라운드 Regular"/>
              <a:cs typeface="+mn-cs"/>
            </a:endParaRPr>
          </a:p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’21. 3</a:t>
            </a: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월</a:t>
            </a:r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id="{D19F24BB-1C06-4A3F-9947-B00523A4758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8654" y="82711"/>
            <a:ext cx="1002824" cy="393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299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/>
          <p:cNvCxnSpPr/>
          <p:nvPr/>
        </p:nvCxnSpPr>
        <p:spPr>
          <a:xfrm>
            <a:off x="891662" y="530874"/>
            <a:ext cx="7999816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99361" y="509442"/>
            <a:ext cx="540000" cy="54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67604" y="568465"/>
            <a:ext cx="194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2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48820CAD-5024-491E-A22B-8766E0B3A9B2}"/>
              </a:ext>
            </a:extLst>
          </p:cNvPr>
          <p:cNvGrpSpPr/>
          <p:nvPr/>
        </p:nvGrpSpPr>
        <p:grpSpPr>
          <a:xfrm>
            <a:off x="464843" y="641656"/>
            <a:ext cx="2881337" cy="4556935"/>
            <a:chOff x="102325" y="-1582569"/>
            <a:chExt cx="3841781" cy="6075907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6D737A4-251B-486C-A2FF-DAAE342044C3}"/>
                </a:ext>
              </a:extLst>
            </p:cNvPr>
            <p:cNvSpPr txBox="1"/>
            <p:nvPr/>
          </p:nvSpPr>
          <p:spPr>
            <a:xfrm>
              <a:off x="671417" y="-1582569"/>
              <a:ext cx="3272689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국내외 </a:t>
              </a: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OTT </a:t>
              </a: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시장 규모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8A0FAE3-22DC-4715-A3BA-8CF0DBF89BB9}"/>
                </a:ext>
              </a:extLst>
            </p:cNvPr>
            <p:cNvSpPr txBox="1"/>
            <p:nvPr/>
          </p:nvSpPr>
          <p:spPr>
            <a:xfrm>
              <a:off x="102325" y="4231727"/>
              <a:ext cx="2362992" cy="261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675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BC94F60E-DA2D-4ED8-9529-0CAE17F751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351" y="1421852"/>
            <a:ext cx="3691974" cy="4173511"/>
          </a:xfrm>
          <a:prstGeom prst="rect">
            <a:avLst/>
          </a:prstGeom>
          <a:ln w="12700">
            <a:solidFill>
              <a:srgbClr val="000000"/>
            </a:solidFill>
          </a:ln>
        </p:spPr>
      </p:pic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FA42B64A-2354-4E1C-9F6E-C6011EE03883}"/>
              </a:ext>
            </a:extLst>
          </p:cNvPr>
          <p:cNvCxnSpPr>
            <a:cxnSpLocks/>
          </p:cNvCxnSpPr>
          <p:nvPr/>
        </p:nvCxnSpPr>
        <p:spPr>
          <a:xfrm>
            <a:off x="837490" y="4364318"/>
            <a:ext cx="1791410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6F66B67E-F49E-41D2-8FDE-06951D79C711}"/>
              </a:ext>
            </a:extLst>
          </p:cNvPr>
          <p:cNvGrpSpPr/>
          <p:nvPr/>
        </p:nvGrpSpPr>
        <p:grpSpPr>
          <a:xfrm>
            <a:off x="4891570" y="1421852"/>
            <a:ext cx="3701154" cy="4196974"/>
            <a:chOff x="-2506795" y="1413491"/>
            <a:chExt cx="3628800" cy="3696263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8D77B6A6-783C-4123-89D4-7BA27B4D89F3}"/>
                </a:ext>
              </a:extLst>
            </p:cNvPr>
            <p:cNvGrpSpPr/>
            <p:nvPr/>
          </p:nvGrpSpPr>
          <p:grpSpPr>
            <a:xfrm>
              <a:off x="-2506795" y="1435921"/>
              <a:ext cx="3626928" cy="3673833"/>
              <a:chOff x="4796119" y="970274"/>
              <a:chExt cx="3626928" cy="3673833"/>
            </a:xfrm>
          </p:grpSpPr>
          <p:pic>
            <p:nvPicPr>
              <p:cNvPr id="12" name="그림 11">
                <a:extLst>
                  <a:ext uri="{FF2B5EF4-FFF2-40B4-BE49-F238E27FC236}">
                    <a16:creationId xmlns:a16="http://schemas.microsoft.com/office/drawing/2014/main" id="{73E32FCE-B56D-420C-B6B4-64407915D4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796119" y="970274"/>
                <a:ext cx="3626928" cy="1693221"/>
              </a:xfrm>
              <a:prstGeom prst="rect">
                <a:avLst/>
              </a:prstGeom>
            </p:spPr>
          </p:pic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id="{4A003B66-029F-46F8-989C-D9F1BC0441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96119" y="2663495"/>
                <a:ext cx="3626928" cy="1980612"/>
              </a:xfrm>
              <a:prstGeom prst="rect">
                <a:avLst/>
              </a:prstGeom>
            </p:spPr>
          </p:pic>
        </p:grp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D1D5898B-C110-4261-A995-409FF38DFEEF}"/>
                </a:ext>
              </a:extLst>
            </p:cNvPr>
            <p:cNvSpPr/>
            <p:nvPr/>
          </p:nvSpPr>
          <p:spPr>
            <a:xfrm>
              <a:off x="-2506795" y="1413491"/>
              <a:ext cx="3628800" cy="3675600"/>
            </a:xfrm>
            <a:prstGeom prst="rect">
              <a:avLst/>
            </a:prstGeom>
            <a:noFill/>
            <a:ln w="127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7155132A-4683-4F80-AA39-283BC6C03BF7}"/>
              </a:ext>
            </a:extLst>
          </p:cNvPr>
          <p:cNvSpPr txBox="1"/>
          <p:nvPr/>
        </p:nvSpPr>
        <p:spPr>
          <a:xfrm>
            <a:off x="646980" y="5732201"/>
            <a:ext cx="80736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중고딕"/>
                <a:ea typeface="나눔스퀘어라운드 Regular"/>
                <a:cs typeface="+mn-cs"/>
              </a:rPr>
              <a:t>⇒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21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년 기준 국내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OTT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시장 규모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3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조원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,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구독형 서비스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1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조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5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천억원</a:t>
            </a: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EA8CEE55-95CA-486C-AF55-645AA3254AF7}"/>
              </a:ext>
            </a:extLst>
          </p:cNvPr>
          <p:cNvCxnSpPr>
            <a:cxnSpLocks/>
          </p:cNvCxnSpPr>
          <p:nvPr/>
        </p:nvCxnSpPr>
        <p:spPr>
          <a:xfrm>
            <a:off x="1828800" y="4204298"/>
            <a:ext cx="2133600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18BC4FC7-0688-4637-853A-1ED7C4751D18}"/>
              </a:ext>
            </a:extLst>
          </p:cNvPr>
          <p:cNvCxnSpPr>
            <a:cxnSpLocks/>
          </p:cNvCxnSpPr>
          <p:nvPr/>
        </p:nvCxnSpPr>
        <p:spPr>
          <a:xfrm>
            <a:off x="853440" y="4676738"/>
            <a:ext cx="3169920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C7A05E5C-6CCB-478F-8FFE-6B7D696C965A}"/>
              </a:ext>
            </a:extLst>
          </p:cNvPr>
          <p:cNvCxnSpPr>
            <a:cxnSpLocks/>
          </p:cNvCxnSpPr>
          <p:nvPr/>
        </p:nvCxnSpPr>
        <p:spPr>
          <a:xfrm>
            <a:off x="837490" y="4829138"/>
            <a:ext cx="1791410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47EBE3B1-EFC1-48FF-94CE-76605FC6A418}"/>
              </a:ext>
            </a:extLst>
          </p:cNvPr>
          <p:cNvCxnSpPr>
            <a:cxnSpLocks/>
          </p:cNvCxnSpPr>
          <p:nvPr/>
        </p:nvCxnSpPr>
        <p:spPr>
          <a:xfrm>
            <a:off x="3825240" y="4516718"/>
            <a:ext cx="167640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그림 28">
            <a:extLst>
              <a:ext uri="{FF2B5EF4-FFF2-40B4-BE49-F238E27FC236}">
                <a16:creationId xmlns:a16="http://schemas.microsoft.com/office/drawing/2014/main" id="{DA89521B-ABF7-4E07-A31D-752DE147BC3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8654" y="82711"/>
            <a:ext cx="1002824" cy="393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2099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/>
          <p:cNvCxnSpPr/>
          <p:nvPr/>
        </p:nvCxnSpPr>
        <p:spPr>
          <a:xfrm>
            <a:off x="891662" y="530874"/>
            <a:ext cx="7999816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99361" y="509442"/>
            <a:ext cx="540000" cy="54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67604" y="568465"/>
            <a:ext cx="194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3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48820CAD-5024-491E-A22B-8766E0B3A9B2}"/>
              </a:ext>
            </a:extLst>
          </p:cNvPr>
          <p:cNvGrpSpPr/>
          <p:nvPr/>
        </p:nvGrpSpPr>
        <p:grpSpPr>
          <a:xfrm>
            <a:off x="464843" y="641656"/>
            <a:ext cx="3176290" cy="4556935"/>
            <a:chOff x="102325" y="-1582569"/>
            <a:chExt cx="4235051" cy="6075907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6D737A4-251B-486C-A2FF-DAAE342044C3}"/>
                </a:ext>
              </a:extLst>
            </p:cNvPr>
            <p:cNvSpPr txBox="1"/>
            <p:nvPr/>
          </p:nvSpPr>
          <p:spPr>
            <a:xfrm>
              <a:off x="671417" y="-1582569"/>
              <a:ext cx="3665959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OTT</a:t>
              </a: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 서비스 별 콘텐츠 수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8A0FAE3-22DC-4715-A3BA-8CF0DBF89BB9}"/>
                </a:ext>
              </a:extLst>
            </p:cNvPr>
            <p:cNvSpPr txBox="1"/>
            <p:nvPr/>
          </p:nvSpPr>
          <p:spPr>
            <a:xfrm>
              <a:off x="102325" y="4231727"/>
              <a:ext cx="2362992" cy="261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675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</p:grpSp>
      <p:graphicFrame>
        <p:nvGraphicFramePr>
          <p:cNvPr id="40" name="표 40">
            <a:extLst>
              <a:ext uri="{FF2B5EF4-FFF2-40B4-BE49-F238E27FC236}">
                <a16:creationId xmlns:a16="http://schemas.microsoft.com/office/drawing/2014/main" id="{121F2CED-0C8E-4B4B-935E-4861BD5E79C5}"/>
              </a:ext>
            </a:extLst>
          </p:cNvPr>
          <p:cNvGraphicFramePr>
            <a:graphicFrameLocks noGrp="1"/>
          </p:cNvGraphicFramePr>
          <p:nvPr/>
        </p:nvGraphicFramePr>
        <p:xfrm>
          <a:off x="395912" y="1526076"/>
          <a:ext cx="8199450" cy="39603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6575">
                  <a:extLst>
                    <a:ext uri="{9D8B030D-6E8A-4147-A177-3AD203B41FA5}">
                      <a16:colId xmlns:a16="http://schemas.microsoft.com/office/drawing/2014/main" val="4239599129"/>
                    </a:ext>
                  </a:extLst>
                </a:gridCol>
                <a:gridCol w="1366575">
                  <a:extLst>
                    <a:ext uri="{9D8B030D-6E8A-4147-A177-3AD203B41FA5}">
                      <a16:colId xmlns:a16="http://schemas.microsoft.com/office/drawing/2014/main" val="1692766903"/>
                    </a:ext>
                  </a:extLst>
                </a:gridCol>
                <a:gridCol w="1366575">
                  <a:extLst>
                    <a:ext uri="{9D8B030D-6E8A-4147-A177-3AD203B41FA5}">
                      <a16:colId xmlns:a16="http://schemas.microsoft.com/office/drawing/2014/main" val="3666982359"/>
                    </a:ext>
                  </a:extLst>
                </a:gridCol>
                <a:gridCol w="1366575">
                  <a:extLst>
                    <a:ext uri="{9D8B030D-6E8A-4147-A177-3AD203B41FA5}">
                      <a16:colId xmlns:a16="http://schemas.microsoft.com/office/drawing/2014/main" val="742259274"/>
                    </a:ext>
                  </a:extLst>
                </a:gridCol>
                <a:gridCol w="1366575">
                  <a:extLst>
                    <a:ext uri="{9D8B030D-6E8A-4147-A177-3AD203B41FA5}">
                      <a16:colId xmlns:a16="http://schemas.microsoft.com/office/drawing/2014/main" val="1502959239"/>
                    </a:ext>
                  </a:extLst>
                </a:gridCol>
                <a:gridCol w="1366575">
                  <a:extLst>
                    <a:ext uri="{9D8B030D-6E8A-4147-A177-3AD203B41FA5}">
                      <a16:colId xmlns:a16="http://schemas.microsoft.com/office/drawing/2014/main" val="3249703138"/>
                    </a:ext>
                  </a:extLst>
                </a:gridCol>
              </a:tblGrid>
              <a:tr h="7574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rgbClr val="000000"/>
                          </a:solidFill>
                          <a:latin typeface="+mj-ea"/>
                          <a:ea typeface="+mj-ea"/>
                        </a:rPr>
                        <a:t>국외</a:t>
                      </a: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latin typeface="+mj-ea"/>
                          <a:ea typeface="+mj-ea"/>
                        </a:rPr>
                        <a:t>Netflix</a:t>
                      </a:r>
                      <a:endParaRPr lang="ko-KR" altLang="en-US" b="1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latin typeface="+mj-ea"/>
                          <a:ea typeface="+mj-ea"/>
                        </a:rPr>
                        <a:t>Disney+</a:t>
                      </a:r>
                      <a:endParaRPr lang="ko-KR" altLang="en-US" b="1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latin typeface="+mj-ea"/>
                          <a:ea typeface="+mj-ea"/>
                        </a:rPr>
                        <a:t>Hulu</a:t>
                      </a:r>
                      <a:endParaRPr lang="ko-KR" altLang="en-US" b="1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latin typeface="+mj-ea"/>
                          <a:ea typeface="+mj-ea"/>
                        </a:rPr>
                        <a:t>Amazon Prime</a:t>
                      </a:r>
                      <a:endParaRPr lang="ko-KR" altLang="en-US" b="1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latin typeface="+mj-ea"/>
                          <a:ea typeface="+mj-ea"/>
                        </a:rPr>
                        <a:t>Apple TV+</a:t>
                      </a:r>
                      <a:endParaRPr lang="ko-KR" altLang="en-US" b="1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5059419"/>
                  </a:ext>
                </a:extLst>
              </a:tr>
              <a:tr h="113475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rgbClr val="000000"/>
                          </a:solidFill>
                          <a:latin typeface="+mj-ea"/>
                          <a:ea typeface="+mj-ea"/>
                        </a:rPr>
                        <a:t>콘텐츠 현황</a:t>
                      </a: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spc="0" dirty="0">
                          <a:latin typeface="+mj-ea"/>
                          <a:ea typeface="+mj-ea"/>
                        </a:rPr>
                        <a:t>1,500+ </a:t>
                      </a:r>
                      <a:r>
                        <a:rPr lang="ko-KR" altLang="en-US" b="1" spc="0" dirty="0">
                          <a:latin typeface="+mj-ea"/>
                          <a:ea typeface="+mj-ea"/>
                        </a:rPr>
                        <a:t>드라마</a:t>
                      </a:r>
                      <a:endParaRPr lang="en-US" altLang="ko-KR" b="1" spc="0" dirty="0"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en-US" altLang="ko-KR" b="1" spc="0" dirty="0">
                          <a:latin typeface="+mj-ea"/>
                          <a:ea typeface="+mj-ea"/>
                        </a:rPr>
                        <a:t>4,000+ </a:t>
                      </a:r>
                      <a:r>
                        <a:rPr lang="ko-KR" altLang="en-US" b="1" spc="0" dirty="0">
                          <a:latin typeface="+mj-ea"/>
                          <a:ea typeface="+mj-ea"/>
                        </a:rPr>
                        <a:t>영화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spc="0" dirty="0">
                          <a:latin typeface="+mj-ea"/>
                          <a:ea typeface="+mj-ea"/>
                        </a:rPr>
                        <a:t>7,000+ </a:t>
                      </a:r>
                      <a:r>
                        <a:rPr lang="ko-KR" altLang="en-US" b="1" spc="0" dirty="0">
                          <a:latin typeface="+mj-ea"/>
                          <a:ea typeface="+mj-ea"/>
                        </a:rPr>
                        <a:t>드라마</a:t>
                      </a:r>
                      <a:endParaRPr lang="en-US" altLang="ko-KR" b="1" spc="0" dirty="0"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en-US" altLang="ko-KR" b="1" spc="0" dirty="0">
                          <a:latin typeface="+mj-ea"/>
                          <a:ea typeface="+mj-ea"/>
                        </a:rPr>
                        <a:t>500+ </a:t>
                      </a:r>
                      <a:r>
                        <a:rPr lang="ko-KR" altLang="en-US" b="1" spc="0" dirty="0">
                          <a:latin typeface="+mj-ea"/>
                          <a:ea typeface="+mj-ea"/>
                        </a:rPr>
                        <a:t>영화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spc="0" dirty="0">
                          <a:latin typeface="+mj-ea"/>
                          <a:ea typeface="+mj-ea"/>
                        </a:rPr>
                        <a:t>1,700+ </a:t>
                      </a:r>
                      <a:r>
                        <a:rPr lang="ko-KR" altLang="en-US" b="1" spc="0" dirty="0">
                          <a:latin typeface="+mj-ea"/>
                          <a:ea typeface="+mj-ea"/>
                        </a:rPr>
                        <a:t>드라마</a:t>
                      </a:r>
                      <a:endParaRPr lang="en-US" altLang="ko-KR" b="1" spc="0" dirty="0"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en-US" altLang="ko-KR" b="1" spc="0" dirty="0">
                          <a:latin typeface="+mj-ea"/>
                          <a:ea typeface="+mj-ea"/>
                        </a:rPr>
                        <a:t>2,300+ </a:t>
                      </a:r>
                      <a:r>
                        <a:rPr lang="ko-KR" altLang="en-US" b="1" spc="0" dirty="0">
                          <a:latin typeface="+mj-ea"/>
                          <a:ea typeface="+mj-ea"/>
                        </a:rPr>
                        <a:t>영화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spc="0" dirty="0">
                          <a:latin typeface="+mj-ea"/>
                          <a:ea typeface="+mj-ea"/>
                        </a:rPr>
                        <a:t>1,900+ </a:t>
                      </a:r>
                      <a:r>
                        <a:rPr lang="ko-KR" altLang="en-US" b="1" spc="0" dirty="0">
                          <a:latin typeface="+mj-ea"/>
                          <a:ea typeface="+mj-ea"/>
                        </a:rPr>
                        <a:t>드라마</a:t>
                      </a:r>
                      <a:endParaRPr lang="en-US" altLang="ko-KR" b="1" spc="0" dirty="0"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en-US" altLang="ko-KR" b="1" spc="0" dirty="0">
                          <a:latin typeface="+mj-ea"/>
                          <a:ea typeface="+mj-ea"/>
                        </a:rPr>
                        <a:t>17,000+ </a:t>
                      </a:r>
                      <a:r>
                        <a:rPr lang="ko-KR" altLang="en-US" b="1" spc="0" dirty="0">
                          <a:latin typeface="+mj-ea"/>
                          <a:ea typeface="+mj-ea"/>
                        </a:rPr>
                        <a:t>영화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spc="0" dirty="0">
                          <a:latin typeface="+mj-ea"/>
                          <a:ea typeface="+mj-ea"/>
                        </a:rPr>
                        <a:t>15 </a:t>
                      </a:r>
                      <a:r>
                        <a:rPr lang="ko-KR" altLang="en-US" b="1" spc="0" dirty="0">
                          <a:latin typeface="+mj-ea"/>
                          <a:ea typeface="+mj-ea"/>
                        </a:rPr>
                        <a:t>드라마</a:t>
                      </a:r>
                      <a:endParaRPr lang="en-US" altLang="ko-KR" b="1" spc="0" dirty="0"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en-US" altLang="ko-KR" b="1" spc="0" dirty="0">
                          <a:latin typeface="+mj-ea"/>
                          <a:ea typeface="+mj-ea"/>
                        </a:rPr>
                        <a:t>2 </a:t>
                      </a:r>
                      <a:r>
                        <a:rPr lang="ko-KR" altLang="en-US" b="1" spc="0" dirty="0">
                          <a:latin typeface="+mj-ea"/>
                          <a:ea typeface="+mj-ea"/>
                        </a:rPr>
                        <a:t>영화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20749032"/>
                  </a:ext>
                </a:extLst>
              </a:tr>
              <a:tr h="74075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rgbClr val="000000"/>
                          </a:solidFill>
                          <a:latin typeface="+mj-ea"/>
                          <a:ea typeface="+mj-ea"/>
                        </a:rPr>
                        <a:t>국내</a:t>
                      </a: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WATCHA</a:t>
                      </a:r>
                      <a:endParaRPr lang="ko-KR" altLang="en-US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err="1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wavve</a:t>
                      </a:r>
                      <a:endParaRPr lang="ko-KR" altLang="en-US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err="1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Tving</a:t>
                      </a:r>
                      <a:endParaRPr lang="ko-KR" altLang="en-US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U+</a:t>
                      </a:r>
                      <a:r>
                        <a:rPr lang="ko-KR" altLang="en-US" b="1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모바일</a:t>
                      </a:r>
                      <a:r>
                        <a:rPr lang="en-US" altLang="ko-KR" b="1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tv</a:t>
                      </a:r>
                      <a:endParaRPr lang="ko-KR" altLang="en-US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err="1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seezn</a:t>
                      </a:r>
                      <a:endParaRPr lang="ko-KR" altLang="en-US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0008985"/>
                  </a:ext>
                </a:extLst>
              </a:tr>
              <a:tr h="13273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rgbClr val="000000"/>
                          </a:solidFill>
                          <a:latin typeface="+mj-ea"/>
                          <a:ea typeface="+mj-ea"/>
                        </a:rPr>
                        <a:t>콘텐츠 현황</a:t>
                      </a: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+mj-ea"/>
                          <a:ea typeface="+mj-ea"/>
                        </a:rPr>
                        <a:t>국내외 영화</a:t>
                      </a:r>
                      <a:endParaRPr lang="en-US" altLang="ko-KR" b="1" dirty="0"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en-US" altLang="ko-KR" b="1" dirty="0">
                          <a:latin typeface="+mj-ea"/>
                          <a:ea typeface="+mj-ea"/>
                        </a:rPr>
                        <a:t>8</a:t>
                      </a:r>
                      <a:r>
                        <a:rPr lang="ko-KR" altLang="en-US" b="1" dirty="0" err="1">
                          <a:latin typeface="+mj-ea"/>
                          <a:ea typeface="+mj-ea"/>
                        </a:rPr>
                        <a:t>만여편</a:t>
                      </a:r>
                      <a:endParaRPr lang="ko-KR" altLang="en-US" b="1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+mj-ea"/>
                          <a:ea typeface="+mj-ea"/>
                        </a:rPr>
                        <a:t>실시간 채널 </a:t>
                      </a:r>
                      <a:r>
                        <a:rPr lang="en-US" altLang="ko-KR" b="1" dirty="0">
                          <a:latin typeface="+mj-ea"/>
                          <a:ea typeface="+mj-ea"/>
                        </a:rPr>
                        <a:t>102</a:t>
                      </a:r>
                      <a:r>
                        <a:rPr lang="ko-KR" altLang="en-US" b="1" dirty="0">
                          <a:latin typeface="+mj-ea"/>
                          <a:ea typeface="+mj-ea"/>
                        </a:rPr>
                        <a:t>개</a:t>
                      </a:r>
                      <a:endParaRPr lang="en-US" altLang="ko-KR" b="1" dirty="0"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en-US" altLang="ko-KR" b="1" dirty="0">
                          <a:latin typeface="+mj-ea"/>
                          <a:ea typeface="+mj-ea"/>
                        </a:rPr>
                        <a:t>VOD 25</a:t>
                      </a:r>
                      <a:r>
                        <a:rPr lang="ko-KR" altLang="en-US" b="1" dirty="0" err="1">
                          <a:latin typeface="+mj-ea"/>
                          <a:ea typeface="+mj-ea"/>
                        </a:rPr>
                        <a:t>만편</a:t>
                      </a:r>
                      <a:endParaRPr lang="ko-KR" altLang="en-US" b="1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+mj-ea"/>
                          <a:ea typeface="+mj-ea"/>
                        </a:rPr>
                        <a:t>실시간 채널</a:t>
                      </a:r>
                      <a:endParaRPr lang="en-US" altLang="ko-KR" b="1" dirty="0"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en-US" altLang="ko-KR" b="1" dirty="0">
                          <a:latin typeface="+mj-ea"/>
                          <a:ea typeface="+mj-ea"/>
                        </a:rPr>
                        <a:t>36</a:t>
                      </a:r>
                      <a:r>
                        <a:rPr lang="ko-KR" altLang="en-US" b="1" dirty="0">
                          <a:latin typeface="+mj-ea"/>
                          <a:ea typeface="+mj-ea"/>
                        </a:rPr>
                        <a:t>개</a:t>
                      </a:r>
                      <a:endParaRPr lang="en-US" altLang="ko-KR" b="1" dirty="0"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en-US" altLang="ko-KR" b="1" dirty="0">
                          <a:latin typeface="+mj-ea"/>
                          <a:ea typeface="+mj-ea"/>
                        </a:rPr>
                        <a:t>VOD </a:t>
                      </a:r>
                      <a:r>
                        <a:rPr lang="ko-KR" altLang="en-US" b="1" dirty="0">
                          <a:latin typeface="+mj-ea"/>
                          <a:ea typeface="+mj-ea"/>
                        </a:rPr>
                        <a:t>약 </a:t>
                      </a:r>
                      <a:r>
                        <a:rPr lang="en-US" altLang="ko-KR" b="1" dirty="0">
                          <a:latin typeface="+mj-ea"/>
                          <a:ea typeface="+mj-ea"/>
                        </a:rPr>
                        <a:t>6</a:t>
                      </a:r>
                      <a:r>
                        <a:rPr lang="ko-KR" altLang="en-US" b="1" dirty="0">
                          <a:latin typeface="+mj-ea"/>
                          <a:ea typeface="+mj-ea"/>
                        </a:rPr>
                        <a:t>만개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+mj-ea"/>
                          <a:ea typeface="+mj-ea"/>
                        </a:rPr>
                        <a:t>실시간 채널</a:t>
                      </a:r>
                      <a:endParaRPr lang="en-US" altLang="ko-KR" b="1" dirty="0"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en-US" altLang="ko-KR" b="1" dirty="0">
                          <a:latin typeface="+mj-ea"/>
                          <a:ea typeface="+mj-ea"/>
                        </a:rPr>
                        <a:t>80</a:t>
                      </a:r>
                      <a:r>
                        <a:rPr lang="ko-KR" altLang="en-US" b="1" dirty="0">
                          <a:latin typeface="+mj-ea"/>
                          <a:ea typeface="+mj-ea"/>
                        </a:rPr>
                        <a:t>여개</a:t>
                      </a:r>
                      <a:endParaRPr lang="en-US" altLang="ko-KR" b="1" dirty="0"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en-US" altLang="ko-KR" b="1" dirty="0">
                          <a:latin typeface="+mj-ea"/>
                          <a:ea typeface="+mj-ea"/>
                        </a:rPr>
                        <a:t>VOD 20</a:t>
                      </a:r>
                      <a:r>
                        <a:rPr lang="ko-KR" altLang="en-US" b="1" dirty="0" err="1">
                          <a:latin typeface="+mj-ea"/>
                          <a:ea typeface="+mj-ea"/>
                        </a:rPr>
                        <a:t>만편</a:t>
                      </a:r>
                      <a:endParaRPr lang="ko-KR" altLang="en-US" b="1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+mj-ea"/>
                          <a:ea typeface="+mj-ea"/>
                        </a:rPr>
                        <a:t>실시간 채널 </a:t>
                      </a:r>
                      <a:r>
                        <a:rPr lang="en-US" altLang="ko-KR" b="1" dirty="0">
                          <a:latin typeface="+mj-ea"/>
                          <a:ea typeface="+mj-ea"/>
                        </a:rPr>
                        <a:t>210</a:t>
                      </a:r>
                      <a:r>
                        <a:rPr lang="ko-KR" altLang="en-US" b="1" dirty="0">
                          <a:latin typeface="+mj-ea"/>
                          <a:ea typeface="+mj-ea"/>
                        </a:rPr>
                        <a:t>여개</a:t>
                      </a:r>
                      <a:endParaRPr lang="en-US" altLang="ko-KR" b="1" dirty="0"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en-US" altLang="ko-KR" b="1" dirty="0">
                          <a:latin typeface="+mj-ea"/>
                          <a:ea typeface="+mj-ea"/>
                        </a:rPr>
                        <a:t>VOD 24</a:t>
                      </a:r>
                      <a:r>
                        <a:rPr lang="ko-KR" altLang="en-US" b="1" dirty="0" err="1">
                          <a:latin typeface="+mj-ea"/>
                          <a:ea typeface="+mj-ea"/>
                        </a:rPr>
                        <a:t>만편</a:t>
                      </a:r>
                      <a:endParaRPr lang="ko-KR" altLang="en-US" b="1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5676408"/>
                  </a:ext>
                </a:extLst>
              </a:tr>
            </a:tbl>
          </a:graphicData>
        </a:graphic>
      </p:graphicFrame>
      <p:sp>
        <p:nvSpPr>
          <p:cNvPr id="42" name="자유형: 도형 41">
            <a:extLst>
              <a:ext uri="{FF2B5EF4-FFF2-40B4-BE49-F238E27FC236}">
                <a16:creationId xmlns:a16="http://schemas.microsoft.com/office/drawing/2014/main" id="{6638D1B4-BAB3-4D47-9AFD-F687DC7F48C3}"/>
              </a:ext>
            </a:extLst>
          </p:cNvPr>
          <p:cNvSpPr/>
          <p:nvPr/>
        </p:nvSpPr>
        <p:spPr>
          <a:xfrm>
            <a:off x="1752600" y="1531620"/>
            <a:ext cx="6850380" cy="3954778"/>
          </a:xfrm>
          <a:custGeom>
            <a:avLst/>
            <a:gdLst>
              <a:gd name="connsiteX0" fmla="*/ 15240 w 6850380"/>
              <a:gd name="connsiteY0" fmla="*/ 0 h 4198620"/>
              <a:gd name="connsiteX1" fmla="*/ 6850380 w 6850380"/>
              <a:gd name="connsiteY1" fmla="*/ 0 h 4198620"/>
              <a:gd name="connsiteX2" fmla="*/ 6850380 w 6850380"/>
              <a:gd name="connsiteY2" fmla="*/ 2011680 h 4198620"/>
              <a:gd name="connsiteX3" fmla="*/ 1379220 w 6850380"/>
              <a:gd name="connsiteY3" fmla="*/ 2011680 h 4198620"/>
              <a:gd name="connsiteX4" fmla="*/ 1379220 w 6850380"/>
              <a:gd name="connsiteY4" fmla="*/ 4198620 h 4198620"/>
              <a:gd name="connsiteX5" fmla="*/ 0 w 6850380"/>
              <a:gd name="connsiteY5" fmla="*/ 4198620 h 4198620"/>
              <a:gd name="connsiteX6" fmla="*/ 15240 w 6850380"/>
              <a:gd name="connsiteY6" fmla="*/ 0 h 4198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50380" h="4198620">
                <a:moveTo>
                  <a:pt x="15240" y="0"/>
                </a:moveTo>
                <a:lnTo>
                  <a:pt x="6850380" y="0"/>
                </a:lnTo>
                <a:lnTo>
                  <a:pt x="6850380" y="2011680"/>
                </a:lnTo>
                <a:lnTo>
                  <a:pt x="1379220" y="2011680"/>
                </a:lnTo>
                <a:lnTo>
                  <a:pt x="1379220" y="4198620"/>
                </a:lnTo>
                <a:lnTo>
                  <a:pt x="0" y="4198620"/>
                </a:lnTo>
                <a:lnTo>
                  <a:pt x="15240" y="0"/>
                </a:lnTo>
                <a:close/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DE097A8-5978-4ED3-9F72-1CDC95A8E832}"/>
              </a:ext>
            </a:extLst>
          </p:cNvPr>
          <p:cNvSpPr txBox="1"/>
          <p:nvPr/>
        </p:nvSpPr>
        <p:spPr>
          <a:xfrm>
            <a:off x="646980" y="5732201"/>
            <a:ext cx="65107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중고딕"/>
                <a:ea typeface="나눔스퀘어라운드 Regular"/>
                <a:cs typeface="+mn-cs"/>
              </a:rPr>
              <a:t>⇒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국내외 주요 구독형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OTT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콘텐츠 수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: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약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10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만개 이상</a:t>
            </a:r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E2459FA7-FBFF-46A6-B57E-D95A2C45AC7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8654" y="82711"/>
            <a:ext cx="1002824" cy="393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3041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925D0865-ED29-4AB9-815E-06A850EC7A31}"/>
              </a:ext>
            </a:extLst>
          </p:cNvPr>
          <p:cNvSpPr/>
          <p:nvPr/>
        </p:nvSpPr>
        <p:spPr>
          <a:xfrm>
            <a:off x="698661" y="1286229"/>
            <a:ext cx="3955834" cy="5352340"/>
          </a:xfrm>
          <a:prstGeom prst="rect">
            <a:avLst/>
          </a:prstGeom>
          <a:solidFill>
            <a:schemeClr val="accent3"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cxnSp>
        <p:nvCxnSpPr>
          <p:cNvPr id="23" name="직선 연결선 22"/>
          <p:cNvCxnSpPr/>
          <p:nvPr/>
        </p:nvCxnSpPr>
        <p:spPr>
          <a:xfrm>
            <a:off x="891662" y="530874"/>
            <a:ext cx="7999816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99361" y="509442"/>
            <a:ext cx="540000" cy="54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67604" y="568465"/>
            <a:ext cx="194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4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DBA8EE0-454D-4961-8536-DD35F3283524}"/>
              </a:ext>
            </a:extLst>
          </p:cNvPr>
          <p:cNvGrpSpPr/>
          <p:nvPr/>
        </p:nvGrpSpPr>
        <p:grpSpPr>
          <a:xfrm>
            <a:off x="791622" y="1393315"/>
            <a:ext cx="3769914" cy="5138168"/>
            <a:chOff x="732322" y="1348291"/>
            <a:chExt cx="3391039" cy="5138168"/>
          </a:xfrm>
        </p:grpSpPr>
        <p:pic>
          <p:nvPicPr>
            <p:cNvPr id="33" name="그림 32" descr="텍스트, 사람, 실내이(가) 표시된 사진&#10;&#10;자동 생성된 설명">
              <a:extLst>
                <a:ext uri="{FF2B5EF4-FFF2-40B4-BE49-F238E27FC236}">
                  <a16:creationId xmlns:a16="http://schemas.microsoft.com/office/drawing/2014/main" id="{A7C2E836-5727-4EB3-882C-AAD077F48189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9361" y="3089375"/>
              <a:ext cx="3384000" cy="1656000"/>
            </a:xfrm>
            <a:prstGeom prst="rect">
              <a:avLst/>
            </a:prstGeom>
          </p:spPr>
        </p:pic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7C868652-88B7-449B-86DD-D4CABE61FB3C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2322" y="1348291"/>
              <a:ext cx="3384000" cy="1656000"/>
            </a:xfrm>
            <a:prstGeom prst="rect">
              <a:avLst/>
            </a:prstGeom>
          </p:spPr>
        </p:pic>
        <p:pic>
          <p:nvPicPr>
            <p:cNvPr id="35" name="그림 34" descr="텍스트, 스크린샷, 다른, 여러개이(가) 표시된 사진&#10;&#10;자동 생성된 설명">
              <a:extLst>
                <a:ext uri="{FF2B5EF4-FFF2-40B4-BE49-F238E27FC236}">
                  <a16:creationId xmlns:a16="http://schemas.microsoft.com/office/drawing/2014/main" id="{A64306AA-6274-4217-9C2A-EC0A401DB210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9361" y="4830459"/>
              <a:ext cx="3384000" cy="1656000"/>
            </a:xfrm>
            <a:prstGeom prst="rect">
              <a:avLst/>
            </a:prstGeom>
          </p:spPr>
        </p:pic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48820CAD-5024-491E-A22B-8766E0B3A9B2}"/>
              </a:ext>
            </a:extLst>
          </p:cNvPr>
          <p:cNvGrpSpPr/>
          <p:nvPr/>
        </p:nvGrpSpPr>
        <p:grpSpPr>
          <a:xfrm>
            <a:off x="464843" y="641656"/>
            <a:ext cx="4497164" cy="4556935"/>
            <a:chOff x="102325" y="-1582569"/>
            <a:chExt cx="5996218" cy="6075907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6D737A4-251B-486C-A2FF-DAAE342044C3}"/>
                </a:ext>
              </a:extLst>
            </p:cNvPr>
            <p:cNvSpPr txBox="1"/>
            <p:nvPr/>
          </p:nvSpPr>
          <p:spPr>
            <a:xfrm>
              <a:off x="671417" y="-1582569"/>
              <a:ext cx="5427126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내가 좋아하는 작품 어디서 볼 수 있을까</a:t>
              </a: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?</a:t>
              </a:r>
              <a:endPara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8A0FAE3-22DC-4715-A3BA-8CF0DBF89BB9}"/>
                </a:ext>
              </a:extLst>
            </p:cNvPr>
            <p:cNvSpPr txBox="1"/>
            <p:nvPr/>
          </p:nvSpPr>
          <p:spPr>
            <a:xfrm>
              <a:off x="102325" y="4231727"/>
              <a:ext cx="2362992" cy="261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675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</p:grpSp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1EF8C1C6-0FB3-4D31-AA0F-2008B4C9A6AF}"/>
              </a:ext>
            </a:extLst>
          </p:cNvPr>
          <p:cNvSpPr/>
          <p:nvPr/>
        </p:nvSpPr>
        <p:spPr>
          <a:xfrm rot="5400000">
            <a:off x="6714641" y="3338876"/>
            <a:ext cx="393720" cy="1716112"/>
          </a:xfrm>
          <a:prstGeom prst="rightArrow">
            <a:avLst/>
          </a:prstGeom>
          <a:solidFill>
            <a:schemeClr val="accent3">
              <a:lumMod val="9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617888C-E971-42B2-BB2E-AF10190165BA}"/>
              </a:ext>
            </a:extLst>
          </p:cNvPr>
          <p:cNvSpPr txBox="1"/>
          <p:nvPr/>
        </p:nvSpPr>
        <p:spPr>
          <a:xfrm>
            <a:off x="5047048" y="2584784"/>
            <a:ext cx="3728906" cy="13157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유명 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OTT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서비스 </a:t>
            </a:r>
            <a:r>
              <a:rPr kumimoji="0" lang="ko-KR" alt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ED636D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서비스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ED636D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 결제 전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srgbClr val="ED636D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작품 목록 확인 불가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600" b="1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1097D0">
                    <a:lumMod val="50000"/>
                  </a:srgbClr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  <a:cs typeface="+mn-cs"/>
              </a:rPr>
              <a:t>  *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1097D0">
                    <a:lumMod val="50000"/>
                  </a:srgbClr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 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1097D0">
                    <a:lumMod val="50000"/>
                  </a:srgbClr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국내 일부 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1097D0">
                    <a:lumMod val="50000"/>
                  </a:srgbClr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OTT 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1097D0">
                    <a:lumMod val="50000"/>
                  </a:srgbClr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기업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srgbClr val="1097D0">
                    <a:lumMod val="50000"/>
                  </a:srgbClr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(TVING, SEEZN, </a:t>
            </a:r>
            <a:r>
              <a:rPr kumimoji="0" lang="en-US" altLang="ko-KR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1097D0">
                    <a:lumMod val="50000"/>
                  </a:srgbClr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wavve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srgbClr val="1097D0">
                    <a:lumMod val="50000"/>
                  </a:srgbClr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 </a:t>
            </a: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1097D0">
                    <a:lumMod val="50000"/>
                  </a:srgbClr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등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srgbClr val="1097D0">
                    <a:lumMod val="50000"/>
                  </a:srgbClr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)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1097D0">
                    <a:lumMod val="50000"/>
                  </a:srgbClr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은 확인 가능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6B2C076-48DD-46DE-920E-2CED8D103EAC}"/>
              </a:ext>
            </a:extLst>
          </p:cNvPr>
          <p:cNvSpPr/>
          <p:nvPr/>
        </p:nvSpPr>
        <p:spPr>
          <a:xfrm>
            <a:off x="2959100" y="2348699"/>
            <a:ext cx="416984" cy="123040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000BAAA-75EB-4BCE-AD2A-6C8AFEC4E391}"/>
              </a:ext>
            </a:extLst>
          </p:cNvPr>
          <p:cNvSpPr/>
          <p:nvPr/>
        </p:nvSpPr>
        <p:spPr>
          <a:xfrm>
            <a:off x="2432047" y="4087008"/>
            <a:ext cx="499271" cy="138916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DEEFF01-07EC-449D-B03D-CFEAB0EB5D06}"/>
              </a:ext>
            </a:extLst>
          </p:cNvPr>
          <p:cNvSpPr/>
          <p:nvPr/>
        </p:nvSpPr>
        <p:spPr>
          <a:xfrm>
            <a:off x="990600" y="5657850"/>
            <a:ext cx="559594" cy="104776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0131C9C-F95F-4B61-B1E6-0ACA72257948}"/>
              </a:ext>
            </a:extLst>
          </p:cNvPr>
          <p:cNvSpPr txBox="1"/>
          <p:nvPr/>
        </p:nvSpPr>
        <p:spPr>
          <a:xfrm>
            <a:off x="4708815" y="4695081"/>
            <a:ext cx="44053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한곳에서 한번에 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알 수 없을까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?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3D676412-D668-4A22-8CAE-8A0DA17E512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8654" y="82711"/>
            <a:ext cx="1002824" cy="393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6045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설명선: 오른쪽 화살표 3">
            <a:extLst>
              <a:ext uri="{FF2B5EF4-FFF2-40B4-BE49-F238E27FC236}">
                <a16:creationId xmlns:a16="http://schemas.microsoft.com/office/drawing/2014/main" id="{2213ACDD-9FBF-4713-B5A7-A64E78CD438C}"/>
              </a:ext>
            </a:extLst>
          </p:cNvPr>
          <p:cNvSpPr/>
          <p:nvPr/>
        </p:nvSpPr>
        <p:spPr>
          <a:xfrm>
            <a:off x="703905" y="1287207"/>
            <a:ext cx="4503095" cy="5350383"/>
          </a:xfrm>
          <a:prstGeom prst="rightArrowCallout">
            <a:avLst>
              <a:gd name="adj1" fmla="val 25000"/>
              <a:gd name="adj2" fmla="val 25000"/>
              <a:gd name="adj3" fmla="val 8361"/>
              <a:gd name="adj4" fmla="val 87701"/>
            </a:avLst>
          </a:prstGeom>
          <a:solidFill>
            <a:schemeClr val="accent3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cxnSp>
        <p:nvCxnSpPr>
          <p:cNvPr id="23" name="직선 연결선 22"/>
          <p:cNvCxnSpPr/>
          <p:nvPr/>
        </p:nvCxnSpPr>
        <p:spPr>
          <a:xfrm>
            <a:off x="891662" y="530874"/>
            <a:ext cx="7999816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99361" y="509442"/>
            <a:ext cx="540000" cy="54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67604" y="568465"/>
            <a:ext cx="194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5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D91AC8C-ADFA-4BAD-A1E4-0259E19921A8}"/>
              </a:ext>
            </a:extLst>
          </p:cNvPr>
          <p:cNvSpPr txBox="1"/>
          <p:nvPr/>
        </p:nvSpPr>
        <p:spPr>
          <a:xfrm>
            <a:off x="5229364" y="2608222"/>
            <a:ext cx="37818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400" b="1" i="0" u="none" strike="noStrike" kern="1200" cap="none" spc="-225" normalizeH="0" baseline="0" noProof="0" dirty="0" err="1">
                <a:ln>
                  <a:noFill/>
                </a:ln>
                <a:solidFill>
                  <a:srgbClr val="ED636D">
                    <a:lumMod val="75000"/>
                    <a:alpha val="70000"/>
                  </a:srgb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오때</a:t>
            </a:r>
            <a:r>
              <a:rPr kumimoji="0" lang="en-US" altLang="ko-KR" sz="5400" b="1" i="0" u="none" strike="noStrike" kern="1200" cap="none" spc="-225" normalizeH="0" baseline="0" noProof="0" dirty="0">
                <a:ln>
                  <a:noFill/>
                </a:ln>
                <a:solidFill>
                  <a:srgbClr val="ED636D">
                    <a:lumMod val="75000"/>
                    <a:alpha val="70000"/>
                  </a:srgb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?(</a:t>
            </a:r>
            <a:r>
              <a:rPr kumimoji="0" lang="en-US" altLang="ko-KR" sz="5400" b="1" i="0" u="none" strike="noStrike" kern="1200" cap="none" spc="-225" normalizeH="0" baseline="0" noProof="0" dirty="0" err="1">
                <a:ln>
                  <a:noFill/>
                </a:ln>
                <a:solidFill>
                  <a:srgbClr val="ED636D">
                    <a:lumMod val="75000"/>
                    <a:alpha val="70000"/>
                  </a:srgb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OTTe</a:t>
            </a:r>
            <a:r>
              <a:rPr kumimoji="0" lang="en-US" altLang="ko-KR" sz="5400" b="1" i="0" u="none" strike="noStrike" kern="1200" cap="none" spc="-225" normalizeH="0" baseline="0" noProof="0" dirty="0">
                <a:ln>
                  <a:noFill/>
                </a:ln>
                <a:solidFill>
                  <a:srgbClr val="ED636D">
                    <a:lumMod val="75000"/>
                    <a:alpha val="70000"/>
                  </a:srgb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)</a:t>
            </a:r>
            <a:endParaRPr kumimoji="0" lang="ko-KR" altLang="en-US" sz="5400" b="1" i="0" u="none" strike="noStrike" kern="1200" cap="none" spc="-225" normalizeH="0" baseline="0" noProof="0" dirty="0">
              <a:ln>
                <a:noFill/>
              </a:ln>
              <a:solidFill>
                <a:srgbClr val="ED636D">
                  <a:lumMod val="75000"/>
                  <a:alpha val="70000"/>
                </a:srgbClr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D406B8E-3208-4D89-AB67-78F0D89B884F}"/>
              </a:ext>
            </a:extLst>
          </p:cNvPr>
          <p:cNvSpPr txBox="1"/>
          <p:nvPr/>
        </p:nvSpPr>
        <p:spPr>
          <a:xfrm>
            <a:off x="6044139" y="3528424"/>
            <a:ext cx="209063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모든 컨텐츠를 한 곳에서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C5D33654-CF2F-4862-8C5A-C5FCE3748E72}"/>
              </a:ext>
            </a:extLst>
          </p:cNvPr>
          <p:cNvGrpSpPr/>
          <p:nvPr/>
        </p:nvGrpSpPr>
        <p:grpSpPr>
          <a:xfrm>
            <a:off x="464843" y="641656"/>
            <a:ext cx="4497164" cy="4556935"/>
            <a:chOff x="102325" y="-1582569"/>
            <a:chExt cx="5996218" cy="6075907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50EF530-D71F-4171-8B07-91EA7F38E199}"/>
                </a:ext>
              </a:extLst>
            </p:cNvPr>
            <p:cNvSpPr txBox="1"/>
            <p:nvPr/>
          </p:nvSpPr>
          <p:spPr>
            <a:xfrm>
              <a:off x="671417" y="-1582569"/>
              <a:ext cx="5427126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내가 좋아하는 작품 어디서 볼 수 있을까</a:t>
              </a: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?</a:t>
              </a:r>
              <a:endPara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A88A910-DF33-4BE2-8A32-9407B2CF2BA0}"/>
                </a:ext>
              </a:extLst>
            </p:cNvPr>
            <p:cNvSpPr txBox="1"/>
            <p:nvPr/>
          </p:nvSpPr>
          <p:spPr>
            <a:xfrm>
              <a:off x="102325" y="4231727"/>
              <a:ext cx="2362992" cy="261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675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810666C1-F5B8-41E8-934D-607C5FDC1321}"/>
              </a:ext>
            </a:extLst>
          </p:cNvPr>
          <p:cNvGrpSpPr/>
          <p:nvPr/>
        </p:nvGrpSpPr>
        <p:grpSpPr>
          <a:xfrm>
            <a:off x="791622" y="1393315"/>
            <a:ext cx="3769914" cy="5138168"/>
            <a:chOff x="732322" y="1348291"/>
            <a:chExt cx="3391039" cy="5138168"/>
          </a:xfrm>
        </p:grpSpPr>
        <p:pic>
          <p:nvPicPr>
            <p:cNvPr id="30" name="그림 29" descr="텍스트, 사람, 실내이(가) 표시된 사진&#10;&#10;자동 생성된 설명">
              <a:extLst>
                <a:ext uri="{FF2B5EF4-FFF2-40B4-BE49-F238E27FC236}">
                  <a16:creationId xmlns:a16="http://schemas.microsoft.com/office/drawing/2014/main" id="{F05FDD3A-EBE4-47C0-A446-4245F496C1BE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9361" y="3089375"/>
              <a:ext cx="3384000" cy="1656000"/>
            </a:xfrm>
            <a:prstGeom prst="rect">
              <a:avLst/>
            </a:prstGeom>
          </p:spPr>
        </p:pic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EDECC154-36C0-4236-B94F-CDE6C419F91C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2322" y="1348291"/>
              <a:ext cx="3384000" cy="1656000"/>
            </a:xfrm>
            <a:prstGeom prst="rect">
              <a:avLst/>
            </a:prstGeom>
          </p:spPr>
        </p:pic>
        <p:pic>
          <p:nvPicPr>
            <p:cNvPr id="32" name="그림 31" descr="텍스트, 스크린샷, 다른, 여러개이(가) 표시된 사진&#10;&#10;자동 생성된 설명">
              <a:extLst>
                <a:ext uri="{FF2B5EF4-FFF2-40B4-BE49-F238E27FC236}">
                  <a16:creationId xmlns:a16="http://schemas.microsoft.com/office/drawing/2014/main" id="{D88D7D2A-583A-4EE9-90AA-80CF9F9CE594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9361" y="4830459"/>
              <a:ext cx="3384000" cy="1656000"/>
            </a:xfrm>
            <a:prstGeom prst="rect">
              <a:avLst/>
            </a:prstGeom>
          </p:spPr>
        </p:pic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668726CE-2C97-4D5E-981A-953A9230278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3427" y="3900927"/>
            <a:ext cx="3112061" cy="122252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E81DE894-1DDD-4790-AE27-7272B1AAEF5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8654" y="82711"/>
            <a:ext cx="1002824" cy="393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517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67015" y="2571664"/>
            <a:ext cx="133882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4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002</a:t>
            </a:r>
            <a:endParaRPr kumimoji="0" lang="ko-KR" altLang="en-US" sz="5400" b="1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00077" y="3519303"/>
            <a:ext cx="12488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-113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개발목표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265306" y="5736431"/>
            <a:ext cx="1826142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" b="0" i="0" u="none" strike="noStrike" kern="1200" cap="none" spc="0" normalizeH="0" baseline="0" noProof="0" dirty="0">
                <a:ln>
                  <a:noFill/>
                </a:ln>
                <a:solidFill>
                  <a:srgbClr val="898F8D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Copyrightⓒ. Saebyeol Yu. All Rights Reserved.</a:t>
            </a:r>
            <a:endParaRPr kumimoji="0" lang="ko-KR" altLang="en-US" sz="600" b="0" i="0" u="none" strike="noStrike" kern="1200" cap="none" spc="0" normalizeH="0" baseline="0" noProof="0" dirty="0">
              <a:ln>
                <a:noFill/>
              </a:ln>
              <a:solidFill>
                <a:srgbClr val="898F8D"/>
              </a:solidFill>
              <a:effectLst/>
              <a:uLnTx/>
              <a:uFillTx/>
              <a:latin typeface="나눔스퀘어라운드 Regular"/>
              <a:ea typeface="나눔스퀘어라운드 Regular"/>
              <a:cs typeface="+mn-cs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367014" y="3401616"/>
            <a:ext cx="5231028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72FEE6A3-8A57-45D4-8BBC-5F116E2545F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6551" y="2826268"/>
            <a:ext cx="3112061" cy="1222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4728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/>
          <p:cNvCxnSpPr/>
          <p:nvPr/>
        </p:nvCxnSpPr>
        <p:spPr>
          <a:xfrm>
            <a:off x="891662" y="530874"/>
            <a:ext cx="7999816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99361" y="509442"/>
            <a:ext cx="540000" cy="54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67604" y="568465"/>
            <a:ext cx="194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1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C5D33654-CF2F-4862-8C5A-C5FCE3748E72}"/>
              </a:ext>
            </a:extLst>
          </p:cNvPr>
          <p:cNvGrpSpPr/>
          <p:nvPr/>
        </p:nvGrpSpPr>
        <p:grpSpPr>
          <a:xfrm>
            <a:off x="464843" y="641656"/>
            <a:ext cx="1772244" cy="4556935"/>
            <a:chOff x="102325" y="-1582569"/>
            <a:chExt cx="2362992" cy="6075907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50EF530-D71F-4171-8B07-91EA7F38E199}"/>
                </a:ext>
              </a:extLst>
            </p:cNvPr>
            <p:cNvSpPr txBox="1"/>
            <p:nvPr/>
          </p:nvSpPr>
          <p:spPr>
            <a:xfrm>
              <a:off x="671417" y="-1582569"/>
              <a:ext cx="1366185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개발목표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A88A910-DF33-4BE2-8A32-9407B2CF2BA0}"/>
                </a:ext>
              </a:extLst>
            </p:cNvPr>
            <p:cNvSpPr txBox="1"/>
            <p:nvPr/>
          </p:nvSpPr>
          <p:spPr>
            <a:xfrm>
              <a:off x="102325" y="4231727"/>
              <a:ext cx="2362992" cy="261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675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</p:grp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56F8A60D-0AA4-4CCD-BB08-9DD059CB04EC}"/>
              </a:ext>
            </a:extLst>
          </p:cNvPr>
          <p:cNvGraphicFramePr>
            <a:graphicFrameLocks noGrp="1"/>
          </p:cNvGraphicFramePr>
          <p:nvPr/>
        </p:nvGraphicFramePr>
        <p:xfrm>
          <a:off x="685800" y="1304926"/>
          <a:ext cx="7775732" cy="470934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55146">
                  <a:extLst>
                    <a:ext uri="{9D8B030D-6E8A-4147-A177-3AD203B41FA5}">
                      <a16:colId xmlns:a16="http://schemas.microsoft.com/office/drawing/2014/main" val="3509793713"/>
                    </a:ext>
                  </a:extLst>
                </a:gridCol>
                <a:gridCol w="6220586">
                  <a:extLst>
                    <a:ext uri="{9D8B030D-6E8A-4147-A177-3AD203B41FA5}">
                      <a16:colId xmlns:a16="http://schemas.microsoft.com/office/drawing/2014/main" val="750089002"/>
                    </a:ext>
                  </a:extLst>
                </a:gridCol>
              </a:tblGrid>
              <a:tr h="479433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+mn-ea"/>
                          <a:ea typeface="+mn-ea"/>
                        </a:rPr>
                        <a:t>구현 기능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1552026"/>
                  </a:ext>
                </a:extLst>
              </a:tr>
              <a:tr h="7724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+mn-ea"/>
                          <a:ea typeface="+mn-ea"/>
                        </a:rPr>
                        <a:t>회원 관리</a:t>
                      </a:r>
                    </a:p>
                  </a:txBody>
                  <a:tcPr anchor="ctr"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25000"/>
                        </a:lnSpc>
                      </a:pPr>
                      <a:r>
                        <a:rPr lang="ko-KR" altLang="en-US" spc="0" dirty="0">
                          <a:latin typeface="+mn-ea"/>
                          <a:ea typeface="+mn-ea"/>
                        </a:rPr>
                        <a:t>회원가입</a:t>
                      </a:r>
                      <a:r>
                        <a:rPr lang="en-US" altLang="ko-KR" spc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pc="0" dirty="0">
                          <a:latin typeface="+mn-ea"/>
                          <a:ea typeface="+mn-ea"/>
                        </a:rPr>
                        <a:t>로그인</a:t>
                      </a:r>
                      <a:r>
                        <a:rPr lang="en-US" altLang="ko-KR" spc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pc="0" dirty="0">
                          <a:latin typeface="+mn-ea"/>
                          <a:ea typeface="+mn-ea"/>
                        </a:rPr>
                        <a:t>회원정보 수정</a:t>
                      </a:r>
                      <a:r>
                        <a:rPr lang="en-US" altLang="ko-KR" spc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pc="0" dirty="0">
                          <a:latin typeface="+mn-ea"/>
                          <a:ea typeface="+mn-ea"/>
                        </a:rPr>
                        <a:t>사용자 선호항목</a:t>
                      </a:r>
                      <a:r>
                        <a:rPr lang="en-US" altLang="ko-KR" spc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pc="0" dirty="0">
                          <a:latin typeface="+mn-ea"/>
                          <a:ea typeface="+mn-ea"/>
                        </a:rPr>
                        <a:t>평가항목 조회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4690607"/>
                  </a:ext>
                </a:extLst>
              </a:tr>
              <a:tr h="13452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+mn-ea"/>
                          <a:ea typeface="+mn-ea"/>
                        </a:rPr>
                        <a:t>콘텐츠 관리</a:t>
                      </a:r>
                    </a:p>
                  </a:txBody>
                  <a:tcPr anchor="ctr"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25000"/>
                        </a:lnSpc>
                      </a:pPr>
                      <a:r>
                        <a:rPr lang="ko-KR" altLang="en-US" spc="0" baseline="0" dirty="0">
                          <a:latin typeface="+mn-ea"/>
                          <a:ea typeface="+mn-ea"/>
                        </a:rPr>
                        <a:t>콘텐츠 분류</a:t>
                      </a:r>
                      <a:r>
                        <a:rPr lang="en-US" altLang="ko-KR" sz="1200" spc="0" baseline="0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200" spc="0" baseline="0" dirty="0">
                          <a:latin typeface="+mn-ea"/>
                          <a:ea typeface="+mn-ea"/>
                        </a:rPr>
                        <a:t>영화</a:t>
                      </a:r>
                      <a:r>
                        <a:rPr lang="en-US" altLang="ko-KR" sz="1200" spc="0" baseline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spc="0" baseline="0" dirty="0">
                          <a:latin typeface="+mn-ea"/>
                          <a:ea typeface="+mn-ea"/>
                        </a:rPr>
                        <a:t>드라마</a:t>
                      </a:r>
                      <a:r>
                        <a:rPr lang="en-US" altLang="ko-KR" sz="1200" spc="0" baseline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spc="0" baseline="0" dirty="0">
                          <a:latin typeface="+mn-ea"/>
                          <a:ea typeface="+mn-ea"/>
                        </a:rPr>
                        <a:t>다큐</a:t>
                      </a:r>
                      <a:r>
                        <a:rPr lang="en-US" altLang="ko-KR" sz="1200" spc="0" baseline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spc="0" baseline="0" dirty="0">
                          <a:latin typeface="+mn-ea"/>
                          <a:ea typeface="+mn-ea"/>
                        </a:rPr>
                        <a:t>애니메이션 등</a:t>
                      </a:r>
                      <a:r>
                        <a:rPr lang="en-US" altLang="ko-KR" sz="1200" spc="0" baseline="0" dirty="0">
                          <a:latin typeface="+mn-ea"/>
                          <a:ea typeface="+mn-ea"/>
                        </a:rPr>
                        <a:t>)</a:t>
                      </a:r>
                      <a:r>
                        <a:rPr lang="en-US" altLang="ko-KR" spc="0" baseline="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pc="0" baseline="0" dirty="0">
                          <a:latin typeface="+mn-ea"/>
                          <a:ea typeface="+mn-ea"/>
                        </a:rPr>
                        <a:t>코드관리</a:t>
                      </a:r>
                      <a:r>
                        <a:rPr lang="en-US" altLang="ko-KR" spc="0" baseline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pc="0" baseline="0" dirty="0">
                          <a:latin typeface="+mn-ea"/>
                          <a:ea typeface="+mn-ea"/>
                        </a:rPr>
                        <a:t>장르관리</a:t>
                      </a:r>
                      <a:r>
                        <a:rPr lang="en-US" altLang="ko-KR" spc="0" baseline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pc="0" baseline="0" dirty="0">
                          <a:latin typeface="+mn-ea"/>
                          <a:ea typeface="+mn-ea"/>
                        </a:rPr>
                        <a:t>평점관리</a:t>
                      </a:r>
                      <a:r>
                        <a:rPr lang="en-US" altLang="ko-KR" spc="0" baseline="0" dirty="0">
                          <a:latin typeface="+mn-ea"/>
                          <a:ea typeface="+mn-ea"/>
                        </a:rPr>
                        <a:t>,</a:t>
                      </a:r>
                    </a:p>
                    <a:p>
                      <a:pPr latinLnBrk="1">
                        <a:lnSpc>
                          <a:spcPct val="125000"/>
                        </a:lnSpc>
                      </a:pPr>
                      <a:r>
                        <a:rPr lang="ko-KR" altLang="en-US" spc="0" baseline="0" dirty="0">
                          <a:latin typeface="+mn-ea"/>
                          <a:ea typeface="+mn-ea"/>
                        </a:rPr>
                        <a:t>콘텐츠 제공 </a:t>
                      </a:r>
                      <a:r>
                        <a:rPr lang="en-US" altLang="ko-KR" spc="0" baseline="0" dirty="0">
                          <a:latin typeface="+mn-ea"/>
                          <a:ea typeface="+mn-ea"/>
                        </a:rPr>
                        <a:t>OTT </a:t>
                      </a:r>
                      <a:r>
                        <a:rPr lang="ko-KR" altLang="en-US" spc="0" baseline="0" dirty="0">
                          <a:latin typeface="+mn-ea"/>
                          <a:ea typeface="+mn-ea"/>
                        </a:rPr>
                        <a:t>관리</a:t>
                      </a:r>
                      <a:r>
                        <a:rPr lang="en-US" altLang="ko-KR" spc="0" baseline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pc="0" baseline="0" dirty="0">
                          <a:latin typeface="+mn-ea"/>
                          <a:ea typeface="+mn-ea"/>
                        </a:rPr>
                        <a:t>기타 상세정보</a:t>
                      </a:r>
                      <a:r>
                        <a:rPr lang="en-US" altLang="ko-KR" sz="1200" spc="0" baseline="0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200" spc="0" baseline="0" dirty="0">
                          <a:latin typeface="+mn-ea"/>
                          <a:ea typeface="+mn-ea"/>
                        </a:rPr>
                        <a:t>콘텐츠 고유 </a:t>
                      </a:r>
                      <a:r>
                        <a:rPr lang="en-US" altLang="ko-KR" sz="1200" spc="0" baseline="0" dirty="0">
                          <a:latin typeface="+mn-ea"/>
                          <a:ea typeface="+mn-ea"/>
                        </a:rPr>
                        <a:t>ID, </a:t>
                      </a:r>
                      <a:r>
                        <a:rPr lang="ko-KR" altLang="en-US" sz="1200" spc="0" baseline="0" dirty="0">
                          <a:latin typeface="+mn-ea"/>
                          <a:ea typeface="+mn-ea"/>
                        </a:rPr>
                        <a:t>국가코드</a:t>
                      </a:r>
                      <a:r>
                        <a:rPr lang="en-US" altLang="ko-KR" sz="1200" spc="0" baseline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spc="0" baseline="0" dirty="0">
                          <a:latin typeface="+mn-ea"/>
                          <a:ea typeface="+mn-ea"/>
                        </a:rPr>
                        <a:t>등급</a:t>
                      </a:r>
                      <a:r>
                        <a:rPr lang="en-US" altLang="ko-KR" sz="1200" spc="0" baseline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spc="0" baseline="0" dirty="0">
                          <a:latin typeface="+mn-ea"/>
                          <a:ea typeface="+mn-ea"/>
                        </a:rPr>
                        <a:t>제목</a:t>
                      </a:r>
                      <a:r>
                        <a:rPr lang="en-US" altLang="ko-KR" sz="1200" spc="0" baseline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spc="0" baseline="0" dirty="0">
                          <a:latin typeface="+mn-ea"/>
                          <a:ea typeface="+mn-ea"/>
                        </a:rPr>
                        <a:t>실명</a:t>
                      </a:r>
                      <a:r>
                        <a:rPr lang="en-US" altLang="ko-KR" sz="1200" spc="0" baseline="0" dirty="0">
                          <a:latin typeface="+mn-ea"/>
                          <a:ea typeface="+mn-ea"/>
                        </a:rPr>
                        <a:t>, </a:t>
                      </a:r>
                    </a:p>
                    <a:p>
                      <a:pPr latinLnBrk="1">
                        <a:lnSpc>
                          <a:spcPct val="125000"/>
                        </a:lnSpc>
                      </a:pPr>
                      <a:r>
                        <a:rPr lang="ko-KR" altLang="en-US" sz="1200" spc="-80" baseline="0" dirty="0" err="1">
                          <a:latin typeface="+mn-ea"/>
                          <a:ea typeface="+mn-ea"/>
                        </a:rPr>
                        <a:t>제작년도</a:t>
                      </a:r>
                      <a:r>
                        <a:rPr lang="en-US" altLang="ko-KR" sz="1200" spc="-80" baseline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spc="-80" baseline="0" dirty="0" err="1">
                          <a:latin typeface="+mn-ea"/>
                          <a:ea typeface="+mn-ea"/>
                        </a:rPr>
                        <a:t>시즌제</a:t>
                      </a:r>
                      <a:r>
                        <a:rPr lang="ko-KR" altLang="en-US" sz="1200" spc="-80" baseline="0">
                          <a:latin typeface="+mn-ea"/>
                          <a:ea typeface="+mn-ea"/>
                        </a:rPr>
                        <a:t> 드라마</a:t>
                      </a:r>
                      <a:r>
                        <a:rPr lang="en-US" altLang="ko-KR" sz="1200" spc="-80" baseline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spc="-80" baseline="0" dirty="0" err="1">
                          <a:latin typeface="+mn-ea"/>
                          <a:ea typeface="+mn-ea"/>
                        </a:rPr>
                        <a:t>회차</a:t>
                      </a:r>
                      <a:r>
                        <a:rPr lang="en-US" altLang="ko-KR" sz="1200" spc="-80" baseline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spc="-80" baseline="0" dirty="0">
                          <a:latin typeface="+mn-ea"/>
                          <a:ea typeface="+mn-ea"/>
                        </a:rPr>
                        <a:t>컨텐츠 평점</a:t>
                      </a:r>
                      <a:r>
                        <a:rPr lang="en-US" altLang="ko-KR" sz="1200" spc="-80" baseline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spc="-80" baseline="0" dirty="0">
                          <a:latin typeface="+mn-ea"/>
                          <a:ea typeface="+mn-ea"/>
                        </a:rPr>
                        <a:t>러닝타임</a:t>
                      </a:r>
                      <a:r>
                        <a:rPr lang="en-US" altLang="ko-KR" sz="1200" spc="-80" baseline="0" dirty="0">
                          <a:latin typeface="+mn-ea"/>
                          <a:ea typeface="+mn-ea"/>
                        </a:rPr>
                        <a:t>)</a:t>
                      </a:r>
                      <a:r>
                        <a:rPr lang="en-US" altLang="ko-KR" spc="-80" baseline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pc="-80" baseline="0" dirty="0">
                          <a:latin typeface="+mn-ea"/>
                          <a:ea typeface="+mn-ea"/>
                        </a:rPr>
                        <a:t>사용자 선호 컨텐츠</a:t>
                      </a:r>
                      <a:r>
                        <a:rPr lang="en-US" altLang="ko-KR" spc="-80" baseline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pc="-80" baseline="0" dirty="0" err="1">
                          <a:latin typeface="+mn-ea"/>
                          <a:ea typeface="+mn-ea"/>
                        </a:rPr>
                        <a:t>찜목록</a:t>
                      </a:r>
                      <a:r>
                        <a:rPr lang="ko-KR" altLang="en-US" spc="-80" baseline="0" dirty="0">
                          <a:latin typeface="+mn-ea"/>
                          <a:ea typeface="+mn-ea"/>
                        </a:rPr>
                        <a:t> 관리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7131605"/>
                  </a:ext>
                </a:extLst>
              </a:tr>
              <a:tr h="10561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+mn-ea"/>
                          <a:ea typeface="+mn-ea"/>
                        </a:rPr>
                        <a:t>콘텐츠 검색</a:t>
                      </a:r>
                      <a:endParaRPr lang="en-US" altLang="ko-KR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25000"/>
                        </a:lnSpc>
                      </a:pPr>
                      <a:r>
                        <a:rPr lang="ko-KR" altLang="en-US" spc="0" dirty="0">
                          <a:latin typeface="+mn-ea"/>
                          <a:ea typeface="+mn-ea"/>
                        </a:rPr>
                        <a:t>장르</a:t>
                      </a:r>
                      <a:r>
                        <a:rPr lang="en-US" altLang="ko-KR" spc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pc="0" dirty="0">
                          <a:latin typeface="+mn-ea"/>
                          <a:ea typeface="+mn-ea"/>
                        </a:rPr>
                        <a:t>배우</a:t>
                      </a:r>
                      <a:r>
                        <a:rPr lang="en-US" altLang="ko-KR" spc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pc="0" dirty="0">
                          <a:latin typeface="+mn-ea"/>
                          <a:ea typeface="+mn-ea"/>
                        </a:rPr>
                        <a:t>제목</a:t>
                      </a:r>
                      <a:r>
                        <a:rPr lang="en-US" altLang="ko-KR" spc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pc="0" dirty="0">
                          <a:latin typeface="+mn-ea"/>
                          <a:ea typeface="+mn-ea"/>
                        </a:rPr>
                        <a:t>기타상세정보</a:t>
                      </a:r>
                      <a:r>
                        <a:rPr lang="en-US" altLang="ko-KR" sz="1200" spc="0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200" spc="0" dirty="0">
                          <a:latin typeface="+mn-ea"/>
                          <a:ea typeface="+mn-ea"/>
                        </a:rPr>
                        <a:t>배우</a:t>
                      </a:r>
                      <a:r>
                        <a:rPr lang="en-US" altLang="ko-KR" sz="1200" spc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spc="0" dirty="0">
                          <a:latin typeface="+mn-ea"/>
                          <a:ea typeface="+mn-ea"/>
                        </a:rPr>
                        <a:t>감독</a:t>
                      </a:r>
                      <a:r>
                        <a:rPr lang="en-US" altLang="ko-KR" sz="1200" spc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spc="0" dirty="0">
                          <a:latin typeface="+mn-ea"/>
                          <a:ea typeface="+mn-ea"/>
                        </a:rPr>
                        <a:t>러닝타임</a:t>
                      </a:r>
                      <a:r>
                        <a:rPr lang="en-US" altLang="ko-KR" sz="1200" spc="0" dirty="0">
                          <a:latin typeface="+mn-ea"/>
                          <a:ea typeface="+mn-ea"/>
                        </a:rPr>
                        <a:t>, OTT, </a:t>
                      </a:r>
                      <a:r>
                        <a:rPr lang="ko-KR" altLang="en-US" sz="1200" spc="0" dirty="0">
                          <a:latin typeface="+mn-ea"/>
                          <a:ea typeface="+mn-ea"/>
                        </a:rPr>
                        <a:t>등급</a:t>
                      </a:r>
                      <a:r>
                        <a:rPr lang="en-US" altLang="ko-KR" sz="1200" spc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spc="0" dirty="0">
                          <a:latin typeface="+mn-ea"/>
                          <a:ea typeface="+mn-ea"/>
                        </a:rPr>
                        <a:t>분류</a:t>
                      </a:r>
                      <a:r>
                        <a:rPr lang="en-US" altLang="ko-KR" sz="1200" spc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spc="0" dirty="0">
                          <a:latin typeface="+mn-ea"/>
                          <a:ea typeface="+mn-ea"/>
                        </a:rPr>
                        <a:t>제목</a:t>
                      </a:r>
                      <a:r>
                        <a:rPr lang="en-US" altLang="ko-KR" sz="1200" spc="0" dirty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1200" spc="0" dirty="0">
                          <a:latin typeface="+mn-ea"/>
                          <a:ea typeface="+mn-ea"/>
                        </a:rPr>
                        <a:t> 확인</a:t>
                      </a:r>
                      <a:r>
                        <a:rPr lang="en-US" altLang="ko-KR" sz="1200" spc="0" dirty="0">
                          <a:latin typeface="+mn-ea"/>
                          <a:ea typeface="+mn-ea"/>
                        </a:rPr>
                        <a:t>,</a:t>
                      </a:r>
                    </a:p>
                    <a:p>
                      <a:pPr latinLnBrk="1">
                        <a:lnSpc>
                          <a:spcPct val="125000"/>
                        </a:lnSpc>
                      </a:pPr>
                      <a:r>
                        <a:rPr lang="ko-KR" altLang="en-US" sz="1200" spc="0" dirty="0" err="1">
                          <a:latin typeface="+mn-ea"/>
                          <a:ea typeface="+mn-ea"/>
                        </a:rPr>
                        <a:t>제작년도</a:t>
                      </a:r>
                      <a:r>
                        <a:rPr lang="en-US" altLang="ko-KR" sz="1200" spc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spc="0" dirty="0">
                          <a:latin typeface="+mn-ea"/>
                          <a:ea typeface="+mn-ea"/>
                        </a:rPr>
                        <a:t>시즌</a:t>
                      </a:r>
                      <a:r>
                        <a:rPr lang="en-US" altLang="ko-KR" sz="1200" spc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spc="0" dirty="0" err="1">
                          <a:latin typeface="+mn-ea"/>
                          <a:ea typeface="+mn-ea"/>
                        </a:rPr>
                        <a:t>회차</a:t>
                      </a:r>
                      <a:r>
                        <a:rPr lang="en-US" altLang="ko-KR" sz="1200" spc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spc="0" dirty="0">
                          <a:latin typeface="+mn-ea"/>
                          <a:ea typeface="+mn-ea"/>
                        </a:rPr>
                        <a:t>설명</a:t>
                      </a:r>
                      <a:r>
                        <a:rPr lang="en-US" altLang="ko-KR" sz="1200" spc="0" dirty="0">
                          <a:latin typeface="+mn-ea"/>
                          <a:ea typeface="+mn-ea"/>
                        </a:rPr>
                        <a:t>)</a:t>
                      </a:r>
                      <a:endParaRPr lang="ko-KR" altLang="en-US" sz="1200" spc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1147149"/>
                  </a:ext>
                </a:extLst>
              </a:tr>
              <a:tr h="10561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+mn-ea"/>
                          <a:ea typeface="+mn-ea"/>
                        </a:rPr>
                        <a:t>콘텐츠 추천</a:t>
                      </a:r>
                    </a:p>
                  </a:txBody>
                  <a:tcPr anchor="ctr"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25000"/>
                        </a:lnSpc>
                      </a:pPr>
                      <a:r>
                        <a:rPr lang="en-US" altLang="ko-KR" spc="0" dirty="0">
                          <a:latin typeface="+mn-ea"/>
                          <a:ea typeface="+mn-ea"/>
                        </a:rPr>
                        <a:t>OTT</a:t>
                      </a:r>
                      <a:r>
                        <a:rPr lang="ko-KR" altLang="en-US" spc="0" dirty="0">
                          <a:latin typeface="+mn-ea"/>
                          <a:ea typeface="+mn-ea"/>
                        </a:rPr>
                        <a:t>별 </a:t>
                      </a:r>
                      <a:r>
                        <a:rPr lang="en-US" altLang="ko-KR" spc="0" dirty="0">
                          <a:latin typeface="+mn-ea"/>
                          <a:ea typeface="+mn-ea"/>
                        </a:rPr>
                        <a:t>TOP10 </a:t>
                      </a:r>
                      <a:r>
                        <a:rPr lang="ko-KR" altLang="en-US" spc="0" dirty="0">
                          <a:latin typeface="+mn-ea"/>
                          <a:ea typeface="+mn-ea"/>
                        </a:rPr>
                        <a:t>추천</a:t>
                      </a:r>
                      <a:r>
                        <a:rPr lang="en-US" altLang="ko-KR" spc="0" dirty="0">
                          <a:latin typeface="+mn-ea"/>
                          <a:ea typeface="+mn-ea"/>
                        </a:rPr>
                        <a:t>, OTT</a:t>
                      </a:r>
                      <a:r>
                        <a:rPr lang="ko-KR" altLang="en-US" spc="0" dirty="0">
                          <a:latin typeface="+mn-ea"/>
                          <a:ea typeface="+mn-ea"/>
                        </a:rPr>
                        <a:t>별 최신 영상</a:t>
                      </a:r>
                      <a:r>
                        <a:rPr lang="en-US" altLang="ko-KR" spc="0" dirty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pc="0" dirty="0">
                          <a:latin typeface="+mn-ea"/>
                          <a:ea typeface="+mn-ea"/>
                        </a:rPr>
                        <a:t> 사용자 선호 장르별 추천영상</a:t>
                      </a:r>
                      <a:r>
                        <a:rPr lang="en-US" altLang="ko-KR" spc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pc="0" dirty="0">
                          <a:latin typeface="+mn-ea"/>
                          <a:ea typeface="+mn-ea"/>
                        </a:rPr>
                        <a:t>사용자</a:t>
                      </a:r>
                      <a:endParaRPr lang="en-US" altLang="ko-KR" spc="0" dirty="0">
                        <a:latin typeface="+mn-ea"/>
                        <a:ea typeface="+mn-ea"/>
                      </a:endParaRPr>
                    </a:p>
                    <a:p>
                      <a:pPr latinLnBrk="1">
                        <a:lnSpc>
                          <a:spcPct val="125000"/>
                        </a:lnSpc>
                      </a:pPr>
                      <a:r>
                        <a:rPr lang="ko-KR" altLang="en-US" spc="0" dirty="0">
                          <a:latin typeface="+mn-ea"/>
                          <a:ea typeface="+mn-ea"/>
                        </a:rPr>
                        <a:t>선호 </a:t>
                      </a:r>
                      <a:r>
                        <a:rPr lang="ko-KR" altLang="en-US" spc="0" dirty="0" err="1">
                          <a:latin typeface="+mn-ea"/>
                          <a:ea typeface="+mn-ea"/>
                        </a:rPr>
                        <a:t>분류별</a:t>
                      </a:r>
                      <a:r>
                        <a:rPr lang="ko-KR" altLang="en-US" spc="0" dirty="0">
                          <a:latin typeface="+mn-ea"/>
                          <a:ea typeface="+mn-ea"/>
                        </a:rPr>
                        <a:t> 추천영상</a:t>
                      </a:r>
                      <a:r>
                        <a:rPr lang="en-US" altLang="ko-KR" spc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pc="0" dirty="0">
                          <a:latin typeface="+mn-ea"/>
                          <a:ea typeface="+mn-ea"/>
                        </a:rPr>
                        <a:t>장르별 추천</a:t>
                      </a:r>
                      <a:r>
                        <a:rPr lang="en-US" altLang="ko-KR" spc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pc="0" dirty="0" err="1">
                          <a:latin typeface="+mn-ea"/>
                          <a:ea typeface="+mn-ea"/>
                        </a:rPr>
                        <a:t>분류별</a:t>
                      </a:r>
                      <a:r>
                        <a:rPr lang="ko-KR" altLang="en-US" spc="0" dirty="0">
                          <a:latin typeface="+mn-ea"/>
                          <a:ea typeface="+mn-ea"/>
                        </a:rPr>
                        <a:t> 추천</a:t>
                      </a:r>
                      <a:endParaRPr lang="en-US" altLang="ko-KR" spc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8346767"/>
                  </a:ext>
                </a:extLst>
              </a:tr>
            </a:tbl>
          </a:graphicData>
        </a:graphic>
      </p:graphicFrame>
      <p:pic>
        <p:nvPicPr>
          <p:cNvPr id="63" name="그림 62">
            <a:extLst>
              <a:ext uri="{FF2B5EF4-FFF2-40B4-BE49-F238E27FC236}">
                <a16:creationId xmlns:a16="http://schemas.microsoft.com/office/drawing/2014/main" id="{0C1D3BC2-B6DB-4055-B2BB-6E010798DC9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8654" y="82711"/>
            <a:ext cx="1002824" cy="393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3115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67015" y="2571664"/>
            <a:ext cx="133882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4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003</a:t>
            </a:r>
            <a:endParaRPr kumimoji="0" lang="ko-KR" altLang="en-US" sz="5400" b="1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00077" y="3519303"/>
            <a:ext cx="12488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-113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개발환경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265306" y="5736431"/>
            <a:ext cx="1826142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" b="0" i="0" u="none" strike="noStrike" kern="1200" cap="none" spc="0" normalizeH="0" baseline="0" noProof="0" dirty="0">
                <a:ln>
                  <a:noFill/>
                </a:ln>
                <a:solidFill>
                  <a:srgbClr val="898F8D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Copyrightⓒ. Saebyeol Yu. All Rights Reserved.</a:t>
            </a:r>
            <a:endParaRPr kumimoji="0" lang="ko-KR" altLang="en-US" sz="600" b="0" i="0" u="none" strike="noStrike" kern="1200" cap="none" spc="0" normalizeH="0" baseline="0" noProof="0" dirty="0">
              <a:ln>
                <a:noFill/>
              </a:ln>
              <a:solidFill>
                <a:srgbClr val="898F8D"/>
              </a:solidFill>
              <a:effectLst/>
              <a:uLnTx/>
              <a:uFillTx/>
              <a:latin typeface="나눔스퀘어라운드 Regular"/>
              <a:ea typeface="나눔스퀘어라운드 Regular"/>
              <a:cs typeface="+mn-cs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367014" y="3401616"/>
            <a:ext cx="5231028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18E3B466-CE64-466A-BF32-D0B0EF17727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6551" y="2826268"/>
            <a:ext cx="3112061" cy="1222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6740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67015" y="2571664"/>
            <a:ext cx="133882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4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001</a:t>
            </a:r>
            <a:endParaRPr kumimoji="0" lang="ko-KR" altLang="en-US" sz="5400" b="1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00077" y="3519303"/>
            <a:ext cx="12488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-113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개발목표</a:t>
            </a:r>
          </a:p>
        </p:txBody>
      </p:sp>
      <p:cxnSp>
        <p:nvCxnSpPr>
          <p:cNvPr id="18" name="직선 연결선 17"/>
          <p:cNvCxnSpPr/>
          <p:nvPr/>
        </p:nvCxnSpPr>
        <p:spPr>
          <a:xfrm>
            <a:off x="367014" y="3401616"/>
            <a:ext cx="5231028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E2905013-23BC-4C99-ACCE-6C22B8AB6E4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9013" y="2627665"/>
            <a:ext cx="2840627" cy="121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1439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/>
          <p:cNvCxnSpPr/>
          <p:nvPr/>
        </p:nvCxnSpPr>
        <p:spPr>
          <a:xfrm>
            <a:off x="891662" y="530874"/>
            <a:ext cx="7999816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99361" y="509442"/>
            <a:ext cx="540000" cy="54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67604" y="568465"/>
            <a:ext cx="194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1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34" name="모서리가 둥근 직사각형 34">
            <a:extLst>
              <a:ext uri="{FF2B5EF4-FFF2-40B4-BE49-F238E27FC236}">
                <a16:creationId xmlns:a16="http://schemas.microsoft.com/office/drawing/2014/main" id="{131B3B89-B19F-4427-B835-D41571E31E9D}"/>
              </a:ext>
            </a:extLst>
          </p:cNvPr>
          <p:cNvSpPr/>
          <p:nvPr/>
        </p:nvSpPr>
        <p:spPr>
          <a:xfrm>
            <a:off x="0" y="7126532"/>
            <a:ext cx="1838626" cy="2520280"/>
          </a:xfrm>
          <a:prstGeom prst="roundRect">
            <a:avLst>
              <a:gd name="adj" fmla="val 5442"/>
            </a:avLst>
          </a:prstGeom>
          <a:noFill/>
          <a:ln w="19050">
            <a:solidFill>
              <a:schemeClr val="tx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9CCF9856-AC2F-48EF-A794-683F3EA6386A}"/>
              </a:ext>
            </a:extLst>
          </p:cNvPr>
          <p:cNvCxnSpPr/>
          <p:nvPr/>
        </p:nvCxnSpPr>
        <p:spPr>
          <a:xfrm>
            <a:off x="0" y="8954558"/>
            <a:ext cx="1807561" cy="0"/>
          </a:xfrm>
          <a:prstGeom prst="line">
            <a:avLst/>
          </a:prstGeom>
          <a:ln w="19050">
            <a:solidFill>
              <a:schemeClr val="tx1">
                <a:alpha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BAC1D8CD-BEA9-4DCA-9ED0-396B33F283CD}"/>
              </a:ext>
            </a:extLst>
          </p:cNvPr>
          <p:cNvSpPr txBox="1"/>
          <p:nvPr/>
        </p:nvSpPr>
        <p:spPr>
          <a:xfrm>
            <a:off x="354748" y="9049525"/>
            <a:ext cx="10980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272123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개발언어</a:t>
            </a:r>
            <a:endParaRPr kumimoji="0" lang="en-US" altLang="ko-KR" sz="1400" b="0" i="0" u="none" strike="noStrike" kern="1200" cap="none" spc="0" normalizeH="0" baseline="0" noProof="0" dirty="0">
              <a:ln>
                <a:solidFill>
                  <a:srgbClr val="3A3838">
                    <a:alpha val="30000"/>
                  </a:srgbClr>
                </a:solidFill>
              </a:ln>
              <a:solidFill>
                <a:srgbClr val="272123"/>
              </a:solidFill>
              <a:effectLst/>
              <a:uLnTx/>
              <a:uFillTx/>
              <a:latin typeface="나눔스퀘어라운드 Regular"/>
              <a:ea typeface="나눔스퀘어라운드 Regular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272123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Java</a:t>
            </a:r>
          </a:p>
        </p:txBody>
      </p:sp>
      <p:pic>
        <p:nvPicPr>
          <p:cNvPr id="37" name="Picture 2">
            <a:extLst>
              <a:ext uri="{FF2B5EF4-FFF2-40B4-BE49-F238E27FC236}">
                <a16:creationId xmlns:a16="http://schemas.microsoft.com/office/drawing/2014/main" id="{F50F8261-6D8F-4BF3-BA06-8E2629193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442" y="7381598"/>
            <a:ext cx="794676" cy="13174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BD0FE4B4-D70B-40C9-829B-59453C73A569}"/>
              </a:ext>
            </a:extLst>
          </p:cNvPr>
          <p:cNvGrpSpPr/>
          <p:nvPr/>
        </p:nvGrpSpPr>
        <p:grpSpPr>
          <a:xfrm>
            <a:off x="754772" y="1596843"/>
            <a:ext cx="1838626" cy="2520280"/>
            <a:chOff x="1355989" y="1778694"/>
            <a:chExt cx="1838626" cy="2520280"/>
          </a:xfrm>
        </p:grpSpPr>
        <p:sp>
          <p:nvSpPr>
            <p:cNvPr id="38" name="모서리가 둥근 직사각형 41">
              <a:extLst>
                <a:ext uri="{FF2B5EF4-FFF2-40B4-BE49-F238E27FC236}">
                  <a16:creationId xmlns:a16="http://schemas.microsoft.com/office/drawing/2014/main" id="{CBE7C9A2-ED50-456D-A5A4-7DBA2143247E}"/>
                </a:ext>
              </a:extLst>
            </p:cNvPr>
            <p:cNvSpPr/>
            <p:nvPr/>
          </p:nvSpPr>
          <p:spPr>
            <a:xfrm>
              <a:off x="1355989" y="1778694"/>
              <a:ext cx="1838626" cy="2520280"/>
            </a:xfrm>
            <a:prstGeom prst="roundRect">
              <a:avLst>
                <a:gd name="adj" fmla="val 5442"/>
              </a:avLst>
            </a:prstGeom>
            <a:noFill/>
            <a:ln w="19050">
              <a:solidFill>
                <a:schemeClr val="tx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218627B4-71D2-4D80-BA58-00E6D03DE939}"/>
                </a:ext>
              </a:extLst>
            </p:cNvPr>
            <p:cNvCxnSpPr/>
            <p:nvPr/>
          </p:nvCxnSpPr>
          <p:spPr>
            <a:xfrm>
              <a:off x="1355989" y="3606720"/>
              <a:ext cx="1807561" cy="0"/>
            </a:xfrm>
            <a:prstGeom prst="line">
              <a:avLst/>
            </a:prstGeom>
            <a:ln w="19050">
              <a:solidFill>
                <a:schemeClr val="tx1">
                  <a:alpha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F96C3E50-865B-4C28-804F-741F3217E0DC}"/>
                </a:ext>
              </a:extLst>
            </p:cNvPr>
            <p:cNvSpPr txBox="1"/>
            <p:nvPr/>
          </p:nvSpPr>
          <p:spPr>
            <a:xfrm>
              <a:off x="1562942" y="3701687"/>
              <a:ext cx="145281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>
                    <a:solidFill>
                      <a:srgbClr val="3A3838">
                        <a:alpha val="30000"/>
                      </a:srgbClr>
                    </a:solidFill>
                  </a:ln>
                  <a:solidFill>
                    <a:srgbClr val="272123"/>
                  </a:solidFill>
                  <a:effectLst/>
                  <a:uLnTx/>
                  <a:uFillTx/>
                  <a:latin typeface="나눔스퀘어라운드 Regular"/>
                  <a:ea typeface="나눔스퀘어라운드 Regular"/>
                  <a:cs typeface="+mn-cs"/>
                </a:rPr>
                <a:t>개발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solidFill>
                      <a:srgbClr val="3A3838">
                        <a:alpha val="30000"/>
                      </a:srgbClr>
                    </a:solidFill>
                  </a:ln>
                  <a:solidFill>
                    <a:srgbClr val="272123"/>
                  </a:solidFill>
                  <a:effectLst/>
                  <a:uLnTx/>
                  <a:uFillTx/>
                  <a:latin typeface="나눔스퀘어라운드 Regular"/>
                  <a:ea typeface="나눔스퀘어라운드 Regular"/>
                  <a:cs typeface="+mn-cs"/>
                </a:rPr>
                <a:t> IDE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1200" cap="none" spc="0" normalizeH="0" baseline="0" noProof="0" dirty="0">
                  <a:ln>
                    <a:solidFill>
                      <a:srgbClr val="3A3838">
                        <a:alpha val="30000"/>
                      </a:srgbClr>
                    </a:solidFill>
                  </a:ln>
                  <a:solidFill>
                    <a:srgbClr val="272123"/>
                  </a:solidFill>
                  <a:effectLst/>
                  <a:uLnTx/>
                  <a:uFillTx/>
                  <a:latin typeface="나눔스퀘어라운드 Regular"/>
                  <a:ea typeface="나눔스퀘어라운드 Regular"/>
                  <a:cs typeface="+mn-cs"/>
                </a:rPr>
                <a:t>Eclipse(STS)</a:t>
              </a:r>
            </a:p>
          </p:txBody>
        </p:sp>
        <p:pic>
          <p:nvPicPr>
            <p:cNvPr id="41" name="Picture 4" descr="eclipse devì ëí ì´ë¯¸ì§ ê²ìê²°ê³¼">
              <a:extLst>
                <a:ext uri="{FF2B5EF4-FFF2-40B4-BE49-F238E27FC236}">
                  <a16:creationId xmlns:a16="http://schemas.microsoft.com/office/drawing/2014/main" id="{94756387-6D86-4C05-95D2-EE20470330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21140" y="2246137"/>
              <a:ext cx="886351" cy="8863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2716AFA7-2463-439D-9AC4-E5D6A5C67572}"/>
              </a:ext>
            </a:extLst>
          </p:cNvPr>
          <p:cNvGrpSpPr/>
          <p:nvPr/>
        </p:nvGrpSpPr>
        <p:grpSpPr>
          <a:xfrm>
            <a:off x="6561797" y="1586611"/>
            <a:ext cx="1838626" cy="2520280"/>
            <a:chOff x="6030873" y="1778694"/>
            <a:chExt cx="1838626" cy="2520280"/>
          </a:xfrm>
        </p:grpSpPr>
        <p:sp>
          <p:nvSpPr>
            <p:cNvPr id="42" name="모서리가 둥근 직사각형 55">
              <a:extLst>
                <a:ext uri="{FF2B5EF4-FFF2-40B4-BE49-F238E27FC236}">
                  <a16:creationId xmlns:a16="http://schemas.microsoft.com/office/drawing/2014/main" id="{9394EFB0-4A7F-4FF3-B82C-E6FEE8BC71D9}"/>
                </a:ext>
              </a:extLst>
            </p:cNvPr>
            <p:cNvSpPr/>
            <p:nvPr/>
          </p:nvSpPr>
          <p:spPr>
            <a:xfrm>
              <a:off x="6030873" y="1778694"/>
              <a:ext cx="1838626" cy="2520280"/>
            </a:xfrm>
            <a:prstGeom prst="roundRect">
              <a:avLst>
                <a:gd name="adj" fmla="val 5442"/>
              </a:avLst>
            </a:prstGeom>
            <a:noFill/>
            <a:ln w="19050">
              <a:solidFill>
                <a:schemeClr val="tx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C4300DC4-FF6B-4DFE-AA4D-52DABF88D571}"/>
                </a:ext>
              </a:extLst>
            </p:cNvPr>
            <p:cNvCxnSpPr/>
            <p:nvPr/>
          </p:nvCxnSpPr>
          <p:spPr>
            <a:xfrm>
              <a:off x="6030873" y="3606720"/>
              <a:ext cx="1807561" cy="0"/>
            </a:xfrm>
            <a:prstGeom prst="line">
              <a:avLst/>
            </a:prstGeom>
            <a:ln w="19050">
              <a:solidFill>
                <a:schemeClr val="tx1">
                  <a:alpha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1B2672DF-8AFD-4854-A956-E8F84EC0A590}"/>
                </a:ext>
              </a:extLst>
            </p:cNvPr>
            <p:cNvSpPr txBox="1"/>
            <p:nvPr/>
          </p:nvSpPr>
          <p:spPr>
            <a:xfrm>
              <a:off x="6061936" y="3701687"/>
              <a:ext cx="177649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-80" normalizeH="0" baseline="0" noProof="0" dirty="0">
                  <a:ln>
                    <a:solidFill>
                      <a:srgbClr val="3A3838">
                        <a:alpha val="30000"/>
                      </a:srgbClr>
                    </a:solidFill>
                  </a:ln>
                  <a:solidFill>
                    <a:srgbClr val="272123"/>
                  </a:solidFill>
                  <a:effectLst/>
                  <a:uLnTx/>
                  <a:uFillTx/>
                  <a:latin typeface="나눔스퀘어라운드 Regular"/>
                  <a:ea typeface="나눔스퀘어라운드 Regular"/>
                  <a:cs typeface="+mn-cs"/>
                </a:rPr>
                <a:t>데이터베이스 모델링</a:t>
              </a:r>
              <a:endParaRPr kumimoji="0" lang="en-US" altLang="ko-KR" sz="1400" b="0" i="0" u="none" strike="noStrike" kern="1200" cap="none" spc="-80" normalizeH="0" baseline="0" noProof="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272123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1200" cap="none" spc="0" normalizeH="0" baseline="0" noProof="0" dirty="0" err="1">
                  <a:ln>
                    <a:solidFill>
                      <a:srgbClr val="3A3838">
                        <a:alpha val="30000"/>
                      </a:srgbClr>
                    </a:solidFill>
                  </a:ln>
                  <a:solidFill>
                    <a:srgbClr val="272123"/>
                  </a:solidFill>
                  <a:effectLst/>
                  <a:uLnTx/>
                  <a:uFillTx/>
                  <a:latin typeface="나눔스퀘어라운드 Regular"/>
                  <a:ea typeface="나눔스퀘어라운드 Regular"/>
                  <a:cs typeface="+mn-cs"/>
                </a:rPr>
                <a:t>eXERD</a:t>
              </a:r>
              <a:endParaRPr kumimoji="0" lang="en-US" altLang="ko-KR" sz="1400" b="0" i="0" u="none" strike="noStrike" kern="1200" cap="none" spc="0" normalizeH="0" baseline="0" noProof="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272123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endParaRPr>
            </a:p>
          </p:txBody>
        </p:sp>
      </p:grpSp>
      <p:pic>
        <p:nvPicPr>
          <p:cNvPr id="46" name="Picture 8" descr="JAVA Springì ëí ì´ë¯¸ì§ ê²ìê²°ê³¼">
            <a:extLst>
              <a:ext uri="{FF2B5EF4-FFF2-40B4-BE49-F238E27FC236}">
                <a16:creationId xmlns:a16="http://schemas.microsoft.com/office/drawing/2014/main" id="{AACDA2FC-0B52-4CA6-88D1-EEE1CB0D18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8028" y="7628357"/>
            <a:ext cx="1308796" cy="904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모서리가 둥근 직사각형 59">
            <a:extLst>
              <a:ext uri="{FF2B5EF4-FFF2-40B4-BE49-F238E27FC236}">
                <a16:creationId xmlns:a16="http://schemas.microsoft.com/office/drawing/2014/main" id="{5E9E9E0D-7297-4493-801D-5D3F7BBC67A3}"/>
              </a:ext>
            </a:extLst>
          </p:cNvPr>
          <p:cNvSpPr/>
          <p:nvPr/>
        </p:nvSpPr>
        <p:spPr>
          <a:xfrm>
            <a:off x="5841719" y="7124301"/>
            <a:ext cx="1838626" cy="2520280"/>
          </a:xfrm>
          <a:prstGeom prst="roundRect">
            <a:avLst>
              <a:gd name="adj" fmla="val 5442"/>
            </a:avLst>
          </a:prstGeom>
          <a:noFill/>
          <a:ln w="19050">
            <a:solidFill>
              <a:schemeClr val="tx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5E4F6E12-11CE-4006-9028-3C2339EE03B9}"/>
              </a:ext>
            </a:extLst>
          </p:cNvPr>
          <p:cNvCxnSpPr/>
          <p:nvPr/>
        </p:nvCxnSpPr>
        <p:spPr>
          <a:xfrm>
            <a:off x="5841719" y="8952327"/>
            <a:ext cx="1807561" cy="0"/>
          </a:xfrm>
          <a:prstGeom prst="line">
            <a:avLst/>
          </a:prstGeom>
          <a:ln w="19050">
            <a:solidFill>
              <a:schemeClr val="tx1">
                <a:alpha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98511E06-1918-4C10-B836-88B35F4C41E9}"/>
              </a:ext>
            </a:extLst>
          </p:cNvPr>
          <p:cNvSpPr txBox="1"/>
          <p:nvPr/>
        </p:nvSpPr>
        <p:spPr>
          <a:xfrm>
            <a:off x="6196467" y="9047294"/>
            <a:ext cx="10980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272123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프레임워크</a:t>
            </a:r>
            <a:endParaRPr kumimoji="0" lang="en-US" altLang="ko-KR" sz="1400" b="0" i="0" u="none" strike="noStrike" kern="1200" cap="none" spc="0" normalizeH="0" baseline="0" noProof="0" dirty="0">
              <a:ln>
                <a:solidFill>
                  <a:srgbClr val="3A3838">
                    <a:alpha val="30000"/>
                  </a:srgbClr>
                </a:solidFill>
              </a:ln>
              <a:solidFill>
                <a:srgbClr val="272123"/>
              </a:solidFill>
              <a:effectLst/>
              <a:uLnTx/>
              <a:uFillTx/>
              <a:latin typeface="나눔스퀘어라운드 Regular"/>
              <a:ea typeface="나눔스퀘어라운드 Regular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272123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Spring</a:t>
            </a:r>
          </a:p>
        </p:txBody>
      </p:sp>
      <p:sp>
        <p:nvSpPr>
          <p:cNvPr id="50" name="모서리가 둥근 직사각형 63">
            <a:extLst>
              <a:ext uri="{FF2B5EF4-FFF2-40B4-BE49-F238E27FC236}">
                <a16:creationId xmlns:a16="http://schemas.microsoft.com/office/drawing/2014/main" id="{F60B720B-8E4D-4293-AF21-A69BDDF3E707}"/>
              </a:ext>
            </a:extLst>
          </p:cNvPr>
          <p:cNvSpPr/>
          <p:nvPr/>
        </p:nvSpPr>
        <p:spPr>
          <a:xfrm>
            <a:off x="840899" y="7552735"/>
            <a:ext cx="7649280" cy="728464"/>
          </a:xfrm>
          <a:prstGeom prst="roundRect">
            <a:avLst>
              <a:gd name="adj" fmla="val 5442"/>
            </a:avLst>
          </a:prstGeom>
          <a:noFill/>
          <a:ln w="19050">
            <a:solidFill>
              <a:schemeClr val="tx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A8C4C20-5D47-4D2F-8C07-E7BCFC498450}"/>
              </a:ext>
            </a:extLst>
          </p:cNvPr>
          <p:cNvSpPr txBox="1"/>
          <p:nvPr/>
        </p:nvSpPr>
        <p:spPr>
          <a:xfrm>
            <a:off x="1088799" y="7667134"/>
            <a:ext cx="207884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272123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OS: Windows 10 64bit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272123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협업도구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272123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: SVN</a:t>
            </a:r>
          </a:p>
        </p:txBody>
      </p: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3A19134D-E633-42D4-AA48-6AB4BEF861F9}"/>
              </a:ext>
            </a:extLst>
          </p:cNvPr>
          <p:cNvCxnSpPr/>
          <p:nvPr/>
        </p:nvCxnSpPr>
        <p:spPr>
          <a:xfrm>
            <a:off x="3512512" y="7552735"/>
            <a:ext cx="0" cy="728464"/>
          </a:xfrm>
          <a:prstGeom prst="line">
            <a:avLst/>
          </a:prstGeom>
          <a:ln w="19050">
            <a:solidFill>
              <a:schemeClr val="tx1">
                <a:alpha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BFCB7283-4F8E-4F76-AA94-883FF0FEE360}"/>
              </a:ext>
            </a:extLst>
          </p:cNvPr>
          <p:cNvSpPr txBox="1"/>
          <p:nvPr/>
        </p:nvSpPr>
        <p:spPr>
          <a:xfrm>
            <a:off x="891662" y="641656"/>
            <a:ext cx="1024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개발환경</a:t>
            </a:r>
          </a:p>
        </p:txBody>
      </p:sp>
      <p:sp>
        <p:nvSpPr>
          <p:cNvPr id="55" name="모서리가 둥근 직사각형 63">
            <a:extLst>
              <a:ext uri="{FF2B5EF4-FFF2-40B4-BE49-F238E27FC236}">
                <a16:creationId xmlns:a16="http://schemas.microsoft.com/office/drawing/2014/main" id="{9DECF6C4-CFCD-4DDD-9A7E-D92508A6E26A}"/>
              </a:ext>
            </a:extLst>
          </p:cNvPr>
          <p:cNvSpPr/>
          <p:nvPr/>
        </p:nvSpPr>
        <p:spPr>
          <a:xfrm>
            <a:off x="754772" y="5419220"/>
            <a:ext cx="7649280" cy="728464"/>
          </a:xfrm>
          <a:prstGeom prst="roundRect">
            <a:avLst>
              <a:gd name="adj" fmla="val 5442"/>
            </a:avLst>
          </a:prstGeom>
          <a:noFill/>
          <a:ln w="19050">
            <a:solidFill>
              <a:schemeClr val="tx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272123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※ </a:t>
            </a:r>
            <a:r>
              <a:rPr kumimoji="0" lang="ko-KR" altLang="en-US" sz="1800" b="0" i="0" u="none" strike="noStrike" kern="1200" cap="none" spc="0" normalizeH="0" baseline="0" noProof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272123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향후 개발환경 추가 예정</a:t>
            </a:r>
            <a:endParaRPr kumimoji="0" lang="en-US" altLang="ko-KR" sz="1800" b="0" i="0" u="none" strike="noStrike" kern="1200" cap="none" spc="0" normalizeH="0" baseline="0" noProof="0" dirty="0">
              <a:ln>
                <a:solidFill>
                  <a:srgbClr val="3A3838">
                    <a:alpha val="30000"/>
                  </a:srgbClr>
                </a:solidFill>
              </a:ln>
              <a:solidFill>
                <a:srgbClr val="272123"/>
              </a:solidFill>
              <a:effectLst/>
              <a:uLnTx/>
              <a:uFillTx/>
              <a:latin typeface="나눔스퀘어라운드 Regular"/>
              <a:ea typeface="나눔스퀘어라운드 Regular"/>
              <a:cs typeface="+mn-cs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A0E3604F-F95F-4DCB-A1F5-EA2BEEA23F11}"/>
              </a:ext>
            </a:extLst>
          </p:cNvPr>
          <p:cNvGrpSpPr/>
          <p:nvPr/>
        </p:nvGrpSpPr>
        <p:grpSpPr>
          <a:xfrm>
            <a:off x="3658284" y="1619585"/>
            <a:ext cx="1838626" cy="2520280"/>
            <a:chOff x="6030873" y="1778694"/>
            <a:chExt cx="1838626" cy="2520280"/>
          </a:xfrm>
        </p:grpSpPr>
        <p:sp>
          <p:nvSpPr>
            <p:cNvPr id="31" name="모서리가 둥근 직사각형 55">
              <a:extLst>
                <a:ext uri="{FF2B5EF4-FFF2-40B4-BE49-F238E27FC236}">
                  <a16:creationId xmlns:a16="http://schemas.microsoft.com/office/drawing/2014/main" id="{C931505C-311C-453A-A360-7F056657E8DB}"/>
                </a:ext>
              </a:extLst>
            </p:cNvPr>
            <p:cNvSpPr/>
            <p:nvPr/>
          </p:nvSpPr>
          <p:spPr>
            <a:xfrm>
              <a:off x="6030873" y="1778694"/>
              <a:ext cx="1838626" cy="2520280"/>
            </a:xfrm>
            <a:prstGeom prst="roundRect">
              <a:avLst>
                <a:gd name="adj" fmla="val 5442"/>
              </a:avLst>
            </a:prstGeom>
            <a:noFill/>
            <a:ln w="19050">
              <a:solidFill>
                <a:schemeClr val="tx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09246508-1D15-4A09-8EC3-4B0ACB57C81C}"/>
                </a:ext>
              </a:extLst>
            </p:cNvPr>
            <p:cNvCxnSpPr/>
            <p:nvPr/>
          </p:nvCxnSpPr>
          <p:spPr>
            <a:xfrm>
              <a:off x="6030873" y="3606720"/>
              <a:ext cx="1807561" cy="0"/>
            </a:xfrm>
            <a:prstGeom prst="line">
              <a:avLst/>
            </a:prstGeom>
            <a:ln w="19050">
              <a:solidFill>
                <a:schemeClr val="tx1">
                  <a:alpha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B47D7C6-E53A-4C81-9F3B-C64031A67906}"/>
                </a:ext>
              </a:extLst>
            </p:cNvPr>
            <p:cNvSpPr txBox="1"/>
            <p:nvPr/>
          </p:nvSpPr>
          <p:spPr>
            <a:xfrm>
              <a:off x="6278024" y="3701687"/>
              <a:ext cx="134432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>
                    <a:solidFill>
                      <a:srgbClr val="3A3838">
                        <a:alpha val="30000"/>
                      </a:srgbClr>
                    </a:solidFill>
                  </a:ln>
                  <a:solidFill>
                    <a:srgbClr val="272123"/>
                  </a:solidFill>
                  <a:effectLst/>
                  <a:uLnTx/>
                  <a:uFillTx/>
                  <a:latin typeface="나눔스퀘어라운드 Regular"/>
                  <a:ea typeface="나눔스퀘어라운드 Regular"/>
                  <a:cs typeface="+mn-cs"/>
                </a:rPr>
                <a:t>데이터베이스</a:t>
              </a:r>
              <a:endParaRPr kumimoji="0" lang="en-US" altLang="ko-KR" sz="1400" b="0" i="0" u="none" strike="noStrike" kern="1200" cap="none" spc="0" normalizeH="0" baseline="0" noProof="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272123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1200" cap="none" spc="0" normalizeH="0" baseline="0" noProof="0" dirty="0">
                  <a:ln>
                    <a:solidFill>
                      <a:srgbClr val="3A3838">
                        <a:alpha val="30000"/>
                      </a:srgbClr>
                    </a:solidFill>
                  </a:ln>
                  <a:solidFill>
                    <a:srgbClr val="272123"/>
                  </a:solidFill>
                  <a:effectLst/>
                  <a:uLnTx/>
                  <a:uFillTx/>
                  <a:latin typeface="나눔스퀘어라운드 Regular"/>
                  <a:ea typeface="나눔스퀘어라운드 Regular"/>
                  <a:cs typeface="+mn-cs"/>
                </a:rPr>
                <a:t>Oracle</a:t>
              </a:r>
            </a:p>
          </p:txBody>
        </p:sp>
        <p:pic>
          <p:nvPicPr>
            <p:cNvPr id="56" name="Picture 6" descr="oracleDBì ëí ì´ë¯¸ì§ ê²ìê²°ê³¼">
              <a:extLst>
                <a:ext uri="{FF2B5EF4-FFF2-40B4-BE49-F238E27FC236}">
                  <a16:creationId xmlns:a16="http://schemas.microsoft.com/office/drawing/2014/main" id="{4410965C-4A16-45B9-BA11-A11AD331404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897" t="33524" r="13870" b="33238"/>
            <a:stretch/>
          </p:blipFill>
          <p:spPr bwMode="auto">
            <a:xfrm>
              <a:off x="6276216" y="2462161"/>
              <a:ext cx="1410841" cy="6676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4B5306CF-F5F4-497E-87D8-CCE327A6D30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0427" y="1888800"/>
            <a:ext cx="1130300" cy="1270000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B2DC80AF-D493-451C-81DB-7C30EBB8676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8654" y="82711"/>
            <a:ext cx="1002824" cy="393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3192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67015" y="2571664"/>
            <a:ext cx="133882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4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004</a:t>
            </a:r>
            <a:endParaRPr kumimoji="0" lang="ko-KR" altLang="en-US" sz="5400" b="1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00077" y="3519303"/>
            <a:ext cx="23753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-113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데이터베이스 모델</a:t>
            </a:r>
          </a:p>
        </p:txBody>
      </p:sp>
      <p:cxnSp>
        <p:nvCxnSpPr>
          <p:cNvPr id="18" name="직선 연결선 17"/>
          <p:cNvCxnSpPr/>
          <p:nvPr/>
        </p:nvCxnSpPr>
        <p:spPr>
          <a:xfrm>
            <a:off x="367014" y="3401616"/>
            <a:ext cx="5231028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4CD387B8-A6C7-4FFA-89E8-D2F25CB2EC8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6551" y="2826268"/>
            <a:ext cx="3112061" cy="1222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5570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/>
          <p:cNvCxnSpPr/>
          <p:nvPr/>
        </p:nvCxnSpPr>
        <p:spPr>
          <a:xfrm>
            <a:off x="891662" y="530874"/>
            <a:ext cx="7999816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99361" y="509442"/>
            <a:ext cx="540000" cy="54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67604" y="568465"/>
            <a:ext cx="194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1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528C7CB-C522-4832-8592-172E2A18155B}"/>
              </a:ext>
            </a:extLst>
          </p:cNvPr>
          <p:cNvGrpSpPr/>
          <p:nvPr/>
        </p:nvGrpSpPr>
        <p:grpSpPr>
          <a:xfrm>
            <a:off x="464843" y="641656"/>
            <a:ext cx="1772244" cy="4556935"/>
            <a:chOff x="102325" y="-1582569"/>
            <a:chExt cx="2362992" cy="607590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999987A-5FF5-46F4-B0CE-37DB8E05295F}"/>
                </a:ext>
              </a:extLst>
            </p:cNvPr>
            <p:cNvSpPr txBox="1"/>
            <p:nvPr/>
          </p:nvSpPr>
          <p:spPr>
            <a:xfrm>
              <a:off x="671417" y="-1582569"/>
              <a:ext cx="1451680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전체 모델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B6AC31F-51CD-460F-BECD-99B34DF5C44A}"/>
                </a:ext>
              </a:extLst>
            </p:cNvPr>
            <p:cNvSpPr txBox="1"/>
            <p:nvPr/>
          </p:nvSpPr>
          <p:spPr>
            <a:xfrm>
              <a:off x="102325" y="4231727"/>
              <a:ext cx="2362992" cy="261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675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0BEB6A31-1254-40BE-860B-9738F4FAE3EC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7" r="1"/>
          <a:stretch/>
        </p:blipFill>
        <p:spPr>
          <a:xfrm>
            <a:off x="286869" y="1286888"/>
            <a:ext cx="8582400" cy="5079600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CB3688BD-16C3-4106-AF21-3B5583EFDF3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8654" y="82711"/>
            <a:ext cx="1002824" cy="393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8151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B2D2E467-EB4A-46A2-8139-F439540E21F3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7" r="1"/>
          <a:stretch/>
        </p:blipFill>
        <p:spPr>
          <a:xfrm>
            <a:off x="286869" y="1286888"/>
            <a:ext cx="8582400" cy="5079600"/>
          </a:xfrm>
          <a:prstGeom prst="rect">
            <a:avLst/>
          </a:prstGeom>
          <a:ln>
            <a:solidFill>
              <a:srgbClr val="000000"/>
            </a:solidFill>
          </a:ln>
        </p:spPr>
      </p:pic>
      <p:cxnSp>
        <p:nvCxnSpPr>
          <p:cNvPr id="23" name="직선 연결선 22"/>
          <p:cNvCxnSpPr/>
          <p:nvPr/>
        </p:nvCxnSpPr>
        <p:spPr>
          <a:xfrm>
            <a:off x="891662" y="530874"/>
            <a:ext cx="7999816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99361" y="509442"/>
            <a:ext cx="540000" cy="54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67604" y="568465"/>
            <a:ext cx="194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1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528C7CB-C522-4832-8592-172E2A18155B}"/>
              </a:ext>
            </a:extLst>
          </p:cNvPr>
          <p:cNvGrpSpPr/>
          <p:nvPr/>
        </p:nvGrpSpPr>
        <p:grpSpPr>
          <a:xfrm>
            <a:off x="464843" y="641656"/>
            <a:ext cx="1772244" cy="4556935"/>
            <a:chOff x="102325" y="-1582569"/>
            <a:chExt cx="2362992" cy="607590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999987A-5FF5-46F4-B0CE-37DB8E05295F}"/>
                </a:ext>
              </a:extLst>
            </p:cNvPr>
            <p:cNvSpPr txBox="1"/>
            <p:nvPr/>
          </p:nvSpPr>
          <p:spPr>
            <a:xfrm>
              <a:off x="671417" y="-1582569"/>
              <a:ext cx="1451680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전체 모델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B6AC31F-51CD-460F-BECD-99B34DF5C44A}"/>
                </a:ext>
              </a:extLst>
            </p:cNvPr>
            <p:cNvSpPr txBox="1"/>
            <p:nvPr/>
          </p:nvSpPr>
          <p:spPr>
            <a:xfrm>
              <a:off x="102325" y="4231727"/>
              <a:ext cx="2362992" cy="261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675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92AD56B-BF1A-48DE-9AAB-EFB92A9D2DC9}"/>
              </a:ext>
            </a:extLst>
          </p:cNvPr>
          <p:cNvSpPr/>
          <p:nvPr/>
        </p:nvSpPr>
        <p:spPr>
          <a:xfrm>
            <a:off x="372110" y="1344126"/>
            <a:ext cx="4664710" cy="4964338"/>
          </a:xfrm>
          <a:prstGeom prst="rect">
            <a:avLst/>
          </a:prstGeom>
          <a:solidFill>
            <a:schemeClr val="accent1">
              <a:lumMod val="40000"/>
              <a:lumOff val="60000"/>
              <a:alpha val="27000"/>
            </a:schemeClr>
          </a:solidFill>
          <a:ln w="222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9096C56-F96E-4625-BE82-EB8DA1620256}"/>
              </a:ext>
            </a:extLst>
          </p:cNvPr>
          <p:cNvSpPr/>
          <p:nvPr/>
        </p:nvSpPr>
        <p:spPr>
          <a:xfrm>
            <a:off x="5440452" y="1344126"/>
            <a:ext cx="3353028" cy="4964338"/>
          </a:xfrm>
          <a:prstGeom prst="rect">
            <a:avLst/>
          </a:prstGeom>
          <a:solidFill>
            <a:schemeClr val="accent4">
              <a:lumMod val="20000"/>
              <a:lumOff val="80000"/>
              <a:alpha val="23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6F8072C-4313-4A54-B457-D2BE90F68EE8}"/>
              </a:ext>
            </a:extLst>
          </p:cNvPr>
          <p:cNvSpPr txBox="1"/>
          <p:nvPr/>
        </p:nvSpPr>
        <p:spPr>
          <a:xfrm>
            <a:off x="464842" y="3032494"/>
            <a:ext cx="1298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ED636D">
                    <a:lumMod val="75000"/>
                  </a:srgbClr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영상물 분류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230B8BC-CFEE-437D-8511-AD9075602F6D}"/>
              </a:ext>
            </a:extLst>
          </p:cNvPr>
          <p:cNvSpPr txBox="1"/>
          <p:nvPr/>
        </p:nvSpPr>
        <p:spPr>
          <a:xfrm>
            <a:off x="7444101" y="2069016"/>
            <a:ext cx="1298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1097D0">
                    <a:lumMod val="75000"/>
                  </a:srgbClr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사용자 관리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58CAF58-AAC8-4909-B9E5-8242ADB73F4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8654" y="82711"/>
            <a:ext cx="1002824" cy="393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500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/>
          <p:cNvCxnSpPr/>
          <p:nvPr/>
        </p:nvCxnSpPr>
        <p:spPr>
          <a:xfrm>
            <a:off x="891662" y="530874"/>
            <a:ext cx="7999816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99361" y="509442"/>
            <a:ext cx="540000" cy="54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67604" y="568465"/>
            <a:ext cx="194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2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528C7CB-C522-4832-8592-172E2A18155B}"/>
              </a:ext>
            </a:extLst>
          </p:cNvPr>
          <p:cNvGrpSpPr/>
          <p:nvPr/>
        </p:nvGrpSpPr>
        <p:grpSpPr>
          <a:xfrm>
            <a:off x="464843" y="641656"/>
            <a:ext cx="1772244" cy="4556935"/>
            <a:chOff x="102325" y="-1582569"/>
            <a:chExt cx="2362992" cy="607590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999987A-5FF5-46F4-B0CE-37DB8E05295F}"/>
                </a:ext>
              </a:extLst>
            </p:cNvPr>
            <p:cNvSpPr txBox="1"/>
            <p:nvPr/>
          </p:nvSpPr>
          <p:spPr>
            <a:xfrm>
              <a:off x="671417" y="-1582569"/>
              <a:ext cx="1731671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영상물 분류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B6AC31F-51CD-460F-BECD-99B34DF5C44A}"/>
                </a:ext>
              </a:extLst>
            </p:cNvPr>
            <p:cNvSpPr txBox="1"/>
            <p:nvPr/>
          </p:nvSpPr>
          <p:spPr>
            <a:xfrm>
              <a:off x="102325" y="4231727"/>
              <a:ext cx="2362992" cy="261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675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819108F4-7226-464F-9F51-4AED16B0DE60}"/>
              </a:ext>
            </a:extLst>
          </p:cNvPr>
          <p:cNvSpPr txBox="1"/>
          <p:nvPr/>
        </p:nvSpPr>
        <p:spPr>
          <a:xfrm>
            <a:off x="5047162" y="1582419"/>
            <a:ext cx="2133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주요 테이블 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: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ED636D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영상물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99D555A-4F67-4964-8B49-FEFBBB6C9773}"/>
              </a:ext>
            </a:extLst>
          </p:cNvPr>
          <p:cNvSpPr txBox="1"/>
          <p:nvPr/>
        </p:nvSpPr>
        <p:spPr>
          <a:xfrm>
            <a:off x="5246100" y="1925925"/>
            <a:ext cx="3645378" cy="16678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marR="0" lvl="0" indent="-171450" algn="just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OTT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 서비스에서 제공하는 컨텐츠 분류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  <a:p>
            <a:pPr marL="171450" marR="0" lvl="0" indent="-171450" algn="just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총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11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가지 칼럼으로 구분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  <a:p>
            <a:pPr marL="171450" marR="0" lvl="0" indent="-171450" algn="just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ko-KR" sz="1400" b="0" i="0" u="none" strike="noStrike" kern="1200" cap="none" spc="-7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OTT ID</a:t>
            </a:r>
            <a:r>
              <a:rPr kumimoji="0" lang="ko-KR" altLang="en-US" sz="1400" b="0" i="0" u="none" strike="noStrike" kern="1200" cap="none" spc="-7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 부여를 통해 특정 컨텐츠를 제공하는</a:t>
            </a:r>
            <a:endParaRPr kumimoji="0" lang="en-US" altLang="ko-KR" sz="1400" b="0" i="0" u="none" strike="noStrike" kern="1200" cap="none" spc="-7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  <a:p>
            <a:pPr marL="0" marR="0" lvl="0" indent="0" algn="just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    OTT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서비스 안내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  <a:p>
            <a:pPr marL="171450" marR="0" lvl="0" indent="-171450" algn="just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400" b="0" i="0" u="none" strike="noStrike" kern="1200" cap="none" spc="-5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중복으로 제공되는 컨텐츠는 </a:t>
            </a:r>
            <a:r>
              <a:rPr kumimoji="0" lang="en-US" altLang="ko-KR" sz="1400" b="0" i="0" u="none" strike="noStrike" kern="1200" cap="none" spc="-5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OTT</a:t>
            </a:r>
            <a:r>
              <a:rPr kumimoji="0" lang="ko-KR" altLang="en-US" sz="1400" b="0" i="0" u="none" strike="noStrike" kern="1200" cap="none" spc="-5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 </a:t>
            </a:r>
            <a:r>
              <a:rPr kumimoji="0" lang="en-US" altLang="ko-KR" sz="1400" b="0" i="0" u="none" strike="noStrike" kern="1200" cap="none" spc="-5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ID</a:t>
            </a:r>
            <a:r>
              <a:rPr kumimoji="0" lang="ko-KR" altLang="en-US" sz="1400" b="0" i="0" u="none" strike="noStrike" kern="1200" cap="none" spc="-5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로 구분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8D9C8E8-14A8-44CF-B60E-013C4B55FADA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8" r="45701"/>
          <a:stretch/>
        </p:blipFill>
        <p:spPr>
          <a:xfrm>
            <a:off x="286869" y="1286888"/>
            <a:ext cx="4643719" cy="5079600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309ED10-276D-4158-AD49-CAFED100660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8654" y="82711"/>
            <a:ext cx="1002824" cy="393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3384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/>
          <p:cNvCxnSpPr/>
          <p:nvPr/>
        </p:nvCxnSpPr>
        <p:spPr>
          <a:xfrm>
            <a:off x="891662" y="530874"/>
            <a:ext cx="7999816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99361" y="509442"/>
            <a:ext cx="540000" cy="54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67604" y="568465"/>
            <a:ext cx="194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3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528C7CB-C522-4832-8592-172E2A18155B}"/>
              </a:ext>
            </a:extLst>
          </p:cNvPr>
          <p:cNvGrpSpPr/>
          <p:nvPr/>
        </p:nvGrpSpPr>
        <p:grpSpPr>
          <a:xfrm>
            <a:off x="464843" y="641656"/>
            <a:ext cx="1772244" cy="4556935"/>
            <a:chOff x="102325" y="-1582569"/>
            <a:chExt cx="2362992" cy="607590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999987A-5FF5-46F4-B0CE-37DB8E05295F}"/>
                </a:ext>
              </a:extLst>
            </p:cNvPr>
            <p:cNvSpPr txBox="1"/>
            <p:nvPr/>
          </p:nvSpPr>
          <p:spPr>
            <a:xfrm>
              <a:off x="671417" y="-1582569"/>
              <a:ext cx="1731671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사용자 관리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B6AC31F-51CD-460F-BECD-99B34DF5C44A}"/>
                </a:ext>
              </a:extLst>
            </p:cNvPr>
            <p:cNvSpPr txBox="1"/>
            <p:nvPr/>
          </p:nvSpPr>
          <p:spPr>
            <a:xfrm>
              <a:off x="102325" y="4231727"/>
              <a:ext cx="2362992" cy="261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675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3FFFF128-7BE8-4665-90EB-7BD90F7A034A}"/>
              </a:ext>
            </a:extLst>
          </p:cNvPr>
          <p:cNvSpPr txBox="1"/>
          <p:nvPr/>
        </p:nvSpPr>
        <p:spPr>
          <a:xfrm>
            <a:off x="5047162" y="1582419"/>
            <a:ext cx="387798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주요 테이블 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: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ED636D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사용자가 </a:t>
            </a:r>
            <a:r>
              <a:rPr kumimoji="0" lang="ko-KR" alt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ED636D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찜한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ED636D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 콘텐츠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ED636D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/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600" b="1" i="0" u="none" strike="noStrike" kern="1200" cap="none" spc="0" normalizeH="0" baseline="0" noProof="0" dirty="0">
              <a:ln>
                <a:noFill/>
              </a:ln>
              <a:solidFill>
                <a:srgbClr val="ED636D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ED636D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                     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ED636D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개인 영상 평가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A84CC49-B278-4A63-B489-40EED8EEE31E}"/>
              </a:ext>
            </a:extLst>
          </p:cNvPr>
          <p:cNvSpPr txBox="1"/>
          <p:nvPr/>
        </p:nvSpPr>
        <p:spPr>
          <a:xfrm>
            <a:off x="5246100" y="2209770"/>
            <a:ext cx="3645378" cy="16678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marR="0" lvl="0" indent="-171450" algn="just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400" b="0" i="0" u="none" strike="noStrike" kern="1200" cap="none" spc="-12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사용자가 원하는 영상 저장하는 </a:t>
            </a:r>
            <a:r>
              <a:rPr kumimoji="0" lang="en-US" altLang="ko-KR" sz="1400" b="0" i="0" u="none" strike="noStrike" kern="1200" cap="none" spc="-12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맑은고딕"/>
                <a:ea typeface="굴림" panose="020B0600000101010101" pitchFamily="50" charset="-127"/>
                <a:cs typeface="+mn-cs"/>
              </a:rPr>
              <a:t>‘</a:t>
            </a:r>
            <a:r>
              <a:rPr kumimoji="0" lang="ko-KR" altLang="en-US" sz="1400" b="0" i="0" u="none" strike="noStrike" kern="1200" cap="none" spc="-12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찜</a:t>
            </a:r>
            <a:r>
              <a:rPr kumimoji="0" lang="en-US" altLang="ko-KR" sz="1400" b="0" i="0" u="none" strike="noStrike" kern="1200" cap="none" spc="-12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’ </a:t>
            </a:r>
            <a:r>
              <a:rPr kumimoji="0" lang="ko-KR" altLang="en-US" sz="1400" b="0" i="0" u="none" strike="noStrike" kern="1200" cap="none" spc="-12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기능 추가</a:t>
            </a:r>
            <a:endParaRPr kumimoji="0" lang="en-US" altLang="ko-KR" sz="1400" b="0" i="0" u="none" strike="noStrike" kern="1200" cap="none" spc="-12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나눔스퀘어라운드 Regular"/>
              <a:ea typeface="나눔스퀘어라운드 Regular"/>
              <a:cs typeface="+mn-cs"/>
            </a:endParaRPr>
          </a:p>
          <a:p>
            <a:pPr marL="171450" marR="0" lvl="0" indent="-171450" algn="just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400" b="0" i="0" u="none" strike="noStrike" kern="1200" cap="none" spc="-10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향후</a:t>
            </a:r>
            <a:r>
              <a:rPr kumimoji="0" lang="ko-KR" altLang="en-US" sz="1400" b="0" i="0" u="none" strike="noStrike" kern="1200" cap="none" spc="-10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맑은고딕"/>
                <a:ea typeface="굴림" panose="020B0600000101010101" pitchFamily="50" charset="-127"/>
                <a:cs typeface="+mn-cs"/>
              </a:rPr>
              <a:t> </a:t>
            </a:r>
            <a:r>
              <a:rPr kumimoji="0" lang="en-US" altLang="ko-KR" sz="1400" b="0" i="0" u="none" strike="noStrike" kern="1200" cap="none" spc="-10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맑은고딕"/>
                <a:ea typeface="굴림" panose="020B0600000101010101" pitchFamily="50" charset="-127"/>
                <a:cs typeface="+mn-cs"/>
              </a:rPr>
              <a:t>‘</a:t>
            </a:r>
            <a:r>
              <a:rPr kumimoji="0" lang="ko-KR" altLang="en-US" sz="1400" b="0" i="0" u="none" strike="noStrike" kern="1200" cap="none" spc="-10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찜</a:t>
            </a:r>
            <a:r>
              <a:rPr kumimoji="0" lang="en-US" altLang="ko-KR" sz="1400" b="0" i="0" u="none" strike="noStrike" kern="1200" cap="none" spc="-10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’ </a:t>
            </a:r>
            <a:r>
              <a:rPr kumimoji="0" lang="ko-KR" altLang="en-US" sz="1400" b="0" i="0" u="none" strike="noStrike" kern="1200" cap="none" spc="-10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기능을 통해 사용자가 직접 나만의</a:t>
            </a:r>
            <a:endParaRPr kumimoji="0" lang="en-US" altLang="ko-KR" sz="1400" b="0" i="0" u="none" strike="noStrike" kern="1200" cap="none" spc="-10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나눔스퀘어라운드 Regular"/>
              <a:ea typeface="나눔스퀘어라운드 Regular"/>
              <a:cs typeface="+mn-cs"/>
            </a:endParaRPr>
          </a:p>
          <a:p>
            <a:pPr marL="0" marR="0" lvl="0" indent="0" algn="just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  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컨텐츠 서재 생성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  <a:p>
            <a:pPr marL="171450" marR="0" lvl="0" indent="-171450" algn="just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400" b="0" i="0" u="none" strike="noStrike" kern="1200" cap="none" spc="-18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개인 영상 평가</a:t>
            </a:r>
            <a:r>
              <a:rPr kumimoji="0" lang="en-US" altLang="ko-KR" sz="1400" b="0" i="0" u="none" strike="noStrike" kern="1200" cap="none" spc="-18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, </a:t>
            </a:r>
            <a:r>
              <a:rPr kumimoji="0" lang="en-US" altLang="ko-KR" sz="1400" b="0" i="0" u="none" strike="noStrike" kern="1200" cap="none" spc="-18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맑은고딕"/>
                <a:ea typeface="굴림" panose="020B0600000101010101" pitchFamily="50" charset="-127"/>
                <a:cs typeface="+mn-cs"/>
              </a:rPr>
              <a:t>‘</a:t>
            </a:r>
            <a:r>
              <a:rPr kumimoji="0" lang="ko-KR" altLang="en-US" sz="1400" b="0" i="0" u="none" strike="noStrike" kern="1200" cap="none" spc="-18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찜</a:t>
            </a:r>
            <a:r>
              <a:rPr kumimoji="0" lang="en-US" altLang="ko-KR" sz="1400" b="0" i="0" u="none" strike="noStrike" kern="1200" cap="none" spc="-18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’</a:t>
            </a:r>
            <a:r>
              <a:rPr kumimoji="0" lang="ko-KR" altLang="en-US" sz="1400" b="0" i="0" u="none" strike="noStrike" kern="1200" cap="none" spc="-18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은 향후 영상추천기능에 반영</a:t>
            </a:r>
            <a:endParaRPr kumimoji="0" lang="en-US" altLang="ko-KR" sz="1400" b="0" i="0" u="none" strike="noStrike" kern="1200" cap="none" spc="-18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나눔스퀘어라운드 Regular"/>
              <a:ea typeface="나눔스퀘어라운드 Regular"/>
              <a:cs typeface="+mn-cs"/>
            </a:endParaRPr>
          </a:p>
          <a:p>
            <a:pPr marL="0" marR="0" lvl="0" indent="0" algn="just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   ⇒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사용자 만족도 증대 예상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8AAB7126-FD62-4321-AEDE-CEDE7F50F2A8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891" r="1"/>
          <a:stretch/>
        </p:blipFill>
        <p:spPr>
          <a:xfrm>
            <a:off x="286919" y="1290237"/>
            <a:ext cx="3316893" cy="5079600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300D5A85-9F1C-444C-9623-BB664A3E306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8654" y="82711"/>
            <a:ext cx="1002824" cy="393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0643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/>
          <p:cNvCxnSpPr/>
          <p:nvPr/>
        </p:nvCxnSpPr>
        <p:spPr>
          <a:xfrm>
            <a:off x="891662" y="530874"/>
            <a:ext cx="7999816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99361" y="509442"/>
            <a:ext cx="540000" cy="54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67604" y="568465"/>
            <a:ext cx="194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4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528C7CB-C522-4832-8592-172E2A18155B}"/>
              </a:ext>
            </a:extLst>
          </p:cNvPr>
          <p:cNvGrpSpPr/>
          <p:nvPr/>
        </p:nvGrpSpPr>
        <p:grpSpPr>
          <a:xfrm>
            <a:off x="464843" y="641656"/>
            <a:ext cx="2060600" cy="4556935"/>
            <a:chOff x="102325" y="-1582569"/>
            <a:chExt cx="2747466" cy="607590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999987A-5FF5-46F4-B0CE-37DB8E05295F}"/>
                </a:ext>
              </a:extLst>
            </p:cNvPr>
            <p:cNvSpPr txBox="1"/>
            <p:nvPr/>
          </p:nvSpPr>
          <p:spPr>
            <a:xfrm>
              <a:off x="671417" y="-1582569"/>
              <a:ext cx="2178374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테스트 데이터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B6AC31F-51CD-460F-BECD-99B34DF5C44A}"/>
                </a:ext>
              </a:extLst>
            </p:cNvPr>
            <p:cNvSpPr txBox="1"/>
            <p:nvPr/>
          </p:nvSpPr>
          <p:spPr>
            <a:xfrm>
              <a:off x="102325" y="4231727"/>
              <a:ext cx="2362992" cy="261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675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30A7A481-52E7-45F3-AEC3-D16C0C1341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204" y="1289265"/>
            <a:ext cx="7015543" cy="3434840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E7B16C5-2B5E-4529-A672-18288A00F3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5359"/>
          <a:stretch/>
        </p:blipFill>
        <p:spPr>
          <a:xfrm>
            <a:off x="3766987" y="2434979"/>
            <a:ext cx="5100710" cy="3918691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7CF1AB2-E663-453A-9171-F94D839CC8B0}"/>
              </a:ext>
            </a:extLst>
          </p:cNvPr>
          <p:cNvSpPr txBox="1"/>
          <p:nvPr/>
        </p:nvSpPr>
        <p:spPr>
          <a:xfrm>
            <a:off x="279442" y="4728157"/>
            <a:ext cx="1344322" cy="276999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272123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콘텐츠 데이터</a:t>
            </a:r>
            <a:endParaRPr kumimoji="0" lang="en-US" altLang="ko-KR" sz="1200" b="0" i="0" u="none" strike="noStrike" kern="1200" cap="none" spc="0" normalizeH="0" baseline="0" noProof="0" dirty="0">
              <a:ln>
                <a:solidFill>
                  <a:srgbClr val="3A3838">
                    <a:alpha val="30000"/>
                  </a:srgbClr>
                </a:solidFill>
              </a:ln>
              <a:solidFill>
                <a:srgbClr val="272123"/>
              </a:solidFill>
              <a:effectLst/>
              <a:uLnTx/>
              <a:uFillTx/>
              <a:latin typeface="나눔스퀘어라운드 Regular"/>
              <a:ea typeface="나눔스퀘어라운드 Regular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CEABE28-68CE-4ABE-BFE0-DC68571744B4}"/>
              </a:ext>
            </a:extLst>
          </p:cNvPr>
          <p:cNvSpPr txBox="1"/>
          <p:nvPr/>
        </p:nvSpPr>
        <p:spPr>
          <a:xfrm>
            <a:off x="7526187" y="2149769"/>
            <a:ext cx="1344322" cy="276999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272123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사용자 데이터</a:t>
            </a:r>
            <a:endParaRPr kumimoji="0" lang="en-US" altLang="ko-KR" sz="1200" b="0" i="0" u="none" strike="noStrike" kern="1200" cap="none" spc="0" normalizeH="0" baseline="0" noProof="0" dirty="0">
              <a:ln>
                <a:solidFill>
                  <a:srgbClr val="3A3838">
                    <a:alpha val="30000"/>
                  </a:srgbClr>
                </a:solidFill>
              </a:ln>
              <a:solidFill>
                <a:srgbClr val="272123"/>
              </a:solidFill>
              <a:effectLst/>
              <a:uLnTx/>
              <a:uFillTx/>
              <a:latin typeface="나눔스퀘어라운드 Regular"/>
              <a:ea typeface="나눔스퀘어라운드 Regular"/>
              <a:cs typeface="+mn-cs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D894C39-57CF-4909-84DE-BEA13EF057D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8654" y="82711"/>
            <a:ext cx="1002824" cy="393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7601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/>
          <p:cNvCxnSpPr/>
          <p:nvPr/>
        </p:nvCxnSpPr>
        <p:spPr>
          <a:xfrm>
            <a:off x="891662" y="530874"/>
            <a:ext cx="7999816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99361" y="509442"/>
            <a:ext cx="540000" cy="54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67604" y="568465"/>
            <a:ext cx="194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4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528C7CB-C522-4832-8592-172E2A18155B}"/>
              </a:ext>
            </a:extLst>
          </p:cNvPr>
          <p:cNvGrpSpPr/>
          <p:nvPr/>
        </p:nvGrpSpPr>
        <p:grpSpPr>
          <a:xfrm>
            <a:off x="464843" y="641656"/>
            <a:ext cx="2060600" cy="4556935"/>
            <a:chOff x="102325" y="-1582569"/>
            <a:chExt cx="2747466" cy="607590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999987A-5FF5-46F4-B0CE-37DB8E05295F}"/>
                </a:ext>
              </a:extLst>
            </p:cNvPr>
            <p:cNvSpPr txBox="1"/>
            <p:nvPr/>
          </p:nvSpPr>
          <p:spPr>
            <a:xfrm>
              <a:off x="671417" y="-1582569"/>
              <a:ext cx="2178374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테스트 데이터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B6AC31F-51CD-460F-BECD-99B34DF5C44A}"/>
                </a:ext>
              </a:extLst>
            </p:cNvPr>
            <p:cNvSpPr txBox="1"/>
            <p:nvPr/>
          </p:nvSpPr>
          <p:spPr>
            <a:xfrm>
              <a:off x="102325" y="4231727"/>
              <a:ext cx="2362992" cy="261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675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87CF1AB2-E663-453A-9171-F94D839CC8B0}"/>
              </a:ext>
            </a:extLst>
          </p:cNvPr>
          <p:cNvSpPr txBox="1"/>
          <p:nvPr/>
        </p:nvSpPr>
        <p:spPr>
          <a:xfrm>
            <a:off x="279442" y="4728157"/>
            <a:ext cx="1344322" cy="276999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272123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콘텐츠 데이터</a:t>
            </a:r>
            <a:endParaRPr kumimoji="0" lang="en-US" altLang="ko-KR" sz="1200" b="0" i="0" u="none" strike="noStrike" kern="1200" cap="none" spc="0" normalizeH="0" baseline="0" noProof="0" dirty="0">
              <a:ln>
                <a:solidFill>
                  <a:srgbClr val="3A3838">
                    <a:alpha val="30000"/>
                  </a:srgbClr>
                </a:solidFill>
              </a:ln>
              <a:solidFill>
                <a:srgbClr val="272123"/>
              </a:solidFill>
              <a:effectLst/>
              <a:uLnTx/>
              <a:uFillTx/>
              <a:latin typeface="나눔스퀘어라운드 Regular"/>
              <a:ea typeface="나눔스퀘어라운드 Regular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CEABE28-68CE-4ABE-BFE0-DC68571744B4}"/>
              </a:ext>
            </a:extLst>
          </p:cNvPr>
          <p:cNvSpPr txBox="1"/>
          <p:nvPr/>
        </p:nvSpPr>
        <p:spPr>
          <a:xfrm>
            <a:off x="6588724" y="3434557"/>
            <a:ext cx="1478754" cy="276999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272123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선호작품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272123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ID-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272123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유저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272123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ID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58D357A-0928-4249-9633-23D7F6F0D6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491" y="1289265"/>
            <a:ext cx="2628900" cy="4572000"/>
          </a:xfrm>
          <a:prstGeom prst="rect">
            <a:avLst/>
          </a:prstGeom>
          <a:ln w="9525">
            <a:solidFill>
              <a:srgbClr val="000000"/>
            </a:solidFill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069BE1E-1B51-4888-BBA4-7DC437A8C8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25" t="1121"/>
          <a:stretch/>
        </p:blipFill>
        <p:spPr>
          <a:xfrm>
            <a:off x="6595074" y="1291052"/>
            <a:ext cx="2269435" cy="2137948"/>
          </a:xfrm>
          <a:prstGeom prst="rect">
            <a:avLst/>
          </a:prstGeom>
          <a:ln w="9525">
            <a:solidFill>
              <a:srgbClr val="000000"/>
            </a:solidFill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9B9BE2A-2025-4D74-AF32-516563126945}"/>
              </a:ext>
            </a:extLst>
          </p:cNvPr>
          <p:cNvSpPr txBox="1"/>
          <p:nvPr/>
        </p:nvSpPr>
        <p:spPr>
          <a:xfrm>
            <a:off x="3658816" y="5473781"/>
            <a:ext cx="918190" cy="276999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272123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작품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272123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-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272123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배우</a:t>
            </a:r>
            <a:endParaRPr kumimoji="0" lang="en-US" altLang="ko-KR" sz="1200" b="0" i="0" u="none" strike="noStrike" kern="1200" cap="none" spc="0" normalizeH="0" baseline="0" noProof="0" dirty="0">
              <a:ln>
                <a:solidFill>
                  <a:srgbClr val="3A3838">
                    <a:alpha val="30000"/>
                  </a:srgbClr>
                </a:solidFill>
              </a:ln>
              <a:solidFill>
                <a:srgbClr val="272123"/>
              </a:solidFill>
              <a:effectLst/>
              <a:uLnTx/>
              <a:uFillTx/>
              <a:latin typeface="나눔스퀘어라운드 Regular"/>
              <a:ea typeface="나눔스퀘어라운드 Regular"/>
              <a:cs typeface="+mn-cs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5C45562-CD56-4228-8E8E-F0AD90FC2A75}"/>
              </a:ext>
            </a:extLst>
          </p:cNvPr>
          <p:cNvSpPr txBox="1"/>
          <p:nvPr/>
        </p:nvSpPr>
        <p:spPr>
          <a:xfrm>
            <a:off x="267141" y="5864296"/>
            <a:ext cx="799350" cy="276999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272123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배우목록</a:t>
            </a:r>
            <a:endParaRPr kumimoji="0" lang="en-US" altLang="ko-KR" sz="1200" b="0" i="0" u="none" strike="noStrike" kern="1200" cap="none" spc="0" normalizeH="0" baseline="0" noProof="0" dirty="0">
              <a:ln>
                <a:solidFill>
                  <a:srgbClr val="3A3838">
                    <a:alpha val="30000"/>
                  </a:srgbClr>
                </a:solidFill>
              </a:ln>
              <a:solidFill>
                <a:srgbClr val="272123"/>
              </a:solidFill>
              <a:effectLst/>
              <a:uLnTx/>
              <a:uFillTx/>
              <a:latin typeface="나눔스퀘어라운드 Regular"/>
              <a:ea typeface="나눔스퀘어라운드 Regular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56CF112-7E53-4E71-A146-BBEA5BE767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1295" y="1281737"/>
            <a:ext cx="2149475" cy="4191963"/>
          </a:xfrm>
          <a:prstGeom prst="rect">
            <a:avLst/>
          </a:prstGeom>
          <a:ln w="7620">
            <a:solidFill>
              <a:schemeClr val="tx1"/>
            </a:solidFill>
          </a:ln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ED57F680-C9AF-4121-8762-55A63EC9B70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8654" y="82711"/>
            <a:ext cx="1002824" cy="393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79787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/>
          <p:cNvCxnSpPr/>
          <p:nvPr/>
        </p:nvCxnSpPr>
        <p:spPr>
          <a:xfrm>
            <a:off x="891662" y="530874"/>
            <a:ext cx="7999816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99361" y="509442"/>
            <a:ext cx="540000" cy="54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67604" y="568465"/>
            <a:ext cx="194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5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528C7CB-C522-4832-8592-172E2A18155B}"/>
              </a:ext>
            </a:extLst>
          </p:cNvPr>
          <p:cNvGrpSpPr/>
          <p:nvPr/>
        </p:nvGrpSpPr>
        <p:grpSpPr>
          <a:xfrm>
            <a:off x="464843" y="641656"/>
            <a:ext cx="1772244" cy="4556935"/>
            <a:chOff x="102325" y="-1582569"/>
            <a:chExt cx="2362992" cy="607590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999987A-5FF5-46F4-B0CE-37DB8E05295F}"/>
                </a:ext>
              </a:extLst>
            </p:cNvPr>
            <p:cNvSpPr txBox="1"/>
            <p:nvPr/>
          </p:nvSpPr>
          <p:spPr>
            <a:xfrm>
              <a:off x="671417" y="-1582569"/>
              <a:ext cx="1562821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검증 결과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B6AC31F-51CD-460F-BECD-99B34DF5C44A}"/>
                </a:ext>
              </a:extLst>
            </p:cNvPr>
            <p:cNvSpPr txBox="1"/>
            <p:nvPr/>
          </p:nvSpPr>
          <p:spPr>
            <a:xfrm>
              <a:off x="102325" y="4231727"/>
              <a:ext cx="2362992" cy="261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675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F4F92E0B-8933-4552-B57D-3A40A25F4E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0688" y="1295428"/>
            <a:ext cx="5345106" cy="1639369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4B839FE-CAFC-42C0-A0A9-A24D36011F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4"/>
          <a:stretch/>
        </p:blipFill>
        <p:spPr>
          <a:xfrm>
            <a:off x="1900688" y="3198716"/>
            <a:ext cx="5345106" cy="1083154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CDC492F0-AF8F-46E7-B004-D3A9FA93B5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0688" y="4545788"/>
            <a:ext cx="5345106" cy="1762518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942DCB6-9F86-4DDB-AD57-A7104DC1BC3D}"/>
              </a:ext>
            </a:extLst>
          </p:cNvPr>
          <p:cNvCxnSpPr/>
          <p:nvPr/>
        </p:nvCxnSpPr>
        <p:spPr>
          <a:xfrm>
            <a:off x="5029200" y="1516380"/>
            <a:ext cx="59436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4AE79BBC-CC1C-42C0-998F-EC8CABD0B283}"/>
              </a:ext>
            </a:extLst>
          </p:cNvPr>
          <p:cNvCxnSpPr>
            <a:cxnSpLocks/>
          </p:cNvCxnSpPr>
          <p:nvPr/>
        </p:nvCxnSpPr>
        <p:spPr>
          <a:xfrm>
            <a:off x="3016568" y="1649254"/>
            <a:ext cx="762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28187499-F9FC-4950-89A1-5269254DE5C8}"/>
              </a:ext>
            </a:extLst>
          </p:cNvPr>
          <p:cNvCxnSpPr>
            <a:cxnSpLocks/>
          </p:cNvCxnSpPr>
          <p:nvPr/>
        </p:nvCxnSpPr>
        <p:spPr>
          <a:xfrm>
            <a:off x="3680460" y="3337560"/>
            <a:ext cx="64008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4AC0952E-1099-4162-98FC-1451C51D1F5A}"/>
              </a:ext>
            </a:extLst>
          </p:cNvPr>
          <p:cNvCxnSpPr>
            <a:cxnSpLocks/>
          </p:cNvCxnSpPr>
          <p:nvPr/>
        </p:nvCxnSpPr>
        <p:spPr>
          <a:xfrm>
            <a:off x="4442460" y="3337560"/>
            <a:ext cx="58674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6BAD41A7-B01C-42F5-B1E4-B6A53EBD4A75}"/>
              </a:ext>
            </a:extLst>
          </p:cNvPr>
          <p:cNvCxnSpPr>
            <a:cxnSpLocks/>
          </p:cNvCxnSpPr>
          <p:nvPr/>
        </p:nvCxnSpPr>
        <p:spPr>
          <a:xfrm>
            <a:off x="5524500" y="5002383"/>
            <a:ext cx="73152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그림 25">
            <a:extLst>
              <a:ext uri="{FF2B5EF4-FFF2-40B4-BE49-F238E27FC236}">
                <a16:creationId xmlns:a16="http://schemas.microsoft.com/office/drawing/2014/main" id="{EF8CFA1E-6608-4134-B76E-8738311DBDA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8654" y="82711"/>
            <a:ext cx="1002824" cy="393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46049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/>
          <p:cNvCxnSpPr/>
          <p:nvPr/>
        </p:nvCxnSpPr>
        <p:spPr>
          <a:xfrm>
            <a:off x="891662" y="530874"/>
            <a:ext cx="7999816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99361" y="509442"/>
            <a:ext cx="540000" cy="54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67604" y="568465"/>
            <a:ext cx="194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5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528C7CB-C522-4832-8592-172E2A18155B}"/>
              </a:ext>
            </a:extLst>
          </p:cNvPr>
          <p:cNvGrpSpPr/>
          <p:nvPr/>
        </p:nvGrpSpPr>
        <p:grpSpPr>
          <a:xfrm>
            <a:off x="464843" y="641656"/>
            <a:ext cx="1772244" cy="4556935"/>
            <a:chOff x="102325" y="-1582569"/>
            <a:chExt cx="2362992" cy="607590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999987A-5FF5-46F4-B0CE-37DB8E05295F}"/>
                </a:ext>
              </a:extLst>
            </p:cNvPr>
            <p:cNvSpPr txBox="1"/>
            <p:nvPr/>
          </p:nvSpPr>
          <p:spPr>
            <a:xfrm>
              <a:off x="671417" y="-1582569"/>
              <a:ext cx="1562821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검증 결과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B6AC31F-51CD-460F-BECD-99B34DF5C44A}"/>
                </a:ext>
              </a:extLst>
            </p:cNvPr>
            <p:cNvSpPr txBox="1"/>
            <p:nvPr/>
          </p:nvSpPr>
          <p:spPr>
            <a:xfrm>
              <a:off x="102325" y="4231727"/>
              <a:ext cx="2362992" cy="261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675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80D5DF34-C608-48E7-A331-E2A688EB01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0688" y="1295428"/>
            <a:ext cx="5346000" cy="1532293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CC989DD-CAE0-483E-92F4-A0C0DD5C75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0687" y="3250021"/>
            <a:ext cx="5346000" cy="3052919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D4B20DD2-8E91-423C-B848-81B51927C511}"/>
              </a:ext>
            </a:extLst>
          </p:cNvPr>
          <p:cNvCxnSpPr>
            <a:cxnSpLocks/>
          </p:cNvCxnSpPr>
          <p:nvPr/>
        </p:nvCxnSpPr>
        <p:spPr>
          <a:xfrm flipV="1">
            <a:off x="3657600" y="1790700"/>
            <a:ext cx="822960" cy="762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3407564C-8D04-48CF-862A-A2CC735C28DA}"/>
              </a:ext>
            </a:extLst>
          </p:cNvPr>
          <p:cNvCxnSpPr>
            <a:cxnSpLocks/>
          </p:cNvCxnSpPr>
          <p:nvPr/>
        </p:nvCxnSpPr>
        <p:spPr>
          <a:xfrm>
            <a:off x="3291840" y="3627120"/>
            <a:ext cx="97536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>
            <a:extLst>
              <a:ext uri="{FF2B5EF4-FFF2-40B4-BE49-F238E27FC236}">
                <a16:creationId xmlns:a16="http://schemas.microsoft.com/office/drawing/2014/main" id="{96E1B311-0104-4310-8DF6-FCBA5FCA15B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8654" y="82711"/>
            <a:ext cx="1002824" cy="393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68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/>
          <p:cNvCxnSpPr/>
          <p:nvPr/>
        </p:nvCxnSpPr>
        <p:spPr>
          <a:xfrm>
            <a:off x="891662" y="530874"/>
            <a:ext cx="7999816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99361" y="509442"/>
            <a:ext cx="540000" cy="54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67604" y="568465"/>
            <a:ext cx="194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1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C5D33654-CF2F-4862-8C5A-C5FCE3748E72}"/>
              </a:ext>
            </a:extLst>
          </p:cNvPr>
          <p:cNvGrpSpPr/>
          <p:nvPr/>
        </p:nvGrpSpPr>
        <p:grpSpPr>
          <a:xfrm>
            <a:off x="464843" y="641656"/>
            <a:ext cx="2419672" cy="4556935"/>
            <a:chOff x="102325" y="-1582569"/>
            <a:chExt cx="3226229" cy="6075907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50EF530-D71F-4171-8B07-91EA7F38E199}"/>
                </a:ext>
              </a:extLst>
            </p:cNvPr>
            <p:cNvSpPr txBox="1"/>
            <p:nvPr/>
          </p:nvSpPr>
          <p:spPr>
            <a:xfrm>
              <a:off x="671417" y="-1582569"/>
              <a:ext cx="2657137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개발목표 및 담당자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A88A910-DF33-4BE2-8A32-9407B2CF2BA0}"/>
                </a:ext>
              </a:extLst>
            </p:cNvPr>
            <p:cNvSpPr txBox="1"/>
            <p:nvPr/>
          </p:nvSpPr>
          <p:spPr>
            <a:xfrm>
              <a:off x="102325" y="4231727"/>
              <a:ext cx="2362992" cy="261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675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</p:grp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56F8A60D-0AA4-4CCD-BB08-9DD059CB04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5421874"/>
              </p:ext>
            </p:extLst>
          </p:nvPr>
        </p:nvGraphicFramePr>
        <p:xfrm>
          <a:off x="238124" y="2124074"/>
          <a:ext cx="8653353" cy="4177995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181101">
                  <a:extLst>
                    <a:ext uri="{9D8B030D-6E8A-4147-A177-3AD203B41FA5}">
                      <a16:colId xmlns:a16="http://schemas.microsoft.com/office/drawing/2014/main" val="3509793713"/>
                    </a:ext>
                  </a:extLst>
                </a:gridCol>
                <a:gridCol w="5867400">
                  <a:extLst>
                    <a:ext uri="{9D8B030D-6E8A-4147-A177-3AD203B41FA5}">
                      <a16:colId xmlns:a16="http://schemas.microsoft.com/office/drawing/2014/main" val="750089002"/>
                    </a:ext>
                  </a:extLst>
                </a:gridCol>
                <a:gridCol w="1604852">
                  <a:extLst>
                    <a:ext uri="{9D8B030D-6E8A-4147-A177-3AD203B41FA5}">
                      <a16:colId xmlns:a16="http://schemas.microsoft.com/office/drawing/2014/main" val="681290483"/>
                    </a:ext>
                  </a:extLst>
                </a:gridCol>
              </a:tblGrid>
              <a:tr h="639310"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구현 기능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담당자</a:t>
                      </a:r>
                    </a:p>
                  </a:txBody>
                  <a:tcPr anchor="ctr"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1552026"/>
                  </a:ext>
                </a:extLst>
              </a:tr>
              <a:tr h="7145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latin typeface="+mn-ea"/>
                          <a:ea typeface="+mn-ea"/>
                        </a:rPr>
                        <a:t>회원 관리</a:t>
                      </a:r>
                    </a:p>
                  </a:txBody>
                  <a:tcPr anchor="ctr"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ko-KR" altLang="en-US" sz="1400" spc="0" dirty="0">
                          <a:latin typeface="+mn-ea"/>
                          <a:ea typeface="+mn-ea"/>
                        </a:rPr>
                        <a:t>회원가입</a:t>
                      </a:r>
                      <a:r>
                        <a:rPr lang="en-US" altLang="ko-KR" sz="1400" spc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400" spc="0" dirty="0">
                          <a:latin typeface="+mn-ea"/>
                          <a:ea typeface="+mn-ea"/>
                        </a:rPr>
                        <a:t>로그인</a:t>
                      </a:r>
                      <a:r>
                        <a:rPr lang="en-US" altLang="ko-KR" sz="1400" spc="0" dirty="0">
                          <a:latin typeface="+mn-ea"/>
                          <a:ea typeface="+mn-ea"/>
                        </a:rPr>
                        <a:t>, PW</a:t>
                      </a:r>
                      <a:r>
                        <a:rPr lang="ko-KR" altLang="en-US" sz="1400" spc="0" dirty="0">
                          <a:latin typeface="+mn-ea"/>
                          <a:ea typeface="+mn-ea"/>
                        </a:rPr>
                        <a:t>찾기</a:t>
                      </a:r>
                      <a:r>
                        <a:rPr lang="en-US" altLang="ko-KR" sz="1400" spc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400" spc="0" dirty="0">
                          <a:latin typeface="+mn-ea"/>
                          <a:ea typeface="+mn-ea"/>
                        </a:rPr>
                        <a:t>회원정보 및 선호도 수정</a:t>
                      </a:r>
                      <a:r>
                        <a:rPr lang="en-US" altLang="ko-KR" sz="1400" spc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400" spc="0" dirty="0">
                          <a:latin typeface="+mn-ea"/>
                          <a:ea typeface="+mn-ea"/>
                        </a:rPr>
                        <a:t>회원 탈퇴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25000"/>
                        </a:lnSpc>
                      </a:pPr>
                      <a:r>
                        <a:rPr lang="ko-KR" altLang="en-US" sz="1400" spc="0" dirty="0" err="1">
                          <a:latin typeface="+mn-ea"/>
                          <a:ea typeface="+mn-ea"/>
                        </a:rPr>
                        <a:t>안호준</a:t>
                      </a:r>
                      <a:r>
                        <a:rPr lang="en-US" altLang="ko-KR" sz="1400" spc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400" spc="0" dirty="0">
                          <a:latin typeface="+mn-ea"/>
                          <a:ea typeface="+mn-ea"/>
                        </a:rPr>
                        <a:t>오세준</a:t>
                      </a:r>
                    </a:p>
                  </a:txBody>
                  <a:tcPr anchor="ctr"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4690607"/>
                  </a:ext>
                </a:extLst>
              </a:tr>
              <a:tr h="7145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latin typeface="+mn-ea"/>
                          <a:ea typeface="+mn-ea"/>
                        </a:rPr>
                        <a:t>사용자 분석</a:t>
                      </a:r>
                    </a:p>
                  </a:txBody>
                  <a:tcPr anchor="ctr"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ko-KR" altLang="en-US" sz="1400" spc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예</a:t>
                      </a:r>
                      <a:r>
                        <a:rPr lang="en-US" altLang="ko-KR" sz="1400" spc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) </a:t>
                      </a:r>
                      <a:r>
                        <a:rPr lang="ko-KR" altLang="en-US" sz="1400" spc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연령별 취향 분석</a:t>
                      </a:r>
                      <a:r>
                        <a:rPr lang="en-US" altLang="ko-KR" sz="1400" spc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400" spc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박스오피스 비교 등 만들었던 차트 넣어주세요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783" rtl="0" eaLnBrk="1" fontAlgn="auto" latinLnBrk="1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spc="0" dirty="0" err="1">
                          <a:latin typeface="+mn-ea"/>
                          <a:ea typeface="+mn-ea"/>
                        </a:rPr>
                        <a:t>안호준</a:t>
                      </a:r>
                      <a:r>
                        <a:rPr lang="en-US" altLang="ko-KR" sz="1400" spc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400" spc="0" dirty="0">
                          <a:latin typeface="+mn-ea"/>
                          <a:ea typeface="+mn-ea"/>
                        </a:rPr>
                        <a:t>오세준</a:t>
                      </a:r>
                    </a:p>
                  </a:txBody>
                  <a:tcPr anchor="ctr"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5987982"/>
                  </a:ext>
                </a:extLst>
              </a:tr>
              <a:tr h="139499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latin typeface="+mn-ea"/>
                          <a:ea typeface="+mn-ea"/>
                        </a:rPr>
                        <a:t>작품 관리</a:t>
                      </a:r>
                    </a:p>
                    <a:p>
                      <a:pPr algn="ctr" latinLnBrk="1"/>
                      <a:r>
                        <a:rPr lang="ko-KR" altLang="en-US" sz="1400" b="1" dirty="0">
                          <a:latin typeface="+mn-ea"/>
                          <a:ea typeface="+mn-ea"/>
                        </a:rPr>
                        <a:t>콘텐츠 추천</a:t>
                      </a:r>
                    </a:p>
                  </a:txBody>
                  <a:tcPr anchor="ctr"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ko-KR" altLang="en-US" sz="1400" spc="0" baseline="0" dirty="0">
                          <a:latin typeface="+mn-ea"/>
                          <a:ea typeface="+mn-ea"/>
                        </a:rPr>
                        <a:t>콘텐츠 상세정보</a:t>
                      </a:r>
                      <a:r>
                        <a:rPr lang="en-US" altLang="ko-KR" sz="1100" spc="0" baseline="0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100" spc="0" baseline="0" dirty="0">
                          <a:latin typeface="+mn-ea"/>
                          <a:ea typeface="+mn-ea"/>
                        </a:rPr>
                        <a:t>콘텐츠 고유 </a:t>
                      </a:r>
                      <a:r>
                        <a:rPr lang="en-US" altLang="ko-KR" sz="1100" spc="0" baseline="0" dirty="0">
                          <a:latin typeface="+mn-ea"/>
                          <a:ea typeface="+mn-ea"/>
                        </a:rPr>
                        <a:t>ID, </a:t>
                      </a:r>
                      <a:r>
                        <a:rPr lang="ko-KR" altLang="en-US" sz="1100" spc="0" baseline="0" dirty="0">
                          <a:latin typeface="+mn-ea"/>
                          <a:ea typeface="+mn-ea"/>
                        </a:rPr>
                        <a:t>국가코드</a:t>
                      </a:r>
                      <a:r>
                        <a:rPr lang="en-US" altLang="ko-KR" sz="1100" spc="0" baseline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100" spc="0" baseline="0" dirty="0">
                          <a:latin typeface="+mn-ea"/>
                          <a:ea typeface="+mn-ea"/>
                        </a:rPr>
                        <a:t>등급</a:t>
                      </a:r>
                      <a:r>
                        <a:rPr lang="en-US" altLang="ko-KR" sz="1100" spc="0" baseline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100" spc="0" baseline="0" dirty="0">
                          <a:latin typeface="+mn-ea"/>
                          <a:ea typeface="+mn-ea"/>
                        </a:rPr>
                        <a:t>제목</a:t>
                      </a:r>
                      <a:r>
                        <a:rPr lang="en-US" altLang="ko-KR" sz="1100" spc="0" baseline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100" spc="0" baseline="0" dirty="0">
                          <a:latin typeface="+mn-ea"/>
                          <a:ea typeface="+mn-ea"/>
                        </a:rPr>
                        <a:t>실명</a:t>
                      </a:r>
                      <a:r>
                        <a:rPr lang="en-US" altLang="ko-KR" sz="1100" spc="0" baseline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100" spc="0" baseline="0" dirty="0" err="1">
                          <a:latin typeface="+mn-ea"/>
                          <a:ea typeface="+mn-ea"/>
                        </a:rPr>
                        <a:t>제작년도</a:t>
                      </a:r>
                      <a:r>
                        <a:rPr lang="en-US" altLang="ko-KR" sz="1100" spc="0" baseline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100" spc="0" baseline="0" dirty="0" err="1">
                          <a:latin typeface="+mn-ea"/>
                          <a:ea typeface="+mn-ea"/>
                        </a:rPr>
                        <a:t>시즌제</a:t>
                      </a:r>
                      <a:r>
                        <a:rPr lang="ko-KR" altLang="en-US" sz="1100" spc="0" baseline="0" dirty="0">
                          <a:latin typeface="+mn-ea"/>
                          <a:ea typeface="+mn-ea"/>
                        </a:rPr>
                        <a:t> 드라마</a:t>
                      </a:r>
                      <a:r>
                        <a:rPr lang="en-US" altLang="ko-KR" sz="1100" spc="0" baseline="0" dirty="0">
                          <a:latin typeface="+mn-ea"/>
                          <a:ea typeface="+mn-ea"/>
                        </a:rPr>
                        <a:t>, </a:t>
                      </a:r>
                    </a:p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ko-KR" altLang="en-US" sz="1100" spc="0" baseline="0" dirty="0" err="1">
                          <a:latin typeface="+mn-ea"/>
                          <a:ea typeface="+mn-ea"/>
                        </a:rPr>
                        <a:t>회차</a:t>
                      </a:r>
                      <a:r>
                        <a:rPr lang="en-US" altLang="ko-KR" sz="1100" spc="0" baseline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100" spc="0" baseline="0" dirty="0">
                          <a:latin typeface="+mn-ea"/>
                          <a:ea typeface="+mn-ea"/>
                        </a:rPr>
                        <a:t>컨텐츠 평점</a:t>
                      </a:r>
                      <a:r>
                        <a:rPr lang="en-US" altLang="ko-KR" sz="1100" spc="0" baseline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100" spc="0" baseline="0" dirty="0">
                          <a:latin typeface="+mn-ea"/>
                          <a:ea typeface="+mn-ea"/>
                        </a:rPr>
                        <a:t>러닝타임</a:t>
                      </a:r>
                      <a:r>
                        <a:rPr lang="en-US" altLang="ko-KR" sz="1100" spc="0" baseline="0" dirty="0">
                          <a:latin typeface="+mn-ea"/>
                          <a:ea typeface="+mn-ea"/>
                        </a:rPr>
                        <a:t>)</a:t>
                      </a:r>
                      <a:r>
                        <a:rPr lang="en-US" altLang="ko-KR" sz="1400" spc="0" baseline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400" spc="0" baseline="0" dirty="0">
                          <a:latin typeface="+mn-ea"/>
                          <a:ea typeface="+mn-ea"/>
                        </a:rPr>
                        <a:t>작품 검색</a:t>
                      </a:r>
                      <a:r>
                        <a:rPr lang="en-US" altLang="ko-KR" sz="1400" spc="0" baseline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400" spc="0" dirty="0" err="1">
                          <a:latin typeface="+mn-ea"/>
                          <a:ea typeface="+mn-ea"/>
                        </a:rPr>
                        <a:t>평점별</a:t>
                      </a:r>
                      <a:r>
                        <a:rPr lang="ko-KR" altLang="en-US" sz="1400" spc="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400" spc="0" dirty="0">
                          <a:latin typeface="+mn-ea"/>
                          <a:ea typeface="+mn-ea"/>
                        </a:rPr>
                        <a:t>TOP </a:t>
                      </a:r>
                      <a:r>
                        <a:rPr lang="ko-KR" altLang="en-US" sz="1400" spc="0" dirty="0">
                          <a:latin typeface="+mn-ea"/>
                          <a:ea typeface="+mn-ea"/>
                        </a:rPr>
                        <a:t>랭킹</a:t>
                      </a:r>
                      <a:r>
                        <a:rPr lang="en-US" altLang="ko-KR" sz="1400" spc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400" spc="0" dirty="0">
                          <a:latin typeface="+mn-ea"/>
                          <a:ea typeface="+mn-ea"/>
                        </a:rPr>
                        <a:t>한국 콘텐츠</a:t>
                      </a:r>
                      <a:r>
                        <a:rPr lang="en-US" altLang="ko-KR" sz="1400" spc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400" spc="0" dirty="0">
                          <a:latin typeface="+mn-ea"/>
                          <a:ea typeface="+mn-ea"/>
                        </a:rPr>
                        <a:t>최신 콘텐츠</a:t>
                      </a:r>
                      <a:r>
                        <a:rPr lang="en-US" altLang="ko-KR" sz="1400" spc="0" dirty="0">
                          <a:latin typeface="+mn-ea"/>
                          <a:ea typeface="+mn-ea"/>
                        </a:rPr>
                        <a:t>, 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25000"/>
                        </a:lnSpc>
                      </a:pPr>
                      <a:r>
                        <a:rPr lang="ko-KR" altLang="en-US" sz="1400" spc="0" dirty="0" err="1">
                          <a:latin typeface="+mn-ea"/>
                          <a:ea typeface="+mn-ea"/>
                        </a:rPr>
                        <a:t>김원태</a:t>
                      </a:r>
                      <a:r>
                        <a:rPr lang="en-US" altLang="ko-KR" sz="1400" spc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400" spc="0" dirty="0">
                          <a:latin typeface="+mn-ea"/>
                          <a:ea typeface="+mn-ea"/>
                        </a:rPr>
                        <a:t>김효주</a:t>
                      </a:r>
                      <a:r>
                        <a:rPr lang="en-US" altLang="ko-KR" sz="1400" spc="0" dirty="0">
                          <a:latin typeface="+mn-ea"/>
                          <a:ea typeface="+mn-ea"/>
                        </a:rPr>
                        <a:t>,</a:t>
                      </a:r>
                    </a:p>
                    <a:p>
                      <a:pPr latinLnBrk="1">
                        <a:lnSpc>
                          <a:spcPct val="125000"/>
                        </a:lnSpc>
                      </a:pPr>
                      <a:r>
                        <a:rPr lang="ko-KR" altLang="en-US" sz="1400" spc="0" dirty="0">
                          <a:latin typeface="+mn-ea"/>
                          <a:ea typeface="+mn-ea"/>
                        </a:rPr>
                        <a:t>이원민</a:t>
                      </a:r>
                      <a:r>
                        <a:rPr lang="en-US" altLang="ko-KR" sz="1400" spc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400" spc="0" dirty="0">
                          <a:latin typeface="+mn-ea"/>
                          <a:ea typeface="+mn-ea"/>
                        </a:rPr>
                        <a:t>이경민</a:t>
                      </a:r>
                      <a:endParaRPr lang="en-US" altLang="ko-KR" sz="1400" spc="0" dirty="0">
                        <a:latin typeface="+mn-ea"/>
                        <a:ea typeface="+mn-ea"/>
                      </a:endParaRPr>
                    </a:p>
                  </a:txBody>
                  <a:tcPr anchor="ctr"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7131605"/>
                  </a:ext>
                </a:extLst>
              </a:tr>
              <a:tr h="7145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latin typeface="+mn-ea"/>
                          <a:ea typeface="+mn-ea"/>
                        </a:rPr>
                        <a:t>게시판</a:t>
                      </a:r>
                    </a:p>
                  </a:txBody>
                  <a:tcPr anchor="ctr"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ko-KR" altLang="en-US" sz="1400" spc="0" dirty="0">
                          <a:latin typeface="+mn-ea"/>
                          <a:ea typeface="+mn-ea"/>
                        </a:rPr>
                        <a:t>게시글 작성 및</a:t>
                      </a:r>
                      <a:r>
                        <a:rPr lang="en-US" altLang="ko-KR" sz="1400" spc="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400" spc="0" dirty="0">
                          <a:latin typeface="+mn-ea"/>
                          <a:ea typeface="+mn-ea"/>
                        </a:rPr>
                        <a:t>수정</a:t>
                      </a:r>
                      <a:r>
                        <a:rPr lang="en-US" altLang="ko-KR" sz="1400" spc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400" spc="0" dirty="0">
                          <a:latin typeface="+mn-ea"/>
                          <a:ea typeface="+mn-ea"/>
                        </a:rPr>
                        <a:t>게시글 댓글 작성 및 수정</a:t>
                      </a:r>
                      <a:r>
                        <a:rPr lang="en-US" altLang="ko-KR" sz="1400" spc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400" spc="0" dirty="0">
                          <a:latin typeface="+mn-ea"/>
                          <a:ea typeface="+mn-ea"/>
                        </a:rPr>
                        <a:t>게시글 작성시 이미지 업로드</a:t>
                      </a:r>
                      <a:endParaRPr lang="en-US" altLang="ko-KR" sz="1400" spc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25000"/>
                        </a:lnSpc>
                      </a:pPr>
                      <a:r>
                        <a:rPr lang="ko-KR" altLang="en-US" sz="1400" spc="0" dirty="0" err="1">
                          <a:latin typeface="+mn-ea"/>
                          <a:ea typeface="+mn-ea"/>
                        </a:rPr>
                        <a:t>최갑림</a:t>
                      </a:r>
                      <a:endParaRPr lang="en-US" altLang="ko-KR" sz="1400" spc="0" dirty="0">
                        <a:latin typeface="+mn-ea"/>
                        <a:ea typeface="+mn-ea"/>
                      </a:endParaRPr>
                    </a:p>
                  </a:txBody>
                  <a:tcPr anchor="ctr"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8346767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1A15B1E9-BF38-4F8E-954C-DEA11BC0BC3F}"/>
              </a:ext>
            </a:extLst>
          </p:cNvPr>
          <p:cNvSpPr txBox="1"/>
          <p:nvPr/>
        </p:nvSpPr>
        <p:spPr>
          <a:xfrm>
            <a:off x="242997" y="1121769"/>
            <a:ext cx="8650177" cy="9955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marL="171450" indent="-171450" algn="just">
              <a:lnSpc>
                <a:spcPct val="125000"/>
              </a:lnSpc>
              <a:buFont typeface="Wingdings" panose="05000000000000000000" pitchFamily="2" charset="2"/>
              <a:buChar char="§"/>
              <a:defRPr/>
            </a:pPr>
            <a:r>
              <a:rPr lang="ko-KR" altLang="en-US" sz="1600" b="1" dirty="0">
                <a:solidFill>
                  <a:srgbClr val="5D5B5B"/>
                </a:solidFill>
                <a:latin typeface="+mj-ea"/>
                <a:ea typeface="+mj-ea"/>
              </a:rPr>
              <a:t>핵심 목표 </a:t>
            </a:r>
            <a:r>
              <a:rPr lang="en-US" altLang="ko-KR" sz="1600" b="1" dirty="0">
                <a:solidFill>
                  <a:srgbClr val="5D5B5B"/>
                </a:solidFill>
                <a:latin typeface="+mj-ea"/>
                <a:ea typeface="+mj-ea"/>
              </a:rPr>
              <a:t>1) </a:t>
            </a:r>
            <a:r>
              <a:rPr lang="ko-KR" altLang="en-US" sz="1600" b="1" dirty="0">
                <a:solidFill>
                  <a:srgbClr val="5D5B5B"/>
                </a:solidFill>
                <a:latin typeface="+mj-ea"/>
                <a:ea typeface="+mj-ea"/>
              </a:rPr>
              <a:t>웹 기반 데이터 수집</a:t>
            </a:r>
            <a:r>
              <a:rPr lang="en-US" altLang="ko-KR" sz="1600" b="1" dirty="0">
                <a:solidFill>
                  <a:srgbClr val="5D5B5B"/>
                </a:solidFill>
                <a:latin typeface="+mj-ea"/>
                <a:ea typeface="+mj-ea"/>
              </a:rPr>
              <a:t>/</a:t>
            </a:r>
            <a:r>
              <a:rPr lang="ko-KR" altLang="en-US" sz="1600" b="1" dirty="0">
                <a:solidFill>
                  <a:srgbClr val="5D5B5B"/>
                </a:solidFill>
                <a:latin typeface="+mj-ea"/>
                <a:ea typeface="+mj-ea"/>
              </a:rPr>
              <a:t>처리</a:t>
            </a:r>
            <a:r>
              <a:rPr lang="en-US" altLang="ko-KR" sz="1600" b="1" dirty="0">
                <a:solidFill>
                  <a:srgbClr val="5D5B5B"/>
                </a:solidFill>
                <a:latin typeface="+mj-ea"/>
                <a:ea typeface="+mj-ea"/>
              </a:rPr>
              <a:t>/</a:t>
            </a:r>
            <a:r>
              <a:rPr lang="ko-KR" altLang="en-US" sz="1600" b="1" dirty="0">
                <a:solidFill>
                  <a:srgbClr val="5D5B5B"/>
                </a:solidFill>
                <a:latin typeface="+mj-ea"/>
                <a:ea typeface="+mj-ea"/>
              </a:rPr>
              <a:t>분석</a:t>
            </a:r>
            <a:r>
              <a:rPr lang="en-US" altLang="ko-KR" sz="1600" b="1" dirty="0">
                <a:solidFill>
                  <a:srgbClr val="5D5B5B"/>
                </a:solidFill>
                <a:latin typeface="+mj-ea"/>
                <a:ea typeface="+mj-ea"/>
              </a:rPr>
              <a:t>/</a:t>
            </a:r>
            <a:r>
              <a:rPr lang="ko-KR" altLang="en-US" sz="1600" b="1" dirty="0">
                <a:solidFill>
                  <a:srgbClr val="5D5B5B"/>
                </a:solidFill>
                <a:latin typeface="+mj-ea"/>
                <a:ea typeface="+mj-ea"/>
              </a:rPr>
              <a:t>시각화</a:t>
            </a:r>
            <a:r>
              <a:rPr lang="en-US" altLang="ko-KR" sz="1600" b="1" dirty="0">
                <a:solidFill>
                  <a:srgbClr val="5D5B5B"/>
                </a:solidFill>
                <a:latin typeface="+mj-ea"/>
                <a:ea typeface="+mj-ea"/>
              </a:rPr>
              <a:t>(</a:t>
            </a:r>
            <a:r>
              <a:rPr lang="ko-KR" altLang="en-US" sz="1600" b="1" dirty="0">
                <a:solidFill>
                  <a:srgbClr val="5D5B5B"/>
                </a:solidFill>
                <a:latin typeface="+mj-ea"/>
                <a:ea typeface="+mj-ea"/>
              </a:rPr>
              <a:t>보고서</a:t>
            </a:r>
            <a:r>
              <a:rPr lang="en-US" altLang="ko-KR" sz="1600" b="1" dirty="0">
                <a:solidFill>
                  <a:srgbClr val="5D5B5B"/>
                </a:solidFill>
                <a:latin typeface="+mj-ea"/>
                <a:ea typeface="+mj-ea"/>
              </a:rPr>
              <a:t>) </a:t>
            </a:r>
            <a:r>
              <a:rPr lang="ko-KR" altLang="en-US" sz="1600" b="1" dirty="0">
                <a:solidFill>
                  <a:srgbClr val="5D5B5B"/>
                </a:solidFill>
                <a:latin typeface="+mj-ea"/>
                <a:ea typeface="+mj-ea"/>
              </a:rPr>
              <a:t>시스템 개발</a:t>
            </a:r>
            <a:endParaRPr lang="en-US" altLang="ko-KR" sz="1600" b="1" dirty="0">
              <a:solidFill>
                <a:srgbClr val="5D5B5B"/>
              </a:solidFill>
              <a:latin typeface="+mj-ea"/>
              <a:ea typeface="+mj-ea"/>
            </a:endParaRPr>
          </a:p>
          <a:p>
            <a:pPr algn="just">
              <a:lnSpc>
                <a:spcPct val="125000"/>
              </a:lnSpc>
              <a:defRPr/>
            </a:pPr>
            <a:r>
              <a:rPr lang="en-US" altLang="ko-KR" sz="1600" b="1" dirty="0">
                <a:solidFill>
                  <a:srgbClr val="5D5B5B"/>
                </a:solidFill>
                <a:latin typeface="+mj-ea"/>
                <a:ea typeface="+mj-ea"/>
              </a:rPr>
              <a:t>                  2) </a:t>
            </a:r>
            <a:r>
              <a:rPr lang="en-US" altLang="ko-KR" sz="1600" b="1" dirty="0" err="1">
                <a:solidFill>
                  <a:srgbClr val="5D5B5B"/>
                </a:solidFill>
                <a:latin typeface="+mj-ea"/>
                <a:ea typeface="+mj-ea"/>
              </a:rPr>
              <a:t>Java+Spring</a:t>
            </a:r>
            <a:r>
              <a:rPr lang="en-US" altLang="ko-KR" sz="1600" b="1" dirty="0">
                <a:solidFill>
                  <a:srgbClr val="5D5B5B"/>
                </a:solidFill>
                <a:latin typeface="+mj-ea"/>
                <a:ea typeface="+mj-ea"/>
              </a:rPr>
              <a:t> =&gt; </a:t>
            </a:r>
            <a:r>
              <a:rPr lang="en-US" altLang="ko-KR" sz="1600" b="1" dirty="0" err="1">
                <a:solidFill>
                  <a:srgbClr val="5D5B5B"/>
                </a:solidFill>
                <a:latin typeface="+mj-ea"/>
                <a:ea typeface="+mj-ea"/>
              </a:rPr>
              <a:t>react+django</a:t>
            </a:r>
            <a:r>
              <a:rPr lang="en-US" altLang="ko-KR" sz="1600" b="1" dirty="0">
                <a:solidFill>
                  <a:srgbClr val="5D5B5B"/>
                </a:solidFill>
                <a:latin typeface="+mj-ea"/>
                <a:ea typeface="+mj-ea"/>
              </a:rPr>
              <a:t> </a:t>
            </a:r>
            <a:r>
              <a:rPr lang="ko-KR" altLang="en-US" sz="1600" b="1" dirty="0">
                <a:solidFill>
                  <a:srgbClr val="5D5B5B"/>
                </a:solidFill>
                <a:latin typeface="+mj-ea"/>
                <a:ea typeface="+mj-ea"/>
              </a:rPr>
              <a:t>전환</a:t>
            </a:r>
            <a:endParaRPr lang="en-US" altLang="ko-KR" sz="1600" b="1" dirty="0">
              <a:solidFill>
                <a:srgbClr val="5D5B5B"/>
              </a:solidFill>
              <a:latin typeface="+mj-ea"/>
              <a:ea typeface="+mj-ea"/>
            </a:endParaRPr>
          </a:p>
          <a:p>
            <a:pPr marL="180975" indent="-180975" algn="just">
              <a:lnSpc>
                <a:spcPct val="125000"/>
              </a:lnSpc>
              <a:buFont typeface="Wingdings" panose="05000000000000000000" pitchFamily="2" charset="2"/>
              <a:buChar char="§"/>
              <a:defRPr/>
            </a:pPr>
            <a:r>
              <a:rPr lang="ko-KR" altLang="en-US" sz="1600" b="1" dirty="0">
                <a:solidFill>
                  <a:srgbClr val="5D5B5B"/>
                </a:solidFill>
                <a:latin typeface="+mj-ea"/>
                <a:ea typeface="+mj-ea"/>
              </a:rPr>
              <a:t>담당자별 개발 목표</a:t>
            </a:r>
          </a:p>
        </p:txBody>
      </p:sp>
    </p:spTree>
    <p:extLst>
      <p:ext uri="{BB962C8B-B14F-4D97-AF65-F5344CB8AC3E}">
        <p14:creationId xmlns:p14="http://schemas.microsoft.com/office/powerpoint/2010/main" val="325358209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/>
          <p:cNvCxnSpPr/>
          <p:nvPr/>
        </p:nvCxnSpPr>
        <p:spPr>
          <a:xfrm>
            <a:off x="891662" y="530874"/>
            <a:ext cx="7999816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99361" y="509442"/>
            <a:ext cx="540000" cy="54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67604" y="568465"/>
            <a:ext cx="194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5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528C7CB-C522-4832-8592-172E2A18155B}"/>
              </a:ext>
            </a:extLst>
          </p:cNvPr>
          <p:cNvGrpSpPr/>
          <p:nvPr/>
        </p:nvGrpSpPr>
        <p:grpSpPr>
          <a:xfrm>
            <a:off x="464843" y="641656"/>
            <a:ext cx="1772244" cy="4556935"/>
            <a:chOff x="102325" y="-1582569"/>
            <a:chExt cx="2362992" cy="607590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999987A-5FF5-46F4-B0CE-37DB8E05295F}"/>
                </a:ext>
              </a:extLst>
            </p:cNvPr>
            <p:cNvSpPr txBox="1"/>
            <p:nvPr/>
          </p:nvSpPr>
          <p:spPr>
            <a:xfrm>
              <a:off x="671417" y="-1582569"/>
              <a:ext cx="1562821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검증 결과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B6AC31F-51CD-460F-BECD-99B34DF5C44A}"/>
                </a:ext>
              </a:extLst>
            </p:cNvPr>
            <p:cNvSpPr txBox="1"/>
            <p:nvPr/>
          </p:nvSpPr>
          <p:spPr>
            <a:xfrm>
              <a:off x="102325" y="4231727"/>
              <a:ext cx="2362992" cy="261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675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4D2F4A46-AF28-4C3C-9F7C-D6405AB81E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684" y="1289672"/>
            <a:ext cx="5346000" cy="1503137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504FDF4-FF5D-4D7B-A033-B4546CC15E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585" y="3400719"/>
            <a:ext cx="5346000" cy="1705014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D7C14BFD-DC36-4C34-8DB9-C4CFAB940386}"/>
              </a:ext>
            </a:extLst>
          </p:cNvPr>
          <p:cNvCxnSpPr>
            <a:cxnSpLocks/>
          </p:cNvCxnSpPr>
          <p:nvPr/>
        </p:nvCxnSpPr>
        <p:spPr>
          <a:xfrm>
            <a:off x="3383280" y="1684020"/>
            <a:ext cx="140208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>
            <a:extLst>
              <a:ext uri="{FF2B5EF4-FFF2-40B4-BE49-F238E27FC236}">
                <a16:creationId xmlns:a16="http://schemas.microsoft.com/office/drawing/2014/main" id="{32FC6A52-F9A3-4A19-8885-28CA25C0734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8654" y="82711"/>
            <a:ext cx="1002824" cy="393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12716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67015" y="2571664"/>
            <a:ext cx="133882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4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005</a:t>
            </a:r>
            <a:endParaRPr kumimoji="0" lang="ko-KR" altLang="en-US" sz="5400" b="1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00077" y="3519303"/>
            <a:ext cx="12488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-113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개발일정</a:t>
            </a:r>
          </a:p>
        </p:txBody>
      </p:sp>
      <p:cxnSp>
        <p:nvCxnSpPr>
          <p:cNvPr id="18" name="직선 연결선 17"/>
          <p:cNvCxnSpPr/>
          <p:nvPr/>
        </p:nvCxnSpPr>
        <p:spPr>
          <a:xfrm>
            <a:off x="367014" y="3401616"/>
            <a:ext cx="5231028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95D372FD-34E7-4D75-A047-9E5CA6B02A4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6551" y="2826268"/>
            <a:ext cx="3112061" cy="1222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80009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/>
          <p:cNvCxnSpPr/>
          <p:nvPr/>
        </p:nvCxnSpPr>
        <p:spPr>
          <a:xfrm>
            <a:off x="891662" y="530874"/>
            <a:ext cx="7999816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99361" y="509442"/>
            <a:ext cx="540000" cy="54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67604" y="568465"/>
            <a:ext cx="194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1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E0DCE2AA-2B10-4E44-940A-488CED826A53}"/>
              </a:ext>
            </a:extLst>
          </p:cNvPr>
          <p:cNvGrpSpPr/>
          <p:nvPr/>
        </p:nvGrpSpPr>
        <p:grpSpPr>
          <a:xfrm>
            <a:off x="464843" y="641656"/>
            <a:ext cx="1772244" cy="4556935"/>
            <a:chOff x="102325" y="-1582569"/>
            <a:chExt cx="2362992" cy="6075907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F30A86E-0C7F-41BC-8632-39CFEA975AE4}"/>
                </a:ext>
              </a:extLst>
            </p:cNvPr>
            <p:cNvSpPr txBox="1"/>
            <p:nvPr/>
          </p:nvSpPr>
          <p:spPr>
            <a:xfrm>
              <a:off x="671417" y="-1582569"/>
              <a:ext cx="1451680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개발 일정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8F66335-4F67-4D15-A79C-4A23BDCEE0F5}"/>
                </a:ext>
              </a:extLst>
            </p:cNvPr>
            <p:cNvSpPr txBox="1"/>
            <p:nvPr/>
          </p:nvSpPr>
          <p:spPr>
            <a:xfrm>
              <a:off x="102325" y="4231727"/>
              <a:ext cx="2362992" cy="261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675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</p:grpSp>
      <p:graphicFrame>
        <p:nvGraphicFramePr>
          <p:cNvPr id="10" name="표 10">
            <a:extLst>
              <a:ext uri="{FF2B5EF4-FFF2-40B4-BE49-F238E27FC236}">
                <a16:creationId xmlns:a16="http://schemas.microsoft.com/office/drawing/2014/main" id="{33496030-9B36-4195-A5CA-5278456D8539}"/>
              </a:ext>
            </a:extLst>
          </p:cNvPr>
          <p:cNvGraphicFramePr>
            <a:graphicFrameLocks noGrp="1"/>
          </p:cNvGraphicFramePr>
          <p:nvPr/>
        </p:nvGraphicFramePr>
        <p:xfrm>
          <a:off x="269966" y="1396999"/>
          <a:ext cx="8621499" cy="44638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6919">
                  <a:extLst>
                    <a:ext uri="{9D8B030D-6E8A-4147-A177-3AD203B41FA5}">
                      <a16:colId xmlns:a16="http://schemas.microsoft.com/office/drawing/2014/main" val="3800296339"/>
                    </a:ext>
                  </a:extLst>
                </a:gridCol>
                <a:gridCol w="359229">
                  <a:extLst>
                    <a:ext uri="{9D8B030D-6E8A-4147-A177-3AD203B41FA5}">
                      <a16:colId xmlns:a16="http://schemas.microsoft.com/office/drawing/2014/main" val="2741667925"/>
                    </a:ext>
                  </a:extLst>
                </a:gridCol>
                <a:gridCol w="359229">
                  <a:extLst>
                    <a:ext uri="{9D8B030D-6E8A-4147-A177-3AD203B41FA5}">
                      <a16:colId xmlns:a16="http://schemas.microsoft.com/office/drawing/2014/main" val="2570580537"/>
                    </a:ext>
                  </a:extLst>
                </a:gridCol>
                <a:gridCol w="359229">
                  <a:extLst>
                    <a:ext uri="{9D8B030D-6E8A-4147-A177-3AD203B41FA5}">
                      <a16:colId xmlns:a16="http://schemas.microsoft.com/office/drawing/2014/main" val="3560688442"/>
                    </a:ext>
                  </a:extLst>
                </a:gridCol>
                <a:gridCol w="359229">
                  <a:extLst>
                    <a:ext uri="{9D8B030D-6E8A-4147-A177-3AD203B41FA5}">
                      <a16:colId xmlns:a16="http://schemas.microsoft.com/office/drawing/2014/main" val="2717230969"/>
                    </a:ext>
                  </a:extLst>
                </a:gridCol>
                <a:gridCol w="359229">
                  <a:extLst>
                    <a:ext uri="{9D8B030D-6E8A-4147-A177-3AD203B41FA5}">
                      <a16:colId xmlns:a16="http://schemas.microsoft.com/office/drawing/2014/main" val="3266432540"/>
                    </a:ext>
                  </a:extLst>
                </a:gridCol>
                <a:gridCol w="359229">
                  <a:extLst>
                    <a:ext uri="{9D8B030D-6E8A-4147-A177-3AD203B41FA5}">
                      <a16:colId xmlns:a16="http://schemas.microsoft.com/office/drawing/2014/main" val="2108156256"/>
                    </a:ext>
                  </a:extLst>
                </a:gridCol>
                <a:gridCol w="359229">
                  <a:extLst>
                    <a:ext uri="{9D8B030D-6E8A-4147-A177-3AD203B41FA5}">
                      <a16:colId xmlns:a16="http://schemas.microsoft.com/office/drawing/2014/main" val="2183285078"/>
                    </a:ext>
                  </a:extLst>
                </a:gridCol>
                <a:gridCol w="359229">
                  <a:extLst>
                    <a:ext uri="{9D8B030D-6E8A-4147-A177-3AD203B41FA5}">
                      <a16:colId xmlns:a16="http://schemas.microsoft.com/office/drawing/2014/main" val="897741651"/>
                    </a:ext>
                  </a:extLst>
                </a:gridCol>
                <a:gridCol w="359229">
                  <a:extLst>
                    <a:ext uri="{9D8B030D-6E8A-4147-A177-3AD203B41FA5}">
                      <a16:colId xmlns:a16="http://schemas.microsoft.com/office/drawing/2014/main" val="2110640158"/>
                    </a:ext>
                  </a:extLst>
                </a:gridCol>
                <a:gridCol w="359229">
                  <a:extLst>
                    <a:ext uri="{9D8B030D-6E8A-4147-A177-3AD203B41FA5}">
                      <a16:colId xmlns:a16="http://schemas.microsoft.com/office/drawing/2014/main" val="2273806696"/>
                    </a:ext>
                  </a:extLst>
                </a:gridCol>
                <a:gridCol w="359229">
                  <a:extLst>
                    <a:ext uri="{9D8B030D-6E8A-4147-A177-3AD203B41FA5}">
                      <a16:colId xmlns:a16="http://schemas.microsoft.com/office/drawing/2014/main" val="712429967"/>
                    </a:ext>
                  </a:extLst>
                </a:gridCol>
                <a:gridCol w="359229">
                  <a:extLst>
                    <a:ext uri="{9D8B030D-6E8A-4147-A177-3AD203B41FA5}">
                      <a16:colId xmlns:a16="http://schemas.microsoft.com/office/drawing/2014/main" val="4194637734"/>
                    </a:ext>
                  </a:extLst>
                </a:gridCol>
                <a:gridCol w="359229">
                  <a:extLst>
                    <a:ext uri="{9D8B030D-6E8A-4147-A177-3AD203B41FA5}">
                      <a16:colId xmlns:a16="http://schemas.microsoft.com/office/drawing/2014/main" val="3995554093"/>
                    </a:ext>
                  </a:extLst>
                </a:gridCol>
                <a:gridCol w="359229">
                  <a:extLst>
                    <a:ext uri="{9D8B030D-6E8A-4147-A177-3AD203B41FA5}">
                      <a16:colId xmlns:a16="http://schemas.microsoft.com/office/drawing/2014/main" val="2178855194"/>
                    </a:ext>
                  </a:extLst>
                </a:gridCol>
                <a:gridCol w="359229">
                  <a:extLst>
                    <a:ext uri="{9D8B030D-6E8A-4147-A177-3AD203B41FA5}">
                      <a16:colId xmlns:a16="http://schemas.microsoft.com/office/drawing/2014/main" val="2281237744"/>
                    </a:ext>
                  </a:extLst>
                </a:gridCol>
                <a:gridCol w="359229">
                  <a:extLst>
                    <a:ext uri="{9D8B030D-6E8A-4147-A177-3AD203B41FA5}">
                      <a16:colId xmlns:a16="http://schemas.microsoft.com/office/drawing/2014/main" val="494672991"/>
                    </a:ext>
                  </a:extLst>
                </a:gridCol>
                <a:gridCol w="359229">
                  <a:extLst>
                    <a:ext uri="{9D8B030D-6E8A-4147-A177-3AD203B41FA5}">
                      <a16:colId xmlns:a16="http://schemas.microsoft.com/office/drawing/2014/main" val="3382626996"/>
                    </a:ext>
                  </a:extLst>
                </a:gridCol>
                <a:gridCol w="359229">
                  <a:extLst>
                    <a:ext uri="{9D8B030D-6E8A-4147-A177-3AD203B41FA5}">
                      <a16:colId xmlns:a16="http://schemas.microsoft.com/office/drawing/2014/main" val="3908197018"/>
                    </a:ext>
                  </a:extLst>
                </a:gridCol>
                <a:gridCol w="359229">
                  <a:extLst>
                    <a:ext uri="{9D8B030D-6E8A-4147-A177-3AD203B41FA5}">
                      <a16:colId xmlns:a16="http://schemas.microsoft.com/office/drawing/2014/main" val="3007986708"/>
                    </a:ext>
                  </a:extLst>
                </a:gridCol>
                <a:gridCol w="359229">
                  <a:extLst>
                    <a:ext uri="{9D8B030D-6E8A-4147-A177-3AD203B41FA5}">
                      <a16:colId xmlns:a16="http://schemas.microsoft.com/office/drawing/2014/main" val="2562857935"/>
                    </a:ext>
                  </a:extLst>
                </a:gridCol>
              </a:tblGrid>
              <a:tr h="557983">
                <a:tc rowSpan="2">
                  <a:txBody>
                    <a:bodyPr/>
                    <a:lstStyle/>
                    <a:p>
                      <a:pPr algn="r" latinLnBrk="1"/>
                      <a:endParaRPr lang="en-US" altLang="ko-KR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>
                    <a:lnL w="12700" cmpd="sng">
                      <a:noFill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10</a:t>
                      </a:r>
                      <a:r>
                        <a:rPr lang="ko-KR" altLang="en-US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월</a:t>
                      </a: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11</a:t>
                      </a:r>
                      <a:r>
                        <a:rPr lang="ko-KR" altLang="en-US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월</a:t>
                      </a: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12</a:t>
                      </a:r>
                      <a:r>
                        <a:rPr lang="ko-KR" altLang="en-US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월</a:t>
                      </a: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22</a:t>
                      </a:r>
                      <a:r>
                        <a:rPr lang="ko-KR" altLang="en-US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년 </a:t>
                      </a:r>
                      <a:r>
                        <a:rPr lang="en-US" altLang="ko-KR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월</a:t>
                      </a: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월</a:t>
                      </a: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7335601"/>
                  </a:ext>
                </a:extLst>
              </a:tr>
              <a:tr h="557983">
                <a:tc vMerge="1"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ㄴ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주</a:t>
                      </a: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주</a:t>
                      </a: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주</a:t>
                      </a: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4</a:t>
                      </a:r>
                      <a:r>
                        <a:rPr lang="ko-KR" altLang="en-US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주</a:t>
                      </a: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주</a:t>
                      </a: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주</a:t>
                      </a: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주</a:t>
                      </a: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4</a:t>
                      </a:r>
                      <a:r>
                        <a:rPr lang="ko-KR" altLang="en-US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주</a:t>
                      </a: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주</a:t>
                      </a: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주</a:t>
                      </a: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주</a:t>
                      </a: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4</a:t>
                      </a:r>
                      <a:r>
                        <a:rPr lang="ko-KR" altLang="en-US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주</a:t>
                      </a: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주</a:t>
                      </a: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주</a:t>
                      </a: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주</a:t>
                      </a: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4</a:t>
                      </a:r>
                      <a:r>
                        <a:rPr lang="ko-KR" altLang="en-US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주</a:t>
                      </a: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주</a:t>
                      </a: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주</a:t>
                      </a: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주</a:t>
                      </a: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4</a:t>
                      </a:r>
                      <a:r>
                        <a:rPr lang="ko-KR" altLang="en-US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주</a:t>
                      </a: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0939990"/>
                  </a:ext>
                </a:extLst>
              </a:tr>
              <a:tr h="557983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pc="-40" baseline="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프로젝트 계획</a:t>
                      </a:r>
                      <a:r>
                        <a:rPr lang="en-US" altLang="ko-KR" spc="-40" baseline="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pc="-40" baseline="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분석</a:t>
                      </a:r>
                    </a:p>
                  </a:txBody>
                  <a:tcPr marL="46800" marR="46800"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5764073"/>
                  </a:ext>
                </a:extLst>
              </a:tr>
              <a:tr h="557983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프로젝트 설계</a:t>
                      </a:r>
                    </a:p>
                  </a:txBody>
                  <a:tcPr marL="46800" marR="46800"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2397365"/>
                  </a:ext>
                </a:extLst>
              </a:tr>
              <a:tr h="557983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프로그래밍</a:t>
                      </a:r>
                    </a:p>
                  </a:txBody>
                  <a:tcPr marL="46800" marR="46800"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4592785"/>
                  </a:ext>
                </a:extLst>
              </a:tr>
              <a:tr h="557983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테스트</a:t>
                      </a:r>
                    </a:p>
                  </a:txBody>
                  <a:tcPr marL="46800" marR="46800"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6974110"/>
                  </a:ext>
                </a:extLst>
              </a:tr>
              <a:tr h="557983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수정</a:t>
                      </a:r>
                    </a:p>
                  </a:txBody>
                  <a:tcPr marL="46800" marR="46800"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8408529"/>
                  </a:ext>
                </a:extLst>
              </a:tr>
              <a:tr h="557983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최종 발표</a:t>
                      </a:r>
                    </a:p>
                  </a:txBody>
                  <a:tcPr marL="46800" marR="46800"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7731467"/>
                  </a:ext>
                </a:extLst>
              </a:tr>
            </a:tbl>
          </a:graphicData>
        </a:graphic>
      </p:graphicFrame>
      <p:pic>
        <p:nvPicPr>
          <p:cNvPr id="9" name="그림 8">
            <a:extLst>
              <a:ext uri="{FF2B5EF4-FFF2-40B4-BE49-F238E27FC236}">
                <a16:creationId xmlns:a16="http://schemas.microsoft.com/office/drawing/2014/main" id="{66D7CB94-505E-478E-8D3C-720F4023B2D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8654" y="82711"/>
            <a:ext cx="1002824" cy="393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13858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20941" y="7034761"/>
            <a:ext cx="2656045" cy="4893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5728" marR="0" lvl="0" indent="-135728" algn="l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050" b="0" i="0" u="none" strike="noStrike" kern="1200" cap="none" spc="-113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rPr>
              <a:t>설립배경</a:t>
            </a:r>
            <a:endParaRPr kumimoji="0" lang="en-US" altLang="ko-KR" sz="1050" b="0" i="0" u="none" strike="noStrike" kern="1200" cap="none" spc="-113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oto Sans CJK KR Thin" panose="020B0200000000000000" pitchFamily="34" charset="-127"/>
              <a:ea typeface="Noto Sans CJK KR Thin" panose="020B0200000000000000" pitchFamily="34" charset="-127"/>
              <a:cs typeface="Arial" panose="020B0604020202020204" pitchFamily="34" charset="0"/>
            </a:endParaRPr>
          </a:p>
          <a:p>
            <a:pPr marL="135728" marR="0" lvl="0" indent="-135728" algn="l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050" b="0" i="0" u="none" strike="noStrike" kern="1200" cap="none" spc="-113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rPr>
              <a:t>회사 비전   및   가치</a:t>
            </a:r>
          </a:p>
        </p:txBody>
      </p:sp>
      <p:sp>
        <p:nvSpPr>
          <p:cNvPr id="25" name="직각 삼각형 24"/>
          <p:cNvSpPr/>
          <p:nvPr/>
        </p:nvSpPr>
        <p:spPr>
          <a:xfrm flipH="1">
            <a:off x="6036636" y="857250"/>
            <a:ext cx="3107365" cy="51435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26" name="직각 삼각형 25"/>
          <p:cNvSpPr/>
          <p:nvPr/>
        </p:nvSpPr>
        <p:spPr>
          <a:xfrm flipH="1" flipV="1">
            <a:off x="6036636" y="857250"/>
            <a:ext cx="3107365" cy="5116116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AC8CA37A-CC7D-4CE2-8138-25326EFF9202}"/>
              </a:ext>
            </a:extLst>
          </p:cNvPr>
          <p:cNvGrpSpPr/>
          <p:nvPr/>
        </p:nvGrpSpPr>
        <p:grpSpPr>
          <a:xfrm>
            <a:off x="3126206" y="7308442"/>
            <a:ext cx="936587" cy="338554"/>
            <a:chOff x="212651" y="3255887"/>
            <a:chExt cx="1248783" cy="451405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50383C0-B7C1-4C9A-9BD8-8D9B930925A9}"/>
                </a:ext>
              </a:extLst>
            </p:cNvPr>
            <p:cNvSpPr txBox="1"/>
            <p:nvPr/>
          </p:nvSpPr>
          <p:spPr>
            <a:xfrm>
              <a:off x="212651" y="3255887"/>
              <a:ext cx="701475" cy="4514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006</a:t>
              </a:r>
              <a:endPara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697EC99-BBCE-4E63-8EB8-34A3683532F5}"/>
                </a:ext>
              </a:extLst>
            </p:cNvPr>
            <p:cNvSpPr txBox="1"/>
            <p:nvPr/>
          </p:nvSpPr>
          <p:spPr>
            <a:xfrm>
              <a:off x="757994" y="3255887"/>
              <a:ext cx="703440" cy="4514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b="0" i="0" u="none" strike="noStrike" kern="1200" cap="none" spc="-113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결과</a:t>
              </a: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850BE463-A15D-406C-93CA-BC6C8B155D9E}"/>
              </a:ext>
            </a:extLst>
          </p:cNvPr>
          <p:cNvGrpSpPr/>
          <p:nvPr/>
        </p:nvGrpSpPr>
        <p:grpSpPr>
          <a:xfrm>
            <a:off x="3126206" y="7813231"/>
            <a:ext cx="936587" cy="338554"/>
            <a:chOff x="212651" y="3255887"/>
            <a:chExt cx="1248783" cy="451405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85705C6-BE98-45A0-96D4-9A6C271B3552}"/>
                </a:ext>
              </a:extLst>
            </p:cNvPr>
            <p:cNvSpPr txBox="1"/>
            <p:nvPr/>
          </p:nvSpPr>
          <p:spPr>
            <a:xfrm>
              <a:off x="212651" y="3255887"/>
              <a:ext cx="701475" cy="4514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007</a:t>
              </a:r>
              <a:endPara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FC2C215-C9C1-47A8-90C6-73C87C348314}"/>
                </a:ext>
              </a:extLst>
            </p:cNvPr>
            <p:cNvSpPr txBox="1"/>
            <p:nvPr/>
          </p:nvSpPr>
          <p:spPr>
            <a:xfrm>
              <a:off x="757994" y="3255887"/>
              <a:ext cx="703440" cy="4514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b="0" i="0" u="none" strike="noStrike" kern="1200" cap="none" spc="-113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후기</a:t>
              </a:r>
              <a:endParaRPr kumimoji="0" lang="ko-KR" altLang="en-US" sz="1600" b="0" i="0" u="none" strike="noStrike" kern="1200" cap="none" spc="-113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C84555B5-4A5B-49CF-954D-996E94CC60E3}"/>
              </a:ext>
            </a:extLst>
          </p:cNvPr>
          <p:cNvSpPr txBox="1"/>
          <p:nvPr/>
        </p:nvSpPr>
        <p:spPr>
          <a:xfrm>
            <a:off x="1641707" y="2038677"/>
            <a:ext cx="37818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400" b="1" i="0" u="none" strike="noStrike" kern="1200" cap="none" spc="-225" normalizeH="0" baseline="0" noProof="0" dirty="0" err="1">
                <a:ln>
                  <a:noFill/>
                </a:ln>
                <a:solidFill>
                  <a:srgbClr val="ED636D">
                    <a:alpha val="70000"/>
                  </a:srgb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오때</a:t>
            </a:r>
            <a:r>
              <a:rPr kumimoji="0" lang="en-US" altLang="ko-KR" sz="5400" b="1" i="0" u="none" strike="noStrike" kern="1200" cap="none" spc="-225" normalizeH="0" baseline="0" noProof="0" dirty="0">
                <a:ln>
                  <a:noFill/>
                </a:ln>
                <a:solidFill>
                  <a:srgbClr val="ED636D">
                    <a:alpha val="70000"/>
                  </a:srgb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?(</a:t>
            </a:r>
            <a:r>
              <a:rPr kumimoji="0" lang="en-US" altLang="ko-KR" sz="5400" b="1" i="0" u="none" strike="noStrike" kern="1200" cap="none" spc="-225" normalizeH="0" baseline="0" noProof="0" dirty="0" err="1">
                <a:ln>
                  <a:noFill/>
                </a:ln>
                <a:solidFill>
                  <a:srgbClr val="ED636D">
                    <a:alpha val="70000"/>
                  </a:srgb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OTTe</a:t>
            </a:r>
            <a:r>
              <a:rPr kumimoji="0" lang="en-US" altLang="ko-KR" sz="5400" b="1" i="0" u="none" strike="noStrike" kern="1200" cap="none" spc="-225" normalizeH="0" baseline="0" noProof="0" dirty="0">
                <a:ln>
                  <a:noFill/>
                </a:ln>
                <a:solidFill>
                  <a:srgbClr val="ED636D">
                    <a:alpha val="70000"/>
                  </a:srgb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)</a:t>
            </a:r>
            <a:endParaRPr kumimoji="0" lang="ko-KR" altLang="en-US" sz="5400" b="1" i="0" u="none" strike="noStrike" kern="1200" cap="none" spc="-225" normalizeH="0" baseline="0" noProof="0" dirty="0">
              <a:ln>
                <a:noFill/>
              </a:ln>
              <a:solidFill>
                <a:srgbClr val="ED636D">
                  <a:alpha val="70000"/>
                </a:srgbClr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89B630B-0FDC-4764-B6FF-C0EE90165983}"/>
              </a:ext>
            </a:extLst>
          </p:cNvPr>
          <p:cNvSpPr txBox="1"/>
          <p:nvPr/>
        </p:nvSpPr>
        <p:spPr>
          <a:xfrm>
            <a:off x="2631207" y="3323448"/>
            <a:ext cx="19672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2F2F2">
                    <a:lumMod val="50000"/>
                  </a:srgb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모든 컨텐츠를 한곳에서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D1B28C6-B510-4DC3-AC3B-EC53465C1BF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5740" y="3893084"/>
            <a:ext cx="3264822" cy="1282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01003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1079BCD7-9D57-4B75-A69A-037C68C6978B}"/>
              </a:ext>
            </a:extLst>
          </p:cNvPr>
          <p:cNvSpPr txBox="1"/>
          <p:nvPr/>
        </p:nvSpPr>
        <p:spPr>
          <a:xfrm>
            <a:off x="4511800" y="5324195"/>
            <a:ext cx="44983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rgbClr val="F2F2F2">
                    <a:lumMod val="50000"/>
                  </a:srgb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1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2F2F2">
                    <a:lumMod val="50000"/>
                  </a:srgb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팀 </a:t>
            </a:r>
            <a:r>
              <a:rPr kumimoji="0" lang="ko-KR" alt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F2F2F2">
                    <a:lumMod val="50000"/>
                  </a:srgb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김원태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rgbClr val="F2F2F2">
                    <a:lumMod val="50000"/>
                  </a:srgb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 </a:t>
            </a:r>
            <a:r>
              <a:rPr kumimoji="0" lang="ko-KR" alt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F2F2F2">
                    <a:lumMod val="50000"/>
                  </a:srgb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안호준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2F2F2">
                    <a:lumMod val="50000"/>
                  </a:srgb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 </a:t>
            </a:r>
            <a:r>
              <a:rPr kumimoji="0" lang="ko-KR" alt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F2F2F2">
                    <a:lumMod val="50000"/>
                  </a:srgb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이원민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2F2F2">
                    <a:lumMod val="50000"/>
                  </a:srgb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 오세준 이경민 </a:t>
            </a:r>
            <a:r>
              <a:rPr kumimoji="0" lang="ko-KR" alt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F2F2F2">
                    <a:lumMod val="50000"/>
                  </a:srgb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최갑림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2F2F2">
                    <a:lumMod val="50000"/>
                  </a:srgb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 김효주</a:t>
            </a:r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7EA71457-4A7B-451A-8FF0-C6D40E920A96}"/>
              </a:ext>
            </a:extLst>
          </p:cNvPr>
          <p:cNvGrpSpPr/>
          <p:nvPr/>
        </p:nvGrpSpPr>
        <p:grpSpPr>
          <a:xfrm>
            <a:off x="2587958" y="1231382"/>
            <a:ext cx="3969356" cy="1259388"/>
            <a:chOff x="2587958" y="1231382"/>
            <a:chExt cx="3969356" cy="1259388"/>
          </a:xfrm>
        </p:grpSpPr>
        <p:sp>
          <p:nvSpPr>
            <p:cNvPr id="4" name="TextBox 3"/>
            <p:cNvSpPr txBox="1"/>
            <p:nvPr/>
          </p:nvSpPr>
          <p:spPr>
            <a:xfrm>
              <a:off x="2587958" y="1231382"/>
              <a:ext cx="39693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6000" b="1" i="0" u="none" strike="noStrike" kern="1200" cap="none" spc="-225" normalizeH="0" baseline="0" noProof="0" dirty="0" err="1">
                  <a:ln>
                    <a:noFill/>
                  </a:ln>
                  <a:solidFill>
                    <a:srgbClr val="ED636D">
                      <a:lumMod val="75000"/>
                      <a:alpha val="70000"/>
                    </a:srgbClr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오때</a:t>
              </a:r>
              <a:r>
                <a:rPr kumimoji="0" lang="en-US" altLang="ko-KR" sz="6000" b="1" i="0" u="none" strike="noStrike" kern="1200" cap="none" spc="-225" normalizeH="0" baseline="0" noProof="0" dirty="0">
                  <a:ln>
                    <a:noFill/>
                  </a:ln>
                  <a:solidFill>
                    <a:srgbClr val="ED636D">
                      <a:lumMod val="75000"/>
                      <a:alpha val="70000"/>
                    </a:srgbClr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?</a:t>
              </a:r>
              <a:r>
                <a:rPr kumimoji="0" lang="en-US" altLang="ko-KR" sz="5400" b="1" i="0" u="none" strike="noStrike" kern="1200" cap="none" spc="-225" normalizeH="0" baseline="0" noProof="0" dirty="0">
                  <a:ln>
                    <a:noFill/>
                  </a:ln>
                  <a:solidFill>
                    <a:srgbClr val="ED636D">
                      <a:lumMod val="75000"/>
                      <a:alpha val="70000"/>
                    </a:srgbClr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(</a:t>
              </a:r>
              <a:r>
                <a:rPr kumimoji="0" lang="en-US" altLang="ko-KR" sz="5400" b="1" i="0" u="none" strike="noStrike" kern="1200" cap="none" spc="-225" normalizeH="0" baseline="0" noProof="0" dirty="0" err="1">
                  <a:ln>
                    <a:noFill/>
                  </a:ln>
                  <a:solidFill>
                    <a:srgbClr val="ED636D">
                      <a:lumMod val="75000"/>
                      <a:alpha val="70000"/>
                    </a:srgbClr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OTTe</a:t>
              </a:r>
              <a:r>
                <a:rPr kumimoji="0" lang="en-US" altLang="ko-KR" sz="5400" b="1" i="0" u="none" strike="noStrike" kern="1200" cap="none" spc="-225" normalizeH="0" baseline="0" noProof="0" dirty="0">
                  <a:ln>
                    <a:noFill/>
                  </a:ln>
                  <a:solidFill>
                    <a:srgbClr val="ED636D">
                      <a:lumMod val="75000"/>
                      <a:alpha val="70000"/>
                    </a:srgbClr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)</a:t>
              </a:r>
              <a:endParaRPr kumimoji="0" lang="ko-KR" altLang="en-US" sz="6000" b="1" i="0" u="none" strike="noStrike" kern="1200" cap="none" spc="-225" normalizeH="0" baseline="0" noProof="0" dirty="0">
                <a:ln>
                  <a:noFill/>
                </a:ln>
                <a:solidFill>
                  <a:srgbClr val="ED636D">
                    <a:lumMod val="75000"/>
                    <a:alpha val="70000"/>
                  </a:srgb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0EDB17A-FD90-47FC-9317-83B176E66ADE}"/>
                </a:ext>
              </a:extLst>
            </p:cNvPr>
            <p:cNvSpPr txBox="1"/>
            <p:nvPr/>
          </p:nvSpPr>
          <p:spPr>
            <a:xfrm>
              <a:off x="3596427" y="2182993"/>
              <a:ext cx="19672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F2F2F2">
                      <a:lumMod val="50000"/>
                    </a:srgbClr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모든 컨텐츠를 한곳에서</a:t>
              </a:r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6D456438-F95E-492E-B71A-76512873D9F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8630" y="2944493"/>
            <a:ext cx="3112061" cy="1222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74346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53506" y="1115781"/>
            <a:ext cx="93487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5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Contents</a:t>
            </a:r>
            <a:endParaRPr kumimoji="0" lang="ko-KR" altLang="en-US" sz="135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20941" y="7034761"/>
            <a:ext cx="2656045" cy="4893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5728" marR="0" lvl="0" indent="-135728" algn="l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050" b="0" i="0" u="none" strike="noStrike" kern="1200" cap="none" spc="-113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rPr>
              <a:t>설립배경</a:t>
            </a:r>
            <a:endParaRPr kumimoji="0" lang="en-US" altLang="ko-KR" sz="1050" b="0" i="0" u="none" strike="noStrike" kern="1200" cap="none" spc="-113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oto Sans CJK KR Thin" panose="020B0200000000000000" pitchFamily="34" charset="-127"/>
              <a:ea typeface="Noto Sans CJK KR Thin" panose="020B0200000000000000" pitchFamily="34" charset="-127"/>
              <a:cs typeface="Arial" panose="020B0604020202020204" pitchFamily="34" charset="0"/>
            </a:endParaRPr>
          </a:p>
          <a:p>
            <a:pPr marL="135728" marR="0" lvl="0" indent="-135728" algn="l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050" b="0" i="0" u="none" strike="noStrike" kern="1200" cap="none" spc="-113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rPr>
              <a:t>회사 비전   및   가치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28A28681-B6FE-42C6-9101-8C3EEA6B5323}"/>
              </a:ext>
            </a:extLst>
          </p:cNvPr>
          <p:cNvGrpSpPr/>
          <p:nvPr/>
        </p:nvGrpSpPr>
        <p:grpSpPr>
          <a:xfrm>
            <a:off x="2600105" y="4033069"/>
            <a:ext cx="2609292" cy="400110"/>
            <a:chOff x="2600105" y="3949924"/>
            <a:chExt cx="2609292" cy="400110"/>
          </a:xfrm>
        </p:grpSpPr>
        <p:sp>
          <p:nvSpPr>
            <p:cNvPr id="23" name="TextBox 22"/>
            <p:cNvSpPr txBox="1"/>
            <p:nvPr/>
          </p:nvSpPr>
          <p:spPr>
            <a:xfrm>
              <a:off x="2600105" y="3949924"/>
              <a:ext cx="6126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004</a:t>
              </a:r>
              <a:endPara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212312" y="3949924"/>
              <a:ext cx="199708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0" i="0" u="none" strike="noStrike" kern="1200" cap="none" spc="-113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데이터베이스 모델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1B7EED57-4AB2-4387-AED1-D95B359CE06E}"/>
              </a:ext>
            </a:extLst>
          </p:cNvPr>
          <p:cNvGrpSpPr/>
          <p:nvPr/>
        </p:nvGrpSpPr>
        <p:grpSpPr>
          <a:xfrm>
            <a:off x="2600103" y="2391109"/>
            <a:ext cx="1675062" cy="400110"/>
            <a:chOff x="2600103" y="2435559"/>
            <a:chExt cx="1675062" cy="400110"/>
          </a:xfrm>
        </p:grpSpPr>
        <p:sp>
          <p:nvSpPr>
            <p:cNvPr id="21" name="TextBox 20"/>
            <p:cNvSpPr txBox="1"/>
            <p:nvPr/>
          </p:nvSpPr>
          <p:spPr>
            <a:xfrm>
              <a:off x="2600103" y="2435559"/>
              <a:ext cx="6126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001</a:t>
              </a:r>
              <a:endPara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3212310" y="2435559"/>
              <a:ext cx="106285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0" i="0" u="none" strike="noStrike" kern="1200" cap="none" spc="-113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개발배경</a:t>
              </a: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D3A491C-BDBF-4D09-9E64-3EBCAEB79FF0}"/>
              </a:ext>
            </a:extLst>
          </p:cNvPr>
          <p:cNvGrpSpPr/>
          <p:nvPr/>
        </p:nvGrpSpPr>
        <p:grpSpPr>
          <a:xfrm>
            <a:off x="2600101" y="2938429"/>
            <a:ext cx="1675061" cy="400110"/>
            <a:chOff x="2600101" y="2940347"/>
            <a:chExt cx="1675061" cy="400110"/>
          </a:xfrm>
        </p:grpSpPr>
        <p:sp>
          <p:nvSpPr>
            <p:cNvPr id="19" name="TextBox 18"/>
            <p:cNvSpPr txBox="1"/>
            <p:nvPr/>
          </p:nvSpPr>
          <p:spPr>
            <a:xfrm>
              <a:off x="2600101" y="2940347"/>
              <a:ext cx="6126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002</a:t>
              </a:r>
              <a:endPara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212307" y="2940347"/>
              <a:ext cx="106285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0" i="0" u="none" strike="noStrike" kern="1200" cap="none" spc="-113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개발목표</a:t>
              </a:r>
              <a:endParaRPr kumimoji="0" lang="en-US" altLang="ko-KR" sz="2000" b="0" i="0" u="none" strike="noStrike" kern="1200" cap="none" spc="-113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75DAA6D4-C55B-498B-A22B-B91F41812210}"/>
              </a:ext>
            </a:extLst>
          </p:cNvPr>
          <p:cNvGrpSpPr/>
          <p:nvPr/>
        </p:nvGrpSpPr>
        <p:grpSpPr>
          <a:xfrm>
            <a:off x="2600102" y="3485749"/>
            <a:ext cx="1675062" cy="400110"/>
            <a:chOff x="2600102" y="3445135"/>
            <a:chExt cx="1675062" cy="400110"/>
          </a:xfrm>
        </p:grpSpPr>
        <p:sp>
          <p:nvSpPr>
            <p:cNvPr id="17" name="TextBox 16"/>
            <p:cNvSpPr txBox="1"/>
            <p:nvPr/>
          </p:nvSpPr>
          <p:spPr>
            <a:xfrm>
              <a:off x="2600102" y="3445135"/>
              <a:ext cx="6126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003</a:t>
              </a:r>
              <a:endPara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212309" y="3445135"/>
              <a:ext cx="106285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0" i="0" u="none" strike="noStrike" kern="1200" cap="none" spc="-113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개발환경</a:t>
              </a:r>
            </a:p>
          </p:txBody>
        </p:sp>
      </p:grpSp>
      <p:sp>
        <p:nvSpPr>
          <p:cNvPr id="25" name="직각 삼각형 24"/>
          <p:cNvSpPr/>
          <p:nvPr/>
        </p:nvSpPr>
        <p:spPr>
          <a:xfrm flipH="1">
            <a:off x="6036636" y="857250"/>
            <a:ext cx="3107365" cy="51435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26" name="직각 삼각형 25"/>
          <p:cNvSpPr/>
          <p:nvPr/>
        </p:nvSpPr>
        <p:spPr>
          <a:xfrm flipH="1" flipV="1">
            <a:off x="6036636" y="857250"/>
            <a:ext cx="3107365" cy="5116116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cxnSp>
        <p:nvCxnSpPr>
          <p:cNvPr id="27" name="직선 연결선 26"/>
          <p:cNvCxnSpPr/>
          <p:nvPr/>
        </p:nvCxnSpPr>
        <p:spPr>
          <a:xfrm>
            <a:off x="253505" y="1400744"/>
            <a:ext cx="1030571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AC8CA37A-CC7D-4CE2-8138-25326EFF9202}"/>
              </a:ext>
            </a:extLst>
          </p:cNvPr>
          <p:cNvGrpSpPr/>
          <p:nvPr/>
        </p:nvGrpSpPr>
        <p:grpSpPr>
          <a:xfrm>
            <a:off x="3126206" y="7308442"/>
            <a:ext cx="936587" cy="338554"/>
            <a:chOff x="212651" y="3255887"/>
            <a:chExt cx="1248783" cy="451405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50383C0-B7C1-4C9A-9BD8-8D9B930925A9}"/>
                </a:ext>
              </a:extLst>
            </p:cNvPr>
            <p:cNvSpPr txBox="1"/>
            <p:nvPr/>
          </p:nvSpPr>
          <p:spPr>
            <a:xfrm>
              <a:off x="212651" y="3255887"/>
              <a:ext cx="701475" cy="4514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006</a:t>
              </a:r>
              <a:endPara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697EC99-BBCE-4E63-8EB8-34A3683532F5}"/>
                </a:ext>
              </a:extLst>
            </p:cNvPr>
            <p:cNvSpPr txBox="1"/>
            <p:nvPr/>
          </p:nvSpPr>
          <p:spPr>
            <a:xfrm>
              <a:off x="757994" y="3255887"/>
              <a:ext cx="703440" cy="4514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b="0" i="0" u="none" strike="noStrike" kern="1200" cap="none" spc="-113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결과</a:t>
              </a: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850BE463-A15D-406C-93CA-BC6C8B155D9E}"/>
              </a:ext>
            </a:extLst>
          </p:cNvPr>
          <p:cNvGrpSpPr/>
          <p:nvPr/>
        </p:nvGrpSpPr>
        <p:grpSpPr>
          <a:xfrm>
            <a:off x="3126206" y="7813231"/>
            <a:ext cx="936587" cy="338554"/>
            <a:chOff x="212651" y="3255887"/>
            <a:chExt cx="1248783" cy="451405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85705C6-BE98-45A0-96D4-9A6C271B3552}"/>
                </a:ext>
              </a:extLst>
            </p:cNvPr>
            <p:cNvSpPr txBox="1"/>
            <p:nvPr/>
          </p:nvSpPr>
          <p:spPr>
            <a:xfrm>
              <a:off x="212651" y="3255887"/>
              <a:ext cx="701475" cy="4514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007</a:t>
              </a:r>
              <a:endPara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FC2C215-C9C1-47A8-90C6-73C87C348314}"/>
                </a:ext>
              </a:extLst>
            </p:cNvPr>
            <p:cNvSpPr txBox="1"/>
            <p:nvPr/>
          </p:nvSpPr>
          <p:spPr>
            <a:xfrm>
              <a:off x="757994" y="3255887"/>
              <a:ext cx="703440" cy="4514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b="0" i="0" u="none" strike="noStrike" kern="1200" cap="none" spc="-113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후기</a:t>
              </a:r>
              <a:endParaRPr kumimoji="0" lang="ko-KR" altLang="en-US" sz="1600" b="0" i="0" u="none" strike="noStrike" kern="1200" cap="none" spc="-113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6130DF7E-9933-4694-8111-6A517A03C8FA}"/>
              </a:ext>
            </a:extLst>
          </p:cNvPr>
          <p:cNvGrpSpPr/>
          <p:nvPr/>
        </p:nvGrpSpPr>
        <p:grpSpPr>
          <a:xfrm>
            <a:off x="2607361" y="4580388"/>
            <a:ext cx="1675062" cy="400110"/>
            <a:chOff x="2600105" y="3949924"/>
            <a:chExt cx="1675062" cy="400110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AB603714-9056-4F3C-9E18-77E05C7D56B2}"/>
                </a:ext>
              </a:extLst>
            </p:cNvPr>
            <p:cNvSpPr txBox="1"/>
            <p:nvPr/>
          </p:nvSpPr>
          <p:spPr>
            <a:xfrm>
              <a:off x="2600105" y="3949924"/>
              <a:ext cx="6126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005</a:t>
              </a:r>
              <a:endPara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CD840B6-1046-47D8-8082-E27BDB500D2E}"/>
                </a:ext>
              </a:extLst>
            </p:cNvPr>
            <p:cNvSpPr txBox="1"/>
            <p:nvPr/>
          </p:nvSpPr>
          <p:spPr>
            <a:xfrm>
              <a:off x="3212312" y="3949924"/>
              <a:ext cx="106285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0" i="0" u="none" strike="noStrike" kern="1200" cap="none" spc="-113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개발일정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3958040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67015" y="2571664"/>
            <a:ext cx="133882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4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001</a:t>
            </a:r>
            <a:endParaRPr kumimoji="0" lang="ko-KR" altLang="en-US" sz="5400" b="1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00077" y="3519303"/>
            <a:ext cx="12488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-113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개발배경</a:t>
            </a:r>
          </a:p>
        </p:txBody>
      </p:sp>
      <p:cxnSp>
        <p:nvCxnSpPr>
          <p:cNvPr id="18" name="직선 연결선 17"/>
          <p:cNvCxnSpPr/>
          <p:nvPr/>
        </p:nvCxnSpPr>
        <p:spPr>
          <a:xfrm>
            <a:off x="367014" y="3401616"/>
            <a:ext cx="5231028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F39901B0-90D7-462F-BA78-C0DACE63F69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6551" y="2826268"/>
            <a:ext cx="3112061" cy="1222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78215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/>
          <p:cNvCxnSpPr/>
          <p:nvPr/>
        </p:nvCxnSpPr>
        <p:spPr>
          <a:xfrm>
            <a:off x="891662" y="530874"/>
            <a:ext cx="7999816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99361" y="509442"/>
            <a:ext cx="540000" cy="54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67604" y="568465"/>
            <a:ext cx="194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1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48820CAD-5024-491E-A22B-8766E0B3A9B2}"/>
              </a:ext>
            </a:extLst>
          </p:cNvPr>
          <p:cNvGrpSpPr/>
          <p:nvPr/>
        </p:nvGrpSpPr>
        <p:grpSpPr>
          <a:xfrm>
            <a:off x="464843" y="641656"/>
            <a:ext cx="5292253" cy="4556935"/>
            <a:chOff x="102325" y="-1582569"/>
            <a:chExt cx="7056334" cy="6075907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6D737A4-251B-486C-A2FF-DAAE342044C3}"/>
                </a:ext>
              </a:extLst>
            </p:cNvPr>
            <p:cNvSpPr txBox="1"/>
            <p:nvPr/>
          </p:nvSpPr>
          <p:spPr>
            <a:xfrm>
              <a:off x="671417" y="-1582569"/>
              <a:ext cx="6487242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COVID-19 </a:t>
              </a: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이후 스트리밍 서비스 검색 트렌드 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8A0FAE3-22DC-4715-A3BA-8CF0DBF89BB9}"/>
                </a:ext>
              </a:extLst>
            </p:cNvPr>
            <p:cNvSpPr txBox="1"/>
            <p:nvPr/>
          </p:nvSpPr>
          <p:spPr>
            <a:xfrm>
              <a:off x="102325" y="4231727"/>
              <a:ext cx="2362992" cy="261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675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</p:grpSp>
      <p:pic>
        <p:nvPicPr>
          <p:cNvPr id="19" name="그림 18">
            <a:extLst>
              <a:ext uri="{FF2B5EF4-FFF2-40B4-BE49-F238E27FC236}">
                <a16:creationId xmlns:a16="http://schemas.microsoft.com/office/drawing/2014/main" id="{A663EEEC-6914-4494-9483-148DAD867D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376" y="1457053"/>
            <a:ext cx="8467988" cy="4296045"/>
          </a:xfrm>
          <a:prstGeom prst="rect">
            <a:avLst/>
          </a:prstGeom>
          <a:ln>
            <a:solidFill>
              <a:srgbClr val="000000"/>
            </a:solidFill>
          </a:ln>
        </p:spPr>
      </p:pic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8A063561-BBA1-439E-B019-AE8312DD149A}"/>
              </a:ext>
            </a:extLst>
          </p:cNvPr>
          <p:cNvCxnSpPr>
            <a:cxnSpLocks/>
          </p:cNvCxnSpPr>
          <p:nvPr/>
        </p:nvCxnSpPr>
        <p:spPr>
          <a:xfrm>
            <a:off x="6096000" y="2371725"/>
            <a:ext cx="0" cy="269557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997FE6AD-1A53-4592-BDD2-5471C8815671}"/>
              </a:ext>
            </a:extLst>
          </p:cNvPr>
          <p:cNvCxnSpPr>
            <a:cxnSpLocks/>
          </p:cNvCxnSpPr>
          <p:nvPr/>
        </p:nvCxnSpPr>
        <p:spPr>
          <a:xfrm>
            <a:off x="7724775" y="2369395"/>
            <a:ext cx="0" cy="269557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타원 43">
            <a:extLst>
              <a:ext uri="{FF2B5EF4-FFF2-40B4-BE49-F238E27FC236}">
                <a16:creationId xmlns:a16="http://schemas.microsoft.com/office/drawing/2014/main" id="{47482F07-600A-490B-9107-F7BD9811E602}"/>
              </a:ext>
            </a:extLst>
          </p:cNvPr>
          <p:cNvSpPr/>
          <p:nvPr/>
        </p:nvSpPr>
        <p:spPr>
          <a:xfrm>
            <a:off x="5334000" y="4000500"/>
            <a:ext cx="180975" cy="180975"/>
          </a:xfrm>
          <a:prstGeom prst="ellipse">
            <a:avLst/>
          </a:prstGeom>
          <a:noFill/>
          <a:ln w="190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C405B24-8ECF-4F12-B2C7-3B65DAB4A0AF}"/>
              </a:ext>
            </a:extLst>
          </p:cNvPr>
          <p:cNvSpPr txBox="1"/>
          <p:nvPr/>
        </p:nvSpPr>
        <p:spPr>
          <a:xfrm>
            <a:off x="4314825" y="3971925"/>
            <a:ext cx="10663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Disney+ </a:t>
            </a: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런칭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B6F7A3D-2F7F-4C7C-8732-AA0731598E03}"/>
              </a:ext>
            </a:extLst>
          </p:cNvPr>
          <p:cNvSpPr txBox="1"/>
          <p:nvPr/>
        </p:nvSpPr>
        <p:spPr>
          <a:xfrm>
            <a:off x="4963007" y="2238590"/>
            <a:ext cx="118013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1" i="0" u="none" strike="noStrike" kern="1200" cap="none" spc="0" normalizeH="0" baseline="0" noProof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COVID-19 </a:t>
            </a: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발병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5559ECD-5BAC-4C47-8BFF-306BF6E27746}"/>
              </a:ext>
            </a:extLst>
          </p:cNvPr>
          <p:cNvSpPr txBox="1"/>
          <p:nvPr/>
        </p:nvSpPr>
        <p:spPr>
          <a:xfrm>
            <a:off x="6400803" y="2229065"/>
            <a:ext cx="13500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WHO </a:t>
            </a:r>
            <a:r>
              <a:rPr kumimoji="0" lang="ko-KR" altLang="en-US" sz="1100" b="1" i="0" u="none" strike="noStrike" kern="1200" cap="none" spc="0" normalizeH="0" baseline="0" noProof="0" dirty="0" err="1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펜데믹</a:t>
            </a: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 선언</a:t>
            </a:r>
            <a:endParaRPr kumimoji="0" lang="en-US" altLang="ko-KR" sz="1100" b="1" i="0" u="none" strike="noStrike" kern="1200" cap="none" spc="0" normalizeH="0" baseline="0" noProof="0" dirty="0">
              <a:ln>
                <a:noFill/>
              </a:ln>
              <a:solidFill>
                <a:srgbClr val="3A3838"/>
              </a:solidFill>
              <a:effectLst/>
              <a:uLnTx/>
              <a:uFillTx/>
              <a:latin typeface="나눔스퀘어라운드 Regular"/>
              <a:ea typeface="나눔스퀘어라운드 Regular"/>
              <a:cs typeface="+mn-cs"/>
            </a:endParaRPr>
          </a:p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’21. 3</a:t>
            </a: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월</a:t>
            </a:r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id="{D19F24BB-1C06-4A3F-9947-B00523A4758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8654" y="82711"/>
            <a:ext cx="1002824" cy="393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11319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/>
          <p:cNvCxnSpPr/>
          <p:nvPr/>
        </p:nvCxnSpPr>
        <p:spPr>
          <a:xfrm>
            <a:off x="891662" y="530874"/>
            <a:ext cx="7999816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99361" y="509442"/>
            <a:ext cx="540000" cy="54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67604" y="568465"/>
            <a:ext cx="194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2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48820CAD-5024-491E-A22B-8766E0B3A9B2}"/>
              </a:ext>
            </a:extLst>
          </p:cNvPr>
          <p:cNvGrpSpPr/>
          <p:nvPr/>
        </p:nvGrpSpPr>
        <p:grpSpPr>
          <a:xfrm>
            <a:off x="464843" y="641656"/>
            <a:ext cx="2881337" cy="4556935"/>
            <a:chOff x="102325" y="-1582569"/>
            <a:chExt cx="3841781" cy="6075907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6D737A4-251B-486C-A2FF-DAAE342044C3}"/>
                </a:ext>
              </a:extLst>
            </p:cNvPr>
            <p:cNvSpPr txBox="1"/>
            <p:nvPr/>
          </p:nvSpPr>
          <p:spPr>
            <a:xfrm>
              <a:off x="671417" y="-1582569"/>
              <a:ext cx="3272689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국내외 </a:t>
              </a: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OTT </a:t>
              </a: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시장 규모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8A0FAE3-22DC-4715-A3BA-8CF0DBF89BB9}"/>
                </a:ext>
              </a:extLst>
            </p:cNvPr>
            <p:cNvSpPr txBox="1"/>
            <p:nvPr/>
          </p:nvSpPr>
          <p:spPr>
            <a:xfrm>
              <a:off x="102325" y="4231727"/>
              <a:ext cx="2362992" cy="261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675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BC94F60E-DA2D-4ED8-9529-0CAE17F751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351" y="1421852"/>
            <a:ext cx="3691974" cy="4173511"/>
          </a:xfrm>
          <a:prstGeom prst="rect">
            <a:avLst/>
          </a:prstGeom>
          <a:ln w="12700">
            <a:solidFill>
              <a:srgbClr val="000000"/>
            </a:solidFill>
          </a:ln>
        </p:spPr>
      </p:pic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FA42B64A-2354-4E1C-9F6E-C6011EE03883}"/>
              </a:ext>
            </a:extLst>
          </p:cNvPr>
          <p:cNvCxnSpPr>
            <a:cxnSpLocks/>
          </p:cNvCxnSpPr>
          <p:nvPr/>
        </p:nvCxnSpPr>
        <p:spPr>
          <a:xfrm>
            <a:off x="837490" y="4364318"/>
            <a:ext cx="1791410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6F66B67E-F49E-41D2-8FDE-06951D79C711}"/>
              </a:ext>
            </a:extLst>
          </p:cNvPr>
          <p:cNvGrpSpPr/>
          <p:nvPr/>
        </p:nvGrpSpPr>
        <p:grpSpPr>
          <a:xfrm>
            <a:off x="4891570" y="1421852"/>
            <a:ext cx="3701154" cy="4196974"/>
            <a:chOff x="-2506795" y="1413491"/>
            <a:chExt cx="3628800" cy="3696263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8D77B6A6-783C-4123-89D4-7BA27B4D89F3}"/>
                </a:ext>
              </a:extLst>
            </p:cNvPr>
            <p:cNvGrpSpPr/>
            <p:nvPr/>
          </p:nvGrpSpPr>
          <p:grpSpPr>
            <a:xfrm>
              <a:off x="-2506795" y="1435921"/>
              <a:ext cx="3626928" cy="3673833"/>
              <a:chOff x="4796119" y="970274"/>
              <a:chExt cx="3626928" cy="3673833"/>
            </a:xfrm>
          </p:grpSpPr>
          <p:pic>
            <p:nvPicPr>
              <p:cNvPr id="12" name="그림 11">
                <a:extLst>
                  <a:ext uri="{FF2B5EF4-FFF2-40B4-BE49-F238E27FC236}">
                    <a16:creationId xmlns:a16="http://schemas.microsoft.com/office/drawing/2014/main" id="{73E32FCE-B56D-420C-B6B4-64407915D4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796119" y="970274"/>
                <a:ext cx="3626928" cy="1693221"/>
              </a:xfrm>
              <a:prstGeom prst="rect">
                <a:avLst/>
              </a:prstGeom>
            </p:spPr>
          </p:pic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id="{4A003B66-029F-46F8-989C-D9F1BC0441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96119" y="2663495"/>
                <a:ext cx="3626928" cy="1980612"/>
              </a:xfrm>
              <a:prstGeom prst="rect">
                <a:avLst/>
              </a:prstGeom>
            </p:spPr>
          </p:pic>
        </p:grp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D1D5898B-C110-4261-A995-409FF38DFEEF}"/>
                </a:ext>
              </a:extLst>
            </p:cNvPr>
            <p:cNvSpPr/>
            <p:nvPr/>
          </p:nvSpPr>
          <p:spPr>
            <a:xfrm>
              <a:off x="-2506795" y="1413491"/>
              <a:ext cx="3628800" cy="3675600"/>
            </a:xfrm>
            <a:prstGeom prst="rect">
              <a:avLst/>
            </a:prstGeom>
            <a:noFill/>
            <a:ln w="127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7155132A-4683-4F80-AA39-283BC6C03BF7}"/>
              </a:ext>
            </a:extLst>
          </p:cNvPr>
          <p:cNvSpPr txBox="1"/>
          <p:nvPr/>
        </p:nvSpPr>
        <p:spPr>
          <a:xfrm>
            <a:off x="646980" y="5732201"/>
            <a:ext cx="80736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중고딕"/>
                <a:ea typeface="나눔스퀘어라운드 Regular"/>
                <a:cs typeface="+mn-cs"/>
              </a:rPr>
              <a:t>⇒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21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년 기준 국내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OTT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시장 규모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3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조원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,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구독형 서비스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1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조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5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천억원</a:t>
            </a: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EA8CEE55-95CA-486C-AF55-645AA3254AF7}"/>
              </a:ext>
            </a:extLst>
          </p:cNvPr>
          <p:cNvCxnSpPr>
            <a:cxnSpLocks/>
          </p:cNvCxnSpPr>
          <p:nvPr/>
        </p:nvCxnSpPr>
        <p:spPr>
          <a:xfrm>
            <a:off x="1828800" y="4204298"/>
            <a:ext cx="2133600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18BC4FC7-0688-4637-853A-1ED7C4751D18}"/>
              </a:ext>
            </a:extLst>
          </p:cNvPr>
          <p:cNvCxnSpPr>
            <a:cxnSpLocks/>
          </p:cNvCxnSpPr>
          <p:nvPr/>
        </p:nvCxnSpPr>
        <p:spPr>
          <a:xfrm>
            <a:off x="853440" y="4676738"/>
            <a:ext cx="3169920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C7A05E5C-6CCB-478F-8FFE-6B7D696C965A}"/>
              </a:ext>
            </a:extLst>
          </p:cNvPr>
          <p:cNvCxnSpPr>
            <a:cxnSpLocks/>
          </p:cNvCxnSpPr>
          <p:nvPr/>
        </p:nvCxnSpPr>
        <p:spPr>
          <a:xfrm>
            <a:off x="837490" y="4829138"/>
            <a:ext cx="1791410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47EBE3B1-EFC1-48FF-94CE-76605FC6A418}"/>
              </a:ext>
            </a:extLst>
          </p:cNvPr>
          <p:cNvCxnSpPr>
            <a:cxnSpLocks/>
          </p:cNvCxnSpPr>
          <p:nvPr/>
        </p:nvCxnSpPr>
        <p:spPr>
          <a:xfrm>
            <a:off x="3825240" y="4516718"/>
            <a:ext cx="167640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그림 28">
            <a:extLst>
              <a:ext uri="{FF2B5EF4-FFF2-40B4-BE49-F238E27FC236}">
                <a16:creationId xmlns:a16="http://schemas.microsoft.com/office/drawing/2014/main" id="{DA89521B-ABF7-4E07-A31D-752DE147BC3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8654" y="82711"/>
            <a:ext cx="1002824" cy="393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62727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/>
          <p:cNvCxnSpPr/>
          <p:nvPr/>
        </p:nvCxnSpPr>
        <p:spPr>
          <a:xfrm>
            <a:off x="891662" y="530874"/>
            <a:ext cx="7999816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99361" y="509442"/>
            <a:ext cx="540000" cy="54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67604" y="568465"/>
            <a:ext cx="194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3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48820CAD-5024-491E-A22B-8766E0B3A9B2}"/>
              </a:ext>
            </a:extLst>
          </p:cNvPr>
          <p:cNvGrpSpPr/>
          <p:nvPr/>
        </p:nvGrpSpPr>
        <p:grpSpPr>
          <a:xfrm>
            <a:off x="464843" y="641656"/>
            <a:ext cx="3176290" cy="4556935"/>
            <a:chOff x="102325" y="-1582569"/>
            <a:chExt cx="4235051" cy="6075907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6D737A4-251B-486C-A2FF-DAAE342044C3}"/>
                </a:ext>
              </a:extLst>
            </p:cNvPr>
            <p:cNvSpPr txBox="1"/>
            <p:nvPr/>
          </p:nvSpPr>
          <p:spPr>
            <a:xfrm>
              <a:off x="671417" y="-1582569"/>
              <a:ext cx="3665959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OTT</a:t>
              </a: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 서비스 별 콘텐츠 수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8A0FAE3-22DC-4715-A3BA-8CF0DBF89BB9}"/>
                </a:ext>
              </a:extLst>
            </p:cNvPr>
            <p:cNvSpPr txBox="1"/>
            <p:nvPr/>
          </p:nvSpPr>
          <p:spPr>
            <a:xfrm>
              <a:off x="102325" y="4231727"/>
              <a:ext cx="2362992" cy="261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675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</p:grpSp>
      <p:graphicFrame>
        <p:nvGraphicFramePr>
          <p:cNvPr id="40" name="표 40">
            <a:extLst>
              <a:ext uri="{FF2B5EF4-FFF2-40B4-BE49-F238E27FC236}">
                <a16:creationId xmlns:a16="http://schemas.microsoft.com/office/drawing/2014/main" id="{121F2CED-0C8E-4B4B-935E-4861BD5E79C5}"/>
              </a:ext>
            </a:extLst>
          </p:cNvPr>
          <p:cNvGraphicFramePr>
            <a:graphicFrameLocks noGrp="1"/>
          </p:cNvGraphicFramePr>
          <p:nvPr/>
        </p:nvGraphicFramePr>
        <p:xfrm>
          <a:off x="395912" y="1526076"/>
          <a:ext cx="8199450" cy="39603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6575">
                  <a:extLst>
                    <a:ext uri="{9D8B030D-6E8A-4147-A177-3AD203B41FA5}">
                      <a16:colId xmlns:a16="http://schemas.microsoft.com/office/drawing/2014/main" val="4239599129"/>
                    </a:ext>
                  </a:extLst>
                </a:gridCol>
                <a:gridCol w="1366575">
                  <a:extLst>
                    <a:ext uri="{9D8B030D-6E8A-4147-A177-3AD203B41FA5}">
                      <a16:colId xmlns:a16="http://schemas.microsoft.com/office/drawing/2014/main" val="1692766903"/>
                    </a:ext>
                  </a:extLst>
                </a:gridCol>
                <a:gridCol w="1366575">
                  <a:extLst>
                    <a:ext uri="{9D8B030D-6E8A-4147-A177-3AD203B41FA5}">
                      <a16:colId xmlns:a16="http://schemas.microsoft.com/office/drawing/2014/main" val="3666982359"/>
                    </a:ext>
                  </a:extLst>
                </a:gridCol>
                <a:gridCol w="1366575">
                  <a:extLst>
                    <a:ext uri="{9D8B030D-6E8A-4147-A177-3AD203B41FA5}">
                      <a16:colId xmlns:a16="http://schemas.microsoft.com/office/drawing/2014/main" val="742259274"/>
                    </a:ext>
                  </a:extLst>
                </a:gridCol>
                <a:gridCol w="1366575">
                  <a:extLst>
                    <a:ext uri="{9D8B030D-6E8A-4147-A177-3AD203B41FA5}">
                      <a16:colId xmlns:a16="http://schemas.microsoft.com/office/drawing/2014/main" val="1502959239"/>
                    </a:ext>
                  </a:extLst>
                </a:gridCol>
                <a:gridCol w="1366575">
                  <a:extLst>
                    <a:ext uri="{9D8B030D-6E8A-4147-A177-3AD203B41FA5}">
                      <a16:colId xmlns:a16="http://schemas.microsoft.com/office/drawing/2014/main" val="3249703138"/>
                    </a:ext>
                  </a:extLst>
                </a:gridCol>
              </a:tblGrid>
              <a:tr h="7574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rgbClr val="000000"/>
                          </a:solidFill>
                          <a:latin typeface="+mj-ea"/>
                          <a:ea typeface="+mj-ea"/>
                        </a:rPr>
                        <a:t>국외</a:t>
                      </a: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latin typeface="+mj-ea"/>
                          <a:ea typeface="+mj-ea"/>
                        </a:rPr>
                        <a:t>Netflix</a:t>
                      </a:r>
                      <a:endParaRPr lang="ko-KR" altLang="en-US" b="1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latin typeface="+mj-ea"/>
                          <a:ea typeface="+mj-ea"/>
                        </a:rPr>
                        <a:t>Disney+</a:t>
                      </a:r>
                      <a:endParaRPr lang="ko-KR" altLang="en-US" b="1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latin typeface="+mj-ea"/>
                          <a:ea typeface="+mj-ea"/>
                        </a:rPr>
                        <a:t>Hulu</a:t>
                      </a:r>
                      <a:endParaRPr lang="ko-KR" altLang="en-US" b="1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latin typeface="+mj-ea"/>
                          <a:ea typeface="+mj-ea"/>
                        </a:rPr>
                        <a:t>Amazon Prime</a:t>
                      </a:r>
                      <a:endParaRPr lang="ko-KR" altLang="en-US" b="1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latin typeface="+mj-ea"/>
                          <a:ea typeface="+mj-ea"/>
                        </a:rPr>
                        <a:t>Apple TV+</a:t>
                      </a:r>
                      <a:endParaRPr lang="ko-KR" altLang="en-US" b="1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5059419"/>
                  </a:ext>
                </a:extLst>
              </a:tr>
              <a:tr h="113475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rgbClr val="000000"/>
                          </a:solidFill>
                          <a:latin typeface="+mj-ea"/>
                          <a:ea typeface="+mj-ea"/>
                        </a:rPr>
                        <a:t>콘텐츠 현황</a:t>
                      </a: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spc="0" dirty="0">
                          <a:latin typeface="+mj-ea"/>
                          <a:ea typeface="+mj-ea"/>
                        </a:rPr>
                        <a:t>1,500+ </a:t>
                      </a:r>
                      <a:r>
                        <a:rPr lang="ko-KR" altLang="en-US" b="1" spc="0" dirty="0">
                          <a:latin typeface="+mj-ea"/>
                          <a:ea typeface="+mj-ea"/>
                        </a:rPr>
                        <a:t>드라마</a:t>
                      </a:r>
                      <a:endParaRPr lang="en-US" altLang="ko-KR" b="1" spc="0" dirty="0"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en-US" altLang="ko-KR" b="1" spc="0" dirty="0">
                          <a:latin typeface="+mj-ea"/>
                          <a:ea typeface="+mj-ea"/>
                        </a:rPr>
                        <a:t>4,000+ </a:t>
                      </a:r>
                      <a:r>
                        <a:rPr lang="ko-KR" altLang="en-US" b="1" spc="0" dirty="0">
                          <a:latin typeface="+mj-ea"/>
                          <a:ea typeface="+mj-ea"/>
                        </a:rPr>
                        <a:t>영화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spc="0" dirty="0">
                          <a:latin typeface="+mj-ea"/>
                          <a:ea typeface="+mj-ea"/>
                        </a:rPr>
                        <a:t>7,000+ </a:t>
                      </a:r>
                      <a:r>
                        <a:rPr lang="ko-KR" altLang="en-US" b="1" spc="0" dirty="0">
                          <a:latin typeface="+mj-ea"/>
                          <a:ea typeface="+mj-ea"/>
                        </a:rPr>
                        <a:t>드라마</a:t>
                      </a:r>
                      <a:endParaRPr lang="en-US" altLang="ko-KR" b="1" spc="0" dirty="0"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en-US" altLang="ko-KR" b="1" spc="0" dirty="0">
                          <a:latin typeface="+mj-ea"/>
                          <a:ea typeface="+mj-ea"/>
                        </a:rPr>
                        <a:t>500+ </a:t>
                      </a:r>
                      <a:r>
                        <a:rPr lang="ko-KR" altLang="en-US" b="1" spc="0" dirty="0">
                          <a:latin typeface="+mj-ea"/>
                          <a:ea typeface="+mj-ea"/>
                        </a:rPr>
                        <a:t>영화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spc="0" dirty="0">
                          <a:latin typeface="+mj-ea"/>
                          <a:ea typeface="+mj-ea"/>
                        </a:rPr>
                        <a:t>1,700+ </a:t>
                      </a:r>
                      <a:r>
                        <a:rPr lang="ko-KR" altLang="en-US" b="1" spc="0" dirty="0">
                          <a:latin typeface="+mj-ea"/>
                          <a:ea typeface="+mj-ea"/>
                        </a:rPr>
                        <a:t>드라마</a:t>
                      </a:r>
                      <a:endParaRPr lang="en-US" altLang="ko-KR" b="1" spc="0" dirty="0"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en-US" altLang="ko-KR" b="1" spc="0" dirty="0">
                          <a:latin typeface="+mj-ea"/>
                          <a:ea typeface="+mj-ea"/>
                        </a:rPr>
                        <a:t>2,300+ </a:t>
                      </a:r>
                      <a:r>
                        <a:rPr lang="ko-KR" altLang="en-US" b="1" spc="0" dirty="0">
                          <a:latin typeface="+mj-ea"/>
                          <a:ea typeface="+mj-ea"/>
                        </a:rPr>
                        <a:t>영화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spc="0" dirty="0">
                          <a:latin typeface="+mj-ea"/>
                          <a:ea typeface="+mj-ea"/>
                        </a:rPr>
                        <a:t>1,900+ </a:t>
                      </a:r>
                      <a:r>
                        <a:rPr lang="ko-KR" altLang="en-US" b="1" spc="0" dirty="0">
                          <a:latin typeface="+mj-ea"/>
                          <a:ea typeface="+mj-ea"/>
                        </a:rPr>
                        <a:t>드라마</a:t>
                      </a:r>
                      <a:endParaRPr lang="en-US" altLang="ko-KR" b="1" spc="0" dirty="0"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en-US" altLang="ko-KR" b="1" spc="0" dirty="0">
                          <a:latin typeface="+mj-ea"/>
                          <a:ea typeface="+mj-ea"/>
                        </a:rPr>
                        <a:t>17,000+ </a:t>
                      </a:r>
                      <a:r>
                        <a:rPr lang="ko-KR" altLang="en-US" b="1" spc="0" dirty="0">
                          <a:latin typeface="+mj-ea"/>
                          <a:ea typeface="+mj-ea"/>
                        </a:rPr>
                        <a:t>영화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spc="0" dirty="0">
                          <a:latin typeface="+mj-ea"/>
                          <a:ea typeface="+mj-ea"/>
                        </a:rPr>
                        <a:t>15 </a:t>
                      </a:r>
                      <a:r>
                        <a:rPr lang="ko-KR" altLang="en-US" b="1" spc="0" dirty="0">
                          <a:latin typeface="+mj-ea"/>
                          <a:ea typeface="+mj-ea"/>
                        </a:rPr>
                        <a:t>드라마</a:t>
                      </a:r>
                      <a:endParaRPr lang="en-US" altLang="ko-KR" b="1" spc="0" dirty="0"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en-US" altLang="ko-KR" b="1" spc="0" dirty="0">
                          <a:latin typeface="+mj-ea"/>
                          <a:ea typeface="+mj-ea"/>
                        </a:rPr>
                        <a:t>2 </a:t>
                      </a:r>
                      <a:r>
                        <a:rPr lang="ko-KR" altLang="en-US" b="1" spc="0" dirty="0">
                          <a:latin typeface="+mj-ea"/>
                          <a:ea typeface="+mj-ea"/>
                        </a:rPr>
                        <a:t>영화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20749032"/>
                  </a:ext>
                </a:extLst>
              </a:tr>
              <a:tr h="74075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rgbClr val="000000"/>
                          </a:solidFill>
                          <a:latin typeface="+mj-ea"/>
                          <a:ea typeface="+mj-ea"/>
                        </a:rPr>
                        <a:t>국내</a:t>
                      </a: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WATCHA</a:t>
                      </a:r>
                      <a:endParaRPr lang="ko-KR" altLang="en-US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err="1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wavve</a:t>
                      </a:r>
                      <a:endParaRPr lang="ko-KR" altLang="en-US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err="1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Tving</a:t>
                      </a:r>
                      <a:endParaRPr lang="ko-KR" altLang="en-US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U+</a:t>
                      </a:r>
                      <a:r>
                        <a:rPr lang="ko-KR" altLang="en-US" b="1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모바일</a:t>
                      </a:r>
                      <a:r>
                        <a:rPr lang="en-US" altLang="ko-KR" b="1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tv</a:t>
                      </a:r>
                      <a:endParaRPr lang="ko-KR" altLang="en-US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err="1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seezn</a:t>
                      </a:r>
                      <a:endParaRPr lang="ko-KR" altLang="en-US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0008985"/>
                  </a:ext>
                </a:extLst>
              </a:tr>
              <a:tr h="13273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rgbClr val="000000"/>
                          </a:solidFill>
                          <a:latin typeface="+mj-ea"/>
                          <a:ea typeface="+mj-ea"/>
                        </a:rPr>
                        <a:t>콘텐츠 현황</a:t>
                      </a: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+mj-ea"/>
                          <a:ea typeface="+mj-ea"/>
                        </a:rPr>
                        <a:t>국내외 영화</a:t>
                      </a:r>
                      <a:endParaRPr lang="en-US" altLang="ko-KR" b="1" dirty="0"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en-US" altLang="ko-KR" b="1" dirty="0">
                          <a:latin typeface="+mj-ea"/>
                          <a:ea typeface="+mj-ea"/>
                        </a:rPr>
                        <a:t>8</a:t>
                      </a:r>
                      <a:r>
                        <a:rPr lang="ko-KR" altLang="en-US" b="1" dirty="0" err="1">
                          <a:latin typeface="+mj-ea"/>
                          <a:ea typeface="+mj-ea"/>
                        </a:rPr>
                        <a:t>만여편</a:t>
                      </a:r>
                      <a:endParaRPr lang="ko-KR" altLang="en-US" b="1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+mj-ea"/>
                          <a:ea typeface="+mj-ea"/>
                        </a:rPr>
                        <a:t>실시간 채널 </a:t>
                      </a:r>
                      <a:r>
                        <a:rPr lang="en-US" altLang="ko-KR" b="1" dirty="0">
                          <a:latin typeface="+mj-ea"/>
                          <a:ea typeface="+mj-ea"/>
                        </a:rPr>
                        <a:t>102</a:t>
                      </a:r>
                      <a:r>
                        <a:rPr lang="ko-KR" altLang="en-US" b="1" dirty="0">
                          <a:latin typeface="+mj-ea"/>
                          <a:ea typeface="+mj-ea"/>
                        </a:rPr>
                        <a:t>개</a:t>
                      </a:r>
                      <a:endParaRPr lang="en-US" altLang="ko-KR" b="1" dirty="0"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en-US" altLang="ko-KR" b="1" dirty="0">
                          <a:latin typeface="+mj-ea"/>
                          <a:ea typeface="+mj-ea"/>
                        </a:rPr>
                        <a:t>VOD 25</a:t>
                      </a:r>
                      <a:r>
                        <a:rPr lang="ko-KR" altLang="en-US" b="1" dirty="0" err="1">
                          <a:latin typeface="+mj-ea"/>
                          <a:ea typeface="+mj-ea"/>
                        </a:rPr>
                        <a:t>만편</a:t>
                      </a:r>
                      <a:endParaRPr lang="ko-KR" altLang="en-US" b="1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+mj-ea"/>
                          <a:ea typeface="+mj-ea"/>
                        </a:rPr>
                        <a:t>실시간 채널</a:t>
                      </a:r>
                      <a:endParaRPr lang="en-US" altLang="ko-KR" b="1" dirty="0"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en-US" altLang="ko-KR" b="1" dirty="0">
                          <a:latin typeface="+mj-ea"/>
                          <a:ea typeface="+mj-ea"/>
                        </a:rPr>
                        <a:t>36</a:t>
                      </a:r>
                      <a:r>
                        <a:rPr lang="ko-KR" altLang="en-US" b="1" dirty="0">
                          <a:latin typeface="+mj-ea"/>
                          <a:ea typeface="+mj-ea"/>
                        </a:rPr>
                        <a:t>개</a:t>
                      </a:r>
                      <a:endParaRPr lang="en-US" altLang="ko-KR" b="1" dirty="0"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en-US" altLang="ko-KR" b="1" dirty="0">
                          <a:latin typeface="+mj-ea"/>
                          <a:ea typeface="+mj-ea"/>
                        </a:rPr>
                        <a:t>VOD </a:t>
                      </a:r>
                      <a:r>
                        <a:rPr lang="ko-KR" altLang="en-US" b="1" dirty="0">
                          <a:latin typeface="+mj-ea"/>
                          <a:ea typeface="+mj-ea"/>
                        </a:rPr>
                        <a:t>약 </a:t>
                      </a:r>
                      <a:r>
                        <a:rPr lang="en-US" altLang="ko-KR" b="1" dirty="0">
                          <a:latin typeface="+mj-ea"/>
                          <a:ea typeface="+mj-ea"/>
                        </a:rPr>
                        <a:t>6</a:t>
                      </a:r>
                      <a:r>
                        <a:rPr lang="ko-KR" altLang="en-US" b="1" dirty="0">
                          <a:latin typeface="+mj-ea"/>
                          <a:ea typeface="+mj-ea"/>
                        </a:rPr>
                        <a:t>만개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+mj-ea"/>
                          <a:ea typeface="+mj-ea"/>
                        </a:rPr>
                        <a:t>실시간 채널</a:t>
                      </a:r>
                      <a:endParaRPr lang="en-US" altLang="ko-KR" b="1" dirty="0"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en-US" altLang="ko-KR" b="1" dirty="0">
                          <a:latin typeface="+mj-ea"/>
                          <a:ea typeface="+mj-ea"/>
                        </a:rPr>
                        <a:t>80</a:t>
                      </a:r>
                      <a:r>
                        <a:rPr lang="ko-KR" altLang="en-US" b="1" dirty="0">
                          <a:latin typeface="+mj-ea"/>
                          <a:ea typeface="+mj-ea"/>
                        </a:rPr>
                        <a:t>여개</a:t>
                      </a:r>
                      <a:endParaRPr lang="en-US" altLang="ko-KR" b="1" dirty="0"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en-US" altLang="ko-KR" b="1" dirty="0">
                          <a:latin typeface="+mj-ea"/>
                          <a:ea typeface="+mj-ea"/>
                        </a:rPr>
                        <a:t>VOD 20</a:t>
                      </a:r>
                      <a:r>
                        <a:rPr lang="ko-KR" altLang="en-US" b="1" dirty="0" err="1">
                          <a:latin typeface="+mj-ea"/>
                          <a:ea typeface="+mj-ea"/>
                        </a:rPr>
                        <a:t>만편</a:t>
                      </a:r>
                      <a:endParaRPr lang="ko-KR" altLang="en-US" b="1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+mj-ea"/>
                          <a:ea typeface="+mj-ea"/>
                        </a:rPr>
                        <a:t>실시간 채널 </a:t>
                      </a:r>
                      <a:r>
                        <a:rPr lang="en-US" altLang="ko-KR" b="1" dirty="0">
                          <a:latin typeface="+mj-ea"/>
                          <a:ea typeface="+mj-ea"/>
                        </a:rPr>
                        <a:t>210</a:t>
                      </a:r>
                      <a:r>
                        <a:rPr lang="ko-KR" altLang="en-US" b="1" dirty="0">
                          <a:latin typeface="+mj-ea"/>
                          <a:ea typeface="+mj-ea"/>
                        </a:rPr>
                        <a:t>여개</a:t>
                      </a:r>
                      <a:endParaRPr lang="en-US" altLang="ko-KR" b="1" dirty="0"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en-US" altLang="ko-KR" b="1" dirty="0">
                          <a:latin typeface="+mj-ea"/>
                          <a:ea typeface="+mj-ea"/>
                        </a:rPr>
                        <a:t>VOD 24</a:t>
                      </a:r>
                      <a:r>
                        <a:rPr lang="ko-KR" altLang="en-US" b="1" dirty="0" err="1">
                          <a:latin typeface="+mj-ea"/>
                          <a:ea typeface="+mj-ea"/>
                        </a:rPr>
                        <a:t>만편</a:t>
                      </a:r>
                      <a:endParaRPr lang="ko-KR" altLang="en-US" b="1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5676408"/>
                  </a:ext>
                </a:extLst>
              </a:tr>
            </a:tbl>
          </a:graphicData>
        </a:graphic>
      </p:graphicFrame>
      <p:sp>
        <p:nvSpPr>
          <p:cNvPr id="42" name="자유형: 도형 41">
            <a:extLst>
              <a:ext uri="{FF2B5EF4-FFF2-40B4-BE49-F238E27FC236}">
                <a16:creationId xmlns:a16="http://schemas.microsoft.com/office/drawing/2014/main" id="{6638D1B4-BAB3-4D47-9AFD-F687DC7F48C3}"/>
              </a:ext>
            </a:extLst>
          </p:cNvPr>
          <p:cNvSpPr/>
          <p:nvPr/>
        </p:nvSpPr>
        <p:spPr>
          <a:xfrm>
            <a:off x="1752600" y="1531620"/>
            <a:ext cx="6850380" cy="3954778"/>
          </a:xfrm>
          <a:custGeom>
            <a:avLst/>
            <a:gdLst>
              <a:gd name="connsiteX0" fmla="*/ 15240 w 6850380"/>
              <a:gd name="connsiteY0" fmla="*/ 0 h 4198620"/>
              <a:gd name="connsiteX1" fmla="*/ 6850380 w 6850380"/>
              <a:gd name="connsiteY1" fmla="*/ 0 h 4198620"/>
              <a:gd name="connsiteX2" fmla="*/ 6850380 w 6850380"/>
              <a:gd name="connsiteY2" fmla="*/ 2011680 h 4198620"/>
              <a:gd name="connsiteX3" fmla="*/ 1379220 w 6850380"/>
              <a:gd name="connsiteY3" fmla="*/ 2011680 h 4198620"/>
              <a:gd name="connsiteX4" fmla="*/ 1379220 w 6850380"/>
              <a:gd name="connsiteY4" fmla="*/ 4198620 h 4198620"/>
              <a:gd name="connsiteX5" fmla="*/ 0 w 6850380"/>
              <a:gd name="connsiteY5" fmla="*/ 4198620 h 4198620"/>
              <a:gd name="connsiteX6" fmla="*/ 15240 w 6850380"/>
              <a:gd name="connsiteY6" fmla="*/ 0 h 4198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50380" h="4198620">
                <a:moveTo>
                  <a:pt x="15240" y="0"/>
                </a:moveTo>
                <a:lnTo>
                  <a:pt x="6850380" y="0"/>
                </a:lnTo>
                <a:lnTo>
                  <a:pt x="6850380" y="2011680"/>
                </a:lnTo>
                <a:lnTo>
                  <a:pt x="1379220" y="2011680"/>
                </a:lnTo>
                <a:lnTo>
                  <a:pt x="1379220" y="4198620"/>
                </a:lnTo>
                <a:lnTo>
                  <a:pt x="0" y="4198620"/>
                </a:lnTo>
                <a:lnTo>
                  <a:pt x="15240" y="0"/>
                </a:lnTo>
                <a:close/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DE097A8-5978-4ED3-9F72-1CDC95A8E832}"/>
              </a:ext>
            </a:extLst>
          </p:cNvPr>
          <p:cNvSpPr txBox="1"/>
          <p:nvPr/>
        </p:nvSpPr>
        <p:spPr>
          <a:xfrm>
            <a:off x="646980" y="5732201"/>
            <a:ext cx="65107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중고딕"/>
                <a:ea typeface="나눔스퀘어라운드 Regular"/>
                <a:cs typeface="+mn-cs"/>
              </a:rPr>
              <a:t>⇒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국내외 주요 구독형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OTT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콘텐츠 수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: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약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10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만개 이상</a:t>
            </a:r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E2459FA7-FBFF-46A6-B57E-D95A2C45AC7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8654" y="82711"/>
            <a:ext cx="1002824" cy="393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5059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67015" y="2571664"/>
            <a:ext cx="133882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4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002</a:t>
            </a:r>
            <a:endParaRPr kumimoji="0" lang="ko-KR" altLang="en-US" sz="5400" b="1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00077" y="3519303"/>
            <a:ext cx="12488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-113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개발환경</a:t>
            </a:r>
          </a:p>
        </p:txBody>
      </p:sp>
      <p:cxnSp>
        <p:nvCxnSpPr>
          <p:cNvPr id="18" name="직선 연결선 17"/>
          <p:cNvCxnSpPr/>
          <p:nvPr/>
        </p:nvCxnSpPr>
        <p:spPr>
          <a:xfrm>
            <a:off x="367014" y="3401616"/>
            <a:ext cx="5231028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F215134E-9B54-4522-8EF7-0CB4615E4CA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9013" y="2627665"/>
            <a:ext cx="2840627" cy="121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48866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925D0865-ED29-4AB9-815E-06A850EC7A31}"/>
              </a:ext>
            </a:extLst>
          </p:cNvPr>
          <p:cNvSpPr/>
          <p:nvPr/>
        </p:nvSpPr>
        <p:spPr>
          <a:xfrm>
            <a:off x="698661" y="1286229"/>
            <a:ext cx="3955834" cy="5352340"/>
          </a:xfrm>
          <a:prstGeom prst="rect">
            <a:avLst/>
          </a:prstGeom>
          <a:solidFill>
            <a:schemeClr val="accent3"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cxnSp>
        <p:nvCxnSpPr>
          <p:cNvPr id="23" name="직선 연결선 22"/>
          <p:cNvCxnSpPr/>
          <p:nvPr/>
        </p:nvCxnSpPr>
        <p:spPr>
          <a:xfrm>
            <a:off x="891662" y="530874"/>
            <a:ext cx="7999816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99361" y="509442"/>
            <a:ext cx="540000" cy="54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67604" y="568465"/>
            <a:ext cx="194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4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DBA8EE0-454D-4961-8536-DD35F3283524}"/>
              </a:ext>
            </a:extLst>
          </p:cNvPr>
          <p:cNvGrpSpPr/>
          <p:nvPr/>
        </p:nvGrpSpPr>
        <p:grpSpPr>
          <a:xfrm>
            <a:off x="791622" y="1393315"/>
            <a:ext cx="3769914" cy="5138168"/>
            <a:chOff x="732322" y="1348291"/>
            <a:chExt cx="3391039" cy="5138168"/>
          </a:xfrm>
        </p:grpSpPr>
        <p:pic>
          <p:nvPicPr>
            <p:cNvPr id="33" name="그림 32" descr="텍스트, 사람, 실내이(가) 표시된 사진&#10;&#10;자동 생성된 설명">
              <a:extLst>
                <a:ext uri="{FF2B5EF4-FFF2-40B4-BE49-F238E27FC236}">
                  <a16:creationId xmlns:a16="http://schemas.microsoft.com/office/drawing/2014/main" id="{A7C2E836-5727-4EB3-882C-AAD077F48189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9361" y="3089375"/>
              <a:ext cx="3384000" cy="1656000"/>
            </a:xfrm>
            <a:prstGeom prst="rect">
              <a:avLst/>
            </a:prstGeom>
          </p:spPr>
        </p:pic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7C868652-88B7-449B-86DD-D4CABE61FB3C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2322" y="1348291"/>
              <a:ext cx="3384000" cy="1656000"/>
            </a:xfrm>
            <a:prstGeom prst="rect">
              <a:avLst/>
            </a:prstGeom>
          </p:spPr>
        </p:pic>
        <p:pic>
          <p:nvPicPr>
            <p:cNvPr id="35" name="그림 34" descr="텍스트, 스크린샷, 다른, 여러개이(가) 표시된 사진&#10;&#10;자동 생성된 설명">
              <a:extLst>
                <a:ext uri="{FF2B5EF4-FFF2-40B4-BE49-F238E27FC236}">
                  <a16:creationId xmlns:a16="http://schemas.microsoft.com/office/drawing/2014/main" id="{A64306AA-6274-4217-9C2A-EC0A401DB210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9361" y="4830459"/>
              <a:ext cx="3384000" cy="1656000"/>
            </a:xfrm>
            <a:prstGeom prst="rect">
              <a:avLst/>
            </a:prstGeom>
          </p:spPr>
        </p:pic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48820CAD-5024-491E-A22B-8766E0B3A9B2}"/>
              </a:ext>
            </a:extLst>
          </p:cNvPr>
          <p:cNvGrpSpPr/>
          <p:nvPr/>
        </p:nvGrpSpPr>
        <p:grpSpPr>
          <a:xfrm>
            <a:off x="464843" y="641656"/>
            <a:ext cx="4497164" cy="4556935"/>
            <a:chOff x="102325" y="-1582569"/>
            <a:chExt cx="5996218" cy="6075907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6D737A4-251B-486C-A2FF-DAAE342044C3}"/>
                </a:ext>
              </a:extLst>
            </p:cNvPr>
            <p:cNvSpPr txBox="1"/>
            <p:nvPr/>
          </p:nvSpPr>
          <p:spPr>
            <a:xfrm>
              <a:off x="671417" y="-1582569"/>
              <a:ext cx="5427126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내가 좋아하는 작품 어디서 볼 수 있을까</a:t>
              </a: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?</a:t>
              </a:r>
              <a:endPara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8A0FAE3-22DC-4715-A3BA-8CF0DBF89BB9}"/>
                </a:ext>
              </a:extLst>
            </p:cNvPr>
            <p:cNvSpPr txBox="1"/>
            <p:nvPr/>
          </p:nvSpPr>
          <p:spPr>
            <a:xfrm>
              <a:off x="102325" y="4231727"/>
              <a:ext cx="2362992" cy="261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675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</p:grpSp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1EF8C1C6-0FB3-4D31-AA0F-2008B4C9A6AF}"/>
              </a:ext>
            </a:extLst>
          </p:cNvPr>
          <p:cNvSpPr/>
          <p:nvPr/>
        </p:nvSpPr>
        <p:spPr>
          <a:xfrm rot="5400000">
            <a:off x="6714641" y="3338876"/>
            <a:ext cx="393720" cy="1716112"/>
          </a:xfrm>
          <a:prstGeom prst="rightArrow">
            <a:avLst/>
          </a:prstGeom>
          <a:solidFill>
            <a:schemeClr val="accent3">
              <a:lumMod val="9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617888C-E971-42B2-BB2E-AF10190165BA}"/>
              </a:ext>
            </a:extLst>
          </p:cNvPr>
          <p:cNvSpPr txBox="1"/>
          <p:nvPr/>
        </p:nvSpPr>
        <p:spPr>
          <a:xfrm>
            <a:off x="5047048" y="2584784"/>
            <a:ext cx="3728906" cy="13157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유명 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OTT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서비스 </a:t>
            </a:r>
            <a:r>
              <a:rPr kumimoji="0" lang="ko-KR" alt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ED636D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서비스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ED636D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 결제 전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srgbClr val="ED636D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작품 목록 확인 불가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600" b="1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1097D0">
                    <a:lumMod val="50000"/>
                  </a:srgbClr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  <a:cs typeface="+mn-cs"/>
              </a:rPr>
              <a:t>  *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1097D0">
                    <a:lumMod val="50000"/>
                  </a:srgbClr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 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1097D0">
                    <a:lumMod val="50000"/>
                  </a:srgbClr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국내 일부 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1097D0">
                    <a:lumMod val="50000"/>
                  </a:srgbClr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OTT 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1097D0">
                    <a:lumMod val="50000"/>
                  </a:srgbClr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기업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srgbClr val="1097D0">
                    <a:lumMod val="50000"/>
                  </a:srgbClr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(TVING, SEEZN, </a:t>
            </a:r>
            <a:r>
              <a:rPr kumimoji="0" lang="en-US" altLang="ko-KR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1097D0">
                    <a:lumMod val="50000"/>
                  </a:srgbClr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wavve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srgbClr val="1097D0">
                    <a:lumMod val="50000"/>
                  </a:srgbClr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 </a:t>
            </a: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1097D0">
                    <a:lumMod val="50000"/>
                  </a:srgbClr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등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srgbClr val="1097D0">
                    <a:lumMod val="50000"/>
                  </a:srgbClr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)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1097D0">
                    <a:lumMod val="50000"/>
                  </a:srgbClr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은 확인 가능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6B2C076-48DD-46DE-920E-2CED8D103EAC}"/>
              </a:ext>
            </a:extLst>
          </p:cNvPr>
          <p:cNvSpPr/>
          <p:nvPr/>
        </p:nvSpPr>
        <p:spPr>
          <a:xfrm>
            <a:off x="2959100" y="2348699"/>
            <a:ext cx="416984" cy="123040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000BAAA-75EB-4BCE-AD2A-6C8AFEC4E391}"/>
              </a:ext>
            </a:extLst>
          </p:cNvPr>
          <p:cNvSpPr/>
          <p:nvPr/>
        </p:nvSpPr>
        <p:spPr>
          <a:xfrm>
            <a:off x="2432047" y="4087008"/>
            <a:ext cx="499271" cy="138916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DEEFF01-07EC-449D-B03D-CFEAB0EB5D06}"/>
              </a:ext>
            </a:extLst>
          </p:cNvPr>
          <p:cNvSpPr/>
          <p:nvPr/>
        </p:nvSpPr>
        <p:spPr>
          <a:xfrm>
            <a:off x="990600" y="5657850"/>
            <a:ext cx="559594" cy="104776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0131C9C-F95F-4B61-B1E6-0ACA72257948}"/>
              </a:ext>
            </a:extLst>
          </p:cNvPr>
          <p:cNvSpPr txBox="1"/>
          <p:nvPr/>
        </p:nvSpPr>
        <p:spPr>
          <a:xfrm>
            <a:off x="4708815" y="4695081"/>
            <a:ext cx="44053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한곳에서 한번에 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알 수 없을까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?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3D676412-D668-4A22-8CAE-8A0DA17E512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8654" y="82711"/>
            <a:ext cx="1002824" cy="393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14415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설명선: 오른쪽 화살표 3">
            <a:extLst>
              <a:ext uri="{FF2B5EF4-FFF2-40B4-BE49-F238E27FC236}">
                <a16:creationId xmlns:a16="http://schemas.microsoft.com/office/drawing/2014/main" id="{2213ACDD-9FBF-4713-B5A7-A64E78CD438C}"/>
              </a:ext>
            </a:extLst>
          </p:cNvPr>
          <p:cNvSpPr/>
          <p:nvPr/>
        </p:nvSpPr>
        <p:spPr>
          <a:xfrm>
            <a:off x="703905" y="1287207"/>
            <a:ext cx="4503095" cy="5350383"/>
          </a:xfrm>
          <a:prstGeom prst="rightArrowCallout">
            <a:avLst>
              <a:gd name="adj1" fmla="val 25000"/>
              <a:gd name="adj2" fmla="val 25000"/>
              <a:gd name="adj3" fmla="val 8361"/>
              <a:gd name="adj4" fmla="val 87701"/>
            </a:avLst>
          </a:prstGeom>
          <a:solidFill>
            <a:schemeClr val="accent3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cxnSp>
        <p:nvCxnSpPr>
          <p:cNvPr id="23" name="직선 연결선 22"/>
          <p:cNvCxnSpPr/>
          <p:nvPr/>
        </p:nvCxnSpPr>
        <p:spPr>
          <a:xfrm>
            <a:off x="891662" y="530874"/>
            <a:ext cx="7999816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99361" y="509442"/>
            <a:ext cx="540000" cy="54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67604" y="568465"/>
            <a:ext cx="194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5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D91AC8C-ADFA-4BAD-A1E4-0259E19921A8}"/>
              </a:ext>
            </a:extLst>
          </p:cNvPr>
          <p:cNvSpPr txBox="1"/>
          <p:nvPr/>
        </p:nvSpPr>
        <p:spPr>
          <a:xfrm>
            <a:off x="5229364" y="2608222"/>
            <a:ext cx="37818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400" b="1" i="0" u="none" strike="noStrike" kern="1200" cap="none" spc="-225" normalizeH="0" baseline="0" noProof="0" dirty="0" err="1">
                <a:ln>
                  <a:noFill/>
                </a:ln>
                <a:solidFill>
                  <a:srgbClr val="ED636D">
                    <a:lumMod val="75000"/>
                    <a:alpha val="70000"/>
                  </a:srgb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오때</a:t>
            </a:r>
            <a:r>
              <a:rPr kumimoji="0" lang="en-US" altLang="ko-KR" sz="5400" b="1" i="0" u="none" strike="noStrike" kern="1200" cap="none" spc="-225" normalizeH="0" baseline="0" noProof="0" dirty="0">
                <a:ln>
                  <a:noFill/>
                </a:ln>
                <a:solidFill>
                  <a:srgbClr val="ED636D">
                    <a:lumMod val="75000"/>
                    <a:alpha val="70000"/>
                  </a:srgb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?(</a:t>
            </a:r>
            <a:r>
              <a:rPr kumimoji="0" lang="en-US" altLang="ko-KR" sz="5400" b="1" i="0" u="none" strike="noStrike" kern="1200" cap="none" spc="-225" normalizeH="0" baseline="0" noProof="0" dirty="0" err="1">
                <a:ln>
                  <a:noFill/>
                </a:ln>
                <a:solidFill>
                  <a:srgbClr val="ED636D">
                    <a:lumMod val="75000"/>
                    <a:alpha val="70000"/>
                  </a:srgb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OTTe</a:t>
            </a:r>
            <a:r>
              <a:rPr kumimoji="0" lang="en-US" altLang="ko-KR" sz="5400" b="1" i="0" u="none" strike="noStrike" kern="1200" cap="none" spc="-225" normalizeH="0" baseline="0" noProof="0" dirty="0">
                <a:ln>
                  <a:noFill/>
                </a:ln>
                <a:solidFill>
                  <a:srgbClr val="ED636D">
                    <a:lumMod val="75000"/>
                    <a:alpha val="70000"/>
                  </a:srgb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)</a:t>
            </a:r>
            <a:endParaRPr kumimoji="0" lang="ko-KR" altLang="en-US" sz="5400" b="1" i="0" u="none" strike="noStrike" kern="1200" cap="none" spc="-225" normalizeH="0" baseline="0" noProof="0" dirty="0">
              <a:ln>
                <a:noFill/>
              </a:ln>
              <a:solidFill>
                <a:srgbClr val="ED636D">
                  <a:lumMod val="75000"/>
                  <a:alpha val="70000"/>
                </a:srgbClr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D406B8E-3208-4D89-AB67-78F0D89B884F}"/>
              </a:ext>
            </a:extLst>
          </p:cNvPr>
          <p:cNvSpPr txBox="1"/>
          <p:nvPr/>
        </p:nvSpPr>
        <p:spPr>
          <a:xfrm>
            <a:off x="6044139" y="3528424"/>
            <a:ext cx="209063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모든 컨텐츠를 한 곳에서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C5D33654-CF2F-4862-8C5A-C5FCE3748E72}"/>
              </a:ext>
            </a:extLst>
          </p:cNvPr>
          <p:cNvGrpSpPr/>
          <p:nvPr/>
        </p:nvGrpSpPr>
        <p:grpSpPr>
          <a:xfrm>
            <a:off x="464843" y="641656"/>
            <a:ext cx="4497164" cy="4556935"/>
            <a:chOff x="102325" y="-1582569"/>
            <a:chExt cx="5996218" cy="6075907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50EF530-D71F-4171-8B07-91EA7F38E199}"/>
                </a:ext>
              </a:extLst>
            </p:cNvPr>
            <p:cNvSpPr txBox="1"/>
            <p:nvPr/>
          </p:nvSpPr>
          <p:spPr>
            <a:xfrm>
              <a:off x="671417" y="-1582569"/>
              <a:ext cx="5427126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내가 좋아하는 작품 어디서 볼 수 있을까</a:t>
              </a: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?</a:t>
              </a:r>
              <a:endPara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A88A910-DF33-4BE2-8A32-9407B2CF2BA0}"/>
                </a:ext>
              </a:extLst>
            </p:cNvPr>
            <p:cNvSpPr txBox="1"/>
            <p:nvPr/>
          </p:nvSpPr>
          <p:spPr>
            <a:xfrm>
              <a:off x="102325" y="4231727"/>
              <a:ext cx="2362992" cy="261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675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810666C1-F5B8-41E8-934D-607C5FDC1321}"/>
              </a:ext>
            </a:extLst>
          </p:cNvPr>
          <p:cNvGrpSpPr/>
          <p:nvPr/>
        </p:nvGrpSpPr>
        <p:grpSpPr>
          <a:xfrm>
            <a:off x="791622" y="1393315"/>
            <a:ext cx="3769914" cy="5138168"/>
            <a:chOff x="732322" y="1348291"/>
            <a:chExt cx="3391039" cy="5138168"/>
          </a:xfrm>
        </p:grpSpPr>
        <p:pic>
          <p:nvPicPr>
            <p:cNvPr id="30" name="그림 29" descr="텍스트, 사람, 실내이(가) 표시된 사진&#10;&#10;자동 생성된 설명">
              <a:extLst>
                <a:ext uri="{FF2B5EF4-FFF2-40B4-BE49-F238E27FC236}">
                  <a16:creationId xmlns:a16="http://schemas.microsoft.com/office/drawing/2014/main" id="{F05FDD3A-EBE4-47C0-A446-4245F496C1BE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9361" y="3089375"/>
              <a:ext cx="3384000" cy="1656000"/>
            </a:xfrm>
            <a:prstGeom prst="rect">
              <a:avLst/>
            </a:prstGeom>
          </p:spPr>
        </p:pic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EDECC154-36C0-4236-B94F-CDE6C419F91C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2322" y="1348291"/>
              <a:ext cx="3384000" cy="1656000"/>
            </a:xfrm>
            <a:prstGeom prst="rect">
              <a:avLst/>
            </a:prstGeom>
          </p:spPr>
        </p:pic>
        <p:pic>
          <p:nvPicPr>
            <p:cNvPr id="32" name="그림 31" descr="텍스트, 스크린샷, 다른, 여러개이(가) 표시된 사진&#10;&#10;자동 생성된 설명">
              <a:extLst>
                <a:ext uri="{FF2B5EF4-FFF2-40B4-BE49-F238E27FC236}">
                  <a16:creationId xmlns:a16="http://schemas.microsoft.com/office/drawing/2014/main" id="{D88D7D2A-583A-4EE9-90AA-80CF9F9CE594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9361" y="4830459"/>
              <a:ext cx="3384000" cy="1656000"/>
            </a:xfrm>
            <a:prstGeom prst="rect">
              <a:avLst/>
            </a:prstGeom>
          </p:spPr>
        </p:pic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668726CE-2C97-4D5E-981A-953A9230278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3427" y="3900927"/>
            <a:ext cx="3112061" cy="122252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E81DE894-1DDD-4790-AE27-7272B1AAEF5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8654" y="82711"/>
            <a:ext cx="1002824" cy="393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68788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67015" y="2571664"/>
            <a:ext cx="133882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4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002</a:t>
            </a:r>
            <a:endParaRPr kumimoji="0" lang="ko-KR" altLang="en-US" sz="5400" b="1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00077" y="3519303"/>
            <a:ext cx="12488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-113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개발목표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265306" y="5736431"/>
            <a:ext cx="1826142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" b="0" i="0" u="none" strike="noStrike" kern="1200" cap="none" spc="0" normalizeH="0" baseline="0" noProof="0" dirty="0">
                <a:ln>
                  <a:noFill/>
                </a:ln>
                <a:solidFill>
                  <a:srgbClr val="898F8D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Copyrightⓒ. Saebyeol Yu. All Rights Reserved.</a:t>
            </a:r>
            <a:endParaRPr kumimoji="0" lang="ko-KR" altLang="en-US" sz="600" b="0" i="0" u="none" strike="noStrike" kern="1200" cap="none" spc="0" normalizeH="0" baseline="0" noProof="0" dirty="0">
              <a:ln>
                <a:noFill/>
              </a:ln>
              <a:solidFill>
                <a:srgbClr val="898F8D"/>
              </a:solidFill>
              <a:effectLst/>
              <a:uLnTx/>
              <a:uFillTx/>
              <a:latin typeface="나눔스퀘어라운드 Regular"/>
              <a:ea typeface="나눔스퀘어라운드 Regular"/>
              <a:cs typeface="+mn-cs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367014" y="3401616"/>
            <a:ext cx="5231028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72FEE6A3-8A57-45D4-8BBC-5F116E2545F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6551" y="2826268"/>
            <a:ext cx="3112061" cy="1222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56816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/>
          <p:cNvCxnSpPr/>
          <p:nvPr/>
        </p:nvCxnSpPr>
        <p:spPr>
          <a:xfrm>
            <a:off x="891662" y="530874"/>
            <a:ext cx="7999816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99361" y="509442"/>
            <a:ext cx="540000" cy="54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67604" y="568465"/>
            <a:ext cx="194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1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C5D33654-CF2F-4862-8C5A-C5FCE3748E72}"/>
              </a:ext>
            </a:extLst>
          </p:cNvPr>
          <p:cNvGrpSpPr/>
          <p:nvPr/>
        </p:nvGrpSpPr>
        <p:grpSpPr>
          <a:xfrm>
            <a:off x="464843" y="641656"/>
            <a:ext cx="1772244" cy="4556935"/>
            <a:chOff x="102325" y="-1582569"/>
            <a:chExt cx="2362992" cy="6075907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50EF530-D71F-4171-8B07-91EA7F38E199}"/>
                </a:ext>
              </a:extLst>
            </p:cNvPr>
            <p:cNvSpPr txBox="1"/>
            <p:nvPr/>
          </p:nvSpPr>
          <p:spPr>
            <a:xfrm>
              <a:off x="671417" y="-1582569"/>
              <a:ext cx="1366185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개발목표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A88A910-DF33-4BE2-8A32-9407B2CF2BA0}"/>
                </a:ext>
              </a:extLst>
            </p:cNvPr>
            <p:cNvSpPr txBox="1"/>
            <p:nvPr/>
          </p:nvSpPr>
          <p:spPr>
            <a:xfrm>
              <a:off x="102325" y="4231727"/>
              <a:ext cx="2362992" cy="261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675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</p:grp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56F8A60D-0AA4-4CCD-BB08-9DD059CB04EC}"/>
              </a:ext>
            </a:extLst>
          </p:cNvPr>
          <p:cNvGraphicFramePr>
            <a:graphicFrameLocks noGrp="1"/>
          </p:cNvGraphicFramePr>
          <p:nvPr/>
        </p:nvGraphicFramePr>
        <p:xfrm>
          <a:off x="685800" y="1304926"/>
          <a:ext cx="7775732" cy="470934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55146">
                  <a:extLst>
                    <a:ext uri="{9D8B030D-6E8A-4147-A177-3AD203B41FA5}">
                      <a16:colId xmlns:a16="http://schemas.microsoft.com/office/drawing/2014/main" val="3509793713"/>
                    </a:ext>
                  </a:extLst>
                </a:gridCol>
                <a:gridCol w="6220586">
                  <a:extLst>
                    <a:ext uri="{9D8B030D-6E8A-4147-A177-3AD203B41FA5}">
                      <a16:colId xmlns:a16="http://schemas.microsoft.com/office/drawing/2014/main" val="750089002"/>
                    </a:ext>
                  </a:extLst>
                </a:gridCol>
              </a:tblGrid>
              <a:tr h="479433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+mn-ea"/>
                          <a:ea typeface="+mn-ea"/>
                        </a:rPr>
                        <a:t>구현 기능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1552026"/>
                  </a:ext>
                </a:extLst>
              </a:tr>
              <a:tr h="7724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+mn-ea"/>
                          <a:ea typeface="+mn-ea"/>
                        </a:rPr>
                        <a:t>회원 관리</a:t>
                      </a:r>
                    </a:p>
                  </a:txBody>
                  <a:tcPr anchor="ctr"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25000"/>
                        </a:lnSpc>
                      </a:pPr>
                      <a:r>
                        <a:rPr lang="ko-KR" altLang="en-US" spc="0" dirty="0">
                          <a:latin typeface="+mn-ea"/>
                          <a:ea typeface="+mn-ea"/>
                        </a:rPr>
                        <a:t>회원가입</a:t>
                      </a:r>
                      <a:r>
                        <a:rPr lang="en-US" altLang="ko-KR" spc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pc="0" dirty="0">
                          <a:latin typeface="+mn-ea"/>
                          <a:ea typeface="+mn-ea"/>
                        </a:rPr>
                        <a:t>로그인</a:t>
                      </a:r>
                      <a:r>
                        <a:rPr lang="en-US" altLang="ko-KR" spc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pc="0" dirty="0">
                          <a:latin typeface="+mn-ea"/>
                          <a:ea typeface="+mn-ea"/>
                        </a:rPr>
                        <a:t>회원정보 수정</a:t>
                      </a:r>
                      <a:r>
                        <a:rPr lang="en-US" altLang="ko-KR" spc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pc="0" dirty="0">
                          <a:latin typeface="+mn-ea"/>
                          <a:ea typeface="+mn-ea"/>
                        </a:rPr>
                        <a:t>사용자 선호항목</a:t>
                      </a:r>
                      <a:r>
                        <a:rPr lang="en-US" altLang="ko-KR" spc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pc="0" dirty="0">
                          <a:latin typeface="+mn-ea"/>
                          <a:ea typeface="+mn-ea"/>
                        </a:rPr>
                        <a:t>평가항목 조회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4690607"/>
                  </a:ext>
                </a:extLst>
              </a:tr>
              <a:tr h="13452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+mn-ea"/>
                          <a:ea typeface="+mn-ea"/>
                        </a:rPr>
                        <a:t>콘텐츠 관리</a:t>
                      </a:r>
                    </a:p>
                  </a:txBody>
                  <a:tcPr anchor="ctr"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25000"/>
                        </a:lnSpc>
                      </a:pPr>
                      <a:r>
                        <a:rPr lang="ko-KR" altLang="en-US" spc="0" baseline="0" dirty="0">
                          <a:latin typeface="+mn-ea"/>
                          <a:ea typeface="+mn-ea"/>
                        </a:rPr>
                        <a:t>콘텐츠 분류</a:t>
                      </a:r>
                      <a:r>
                        <a:rPr lang="en-US" altLang="ko-KR" sz="1200" spc="0" baseline="0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200" spc="0" baseline="0" dirty="0">
                          <a:latin typeface="+mn-ea"/>
                          <a:ea typeface="+mn-ea"/>
                        </a:rPr>
                        <a:t>영화</a:t>
                      </a:r>
                      <a:r>
                        <a:rPr lang="en-US" altLang="ko-KR" sz="1200" spc="0" baseline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spc="0" baseline="0" dirty="0">
                          <a:latin typeface="+mn-ea"/>
                          <a:ea typeface="+mn-ea"/>
                        </a:rPr>
                        <a:t>드라마</a:t>
                      </a:r>
                      <a:r>
                        <a:rPr lang="en-US" altLang="ko-KR" sz="1200" spc="0" baseline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spc="0" baseline="0" dirty="0">
                          <a:latin typeface="+mn-ea"/>
                          <a:ea typeface="+mn-ea"/>
                        </a:rPr>
                        <a:t>다큐</a:t>
                      </a:r>
                      <a:r>
                        <a:rPr lang="en-US" altLang="ko-KR" sz="1200" spc="0" baseline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spc="0" baseline="0" dirty="0">
                          <a:latin typeface="+mn-ea"/>
                          <a:ea typeface="+mn-ea"/>
                        </a:rPr>
                        <a:t>애니메이션 등</a:t>
                      </a:r>
                      <a:r>
                        <a:rPr lang="en-US" altLang="ko-KR" sz="1200" spc="0" baseline="0" dirty="0">
                          <a:latin typeface="+mn-ea"/>
                          <a:ea typeface="+mn-ea"/>
                        </a:rPr>
                        <a:t>)</a:t>
                      </a:r>
                      <a:r>
                        <a:rPr lang="en-US" altLang="ko-KR" spc="0" baseline="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pc="0" baseline="0" dirty="0">
                          <a:latin typeface="+mn-ea"/>
                          <a:ea typeface="+mn-ea"/>
                        </a:rPr>
                        <a:t>코드관리</a:t>
                      </a:r>
                      <a:r>
                        <a:rPr lang="en-US" altLang="ko-KR" spc="0" baseline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pc="0" baseline="0" dirty="0">
                          <a:latin typeface="+mn-ea"/>
                          <a:ea typeface="+mn-ea"/>
                        </a:rPr>
                        <a:t>장르관리</a:t>
                      </a:r>
                      <a:r>
                        <a:rPr lang="en-US" altLang="ko-KR" spc="0" baseline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pc="0" baseline="0" dirty="0">
                          <a:latin typeface="+mn-ea"/>
                          <a:ea typeface="+mn-ea"/>
                        </a:rPr>
                        <a:t>평점관리</a:t>
                      </a:r>
                      <a:r>
                        <a:rPr lang="en-US" altLang="ko-KR" spc="0" baseline="0" dirty="0">
                          <a:latin typeface="+mn-ea"/>
                          <a:ea typeface="+mn-ea"/>
                        </a:rPr>
                        <a:t>,</a:t>
                      </a:r>
                    </a:p>
                    <a:p>
                      <a:pPr latinLnBrk="1">
                        <a:lnSpc>
                          <a:spcPct val="125000"/>
                        </a:lnSpc>
                      </a:pPr>
                      <a:r>
                        <a:rPr lang="ko-KR" altLang="en-US" spc="0" baseline="0" dirty="0">
                          <a:latin typeface="+mn-ea"/>
                          <a:ea typeface="+mn-ea"/>
                        </a:rPr>
                        <a:t>콘텐츠 제공 </a:t>
                      </a:r>
                      <a:r>
                        <a:rPr lang="en-US" altLang="ko-KR" spc="0" baseline="0" dirty="0">
                          <a:latin typeface="+mn-ea"/>
                          <a:ea typeface="+mn-ea"/>
                        </a:rPr>
                        <a:t>OTT </a:t>
                      </a:r>
                      <a:r>
                        <a:rPr lang="ko-KR" altLang="en-US" spc="0" baseline="0" dirty="0">
                          <a:latin typeface="+mn-ea"/>
                          <a:ea typeface="+mn-ea"/>
                        </a:rPr>
                        <a:t>관리</a:t>
                      </a:r>
                      <a:r>
                        <a:rPr lang="en-US" altLang="ko-KR" spc="0" baseline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pc="0" baseline="0" dirty="0">
                          <a:latin typeface="+mn-ea"/>
                          <a:ea typeface="+mn-ea"/>
                        </a:rPr>
                        <a:t>기타 상세정보</a:t>
                      </a:r>
                      <a:r>
                        <a:rPr lang="en-US" altLang="ko-KR" sz="1200" spc="0" baseline="0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200" spc="0" baseline="0" dirty="0">
                          <a:latin typeface="+mn-ea"/>
                          <a:ea typeface="+mn-ea"/>
                        </a:rPr>
                        <a:t>콘텐츠 고유 </a:t>
                      </a:r>
                      <a:r>
                        <a:rPr lang="en-US" altLang="ko-KR" sz="1200" spc="0" baseline="0" dirty="0">
                          <a:latin typeface="+mn-ea"/>
                          <a:ea typeface="+mn-ea"/>
                        </a:rPr>
                        <a:t>ID, </a:t>
                      </a:r>
                      <a:r>
                        <a:rPr lang="ko-KR" altLang="en-US" sz="1200" spc="0" baseline="0" dirty="0">
                          <a:latin typeface="+mn-ea"/>
                          <a:ea typeface="+mn-ea"/>
                        </a:rPr>
                        <a:t>국가코드</a:t>
                      </a:r>
                      <a:r>
                        <a:rPr lang="en-US" altLang="ko-KR" sz="1200" spc="0" baseline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spc="0" baseline="0" dirty="0">
                          <a:latin typeface="+mn-ea"/>
                          <a:ea typeface="+mn-ea"/>
                        </a:rPr>
                        <a:t>등급</a:t>
                      </a:r>
                      <a:r>
                        <a:rPr lang="en-US" altLang="ko-KR" sz="1200" spc="0" baseline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spc="0" baseline="0" dirty="0">
                          <a:latin typeface="+mn-ea"/>
                          <a:ea typeface="+mn-ea"/>
                        </a:rPr>
                        <a:t>제목</a:t>
                      </a:r>
                      <a:r>
                        <a:rPr lang="en-US" altLang="ko-KR" sz="1200" spc="0" baseline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spc="0" baseline="0" dirty="0">
                          <a:latin typeface="+mn-ea"/>
                          <a:ea typeface="+mn-ea"/>
                        </a:rPr>
                        <a:t>실명</a:t>
                      </a:r>
                      <a:r>
                        <a:rPr lang="en-US" altLang="ko-KR" sz="1200" spc="0" baseline="0" dirty="0">
                          <a:latin typeface="+mn-ea"/>
                          <a:ea typeface="+mn-ea"/>
                        </a:rPr>
                        <a:t>, </a:t>
                      </a:r>
                    </a:p>
                    <a:p>
                      <a:pPr latinLnBrk="1">
                        <a:lnSpc>
                          <a:spcPct val="125000"/>
                        </a:lnSpc>
                      </a:pPr>
                      <a:r>
                        <a:rPr lang="ko-KR" altLang="en-US" sz="1200" spc="-80" baseline="0" dirty="0" err="1">
                          <a:latin typeface="+mn-ea"/>
                          <a:ea typeface="+mn-ea"/>
                        </a:rPr>
                        <a:t>제작년도</a:t>
                      </a:r>
                      <a:r>
                        <a:rPr lang="en-US" altLang="ko-KR" sz="1200" spc="-80" baseline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spc="-80" baseline="0" dirty="0" err="1">
                          <a:latin typeface="+mn-ea"/>
                          <a:ea typeface="+mn-ea"/>
                        </a:rPr>
                        <a:t>시즌제</a:t>
                      </a:r>
                      <a:r>
                        <a:rPr lang="ko-KR" altLang="en-US" sz="1200" spc="-80" baseline="0">
                          <a:latin typeface="+mn-ea"/>
                          <a:ea typeface="+mn-ea"/>
                        </a:rPr>
                        <a:t> 드라마</a:t>
                      </a:r>
                      <a:r>
                        <a:rPr lang="en-US" altLang="ko-KR" sz="1200" spc="-80" baseline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spc="-80" baseline="0" dirty="0" err="1">
                          <a:latin typeface="+mn-ea"/>
                          <a:ea typeface="+mn-ea"/>
                        </a:rPr>
                        <a:t>회차</a:t>
                      </a:r>
                      <a:r>
                        <a:rPr lang="en-US" altLang="ko-KR" sz="1200" spc="-80" baseline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spc="-80" baseline="0" dirty="0">
                          <a:latin typeface="+mn-ea"/>
                          <a:ea typeface="+mn-ea"/>
                        </a:rPr>
                        <a:t>컨텐츠 평점</a:t>
                      </a:r>
                      <a:r>
                        <a:rPr lang="en-US" altLang="ko-KR" sz="1200" spc="-80" baseline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spc="-80" baseline="0" dirty="0">
                          <a:latin typeface="+mn-ea"/>
                          <a:ea typeface="+mn-ea"/>
                        </a:rPr>
                        <a:t>러닝타임</a:t>
                      </a:r>
                      <a:r>
                        <a:rPr lang="en-US" altLang="ko-KR" sz="1200" spc="-80" baseline="0" dirty="0">
                          <a:latin typeface="+mn-ea"/>
                          <a:ea typeface="+mn-ea"/>
                        </a:rPr>
                        <a:t>)</a:t>
                      </a:r>
                      <a:r>
                        <a:rPr lang="en-US" altLang="ko-KR" spc="-80" baseline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pc="-80" baseline="0" dirty="0">
                          <a:latin typeface="+mn-ea"/>
                          <a:ea typeface="+mn-ea"/>
                        </a:rPr>
                        <a:t>사용자 선호 컨텐츠</a:t>
                      </a:r>
                      <a:r>
                        <a:rPr lang="en-US" altLang="ko-KR" spc="-80" baseline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pc="-80" baseline="0" dirty="0" err="1">
                          <a:latin typeface="+mn-ea"/>
                          <a:ea typeface="+mn-ea"/>
                        </a:rPr>
                        <a:t>찜목록</a:t>
                      </a:r>
                      <a:r>
                        <a:rPr lang="ko-KR" altLang="en-US" spc="-80" baseline="0" dirty="0">
                          <a:latin typeface="+mn-ea"/>
                          <a:ea typeface="+mn-ea"/>
                        </a:rPr>
                        <a:t> 관리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7131605"/>
                  </a:ext>
                </a:extLst>
              </a:tr>
              <a:tr h="10561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+mn-ea"/>
                          <a:ea typeface="+mn-ea"/>
                        </a:rPr>
                        <a:t>콘텐츠 검색</a:t>
                      </a:r>
                      <a:endParaRPr lang="en-US" altLang="ko-KR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25000"/>
                        </a:lnSpc>
                      </a:pPr>
                      <a:r>
                        <a:rPr lang="ko-KR" altLang="en-US" spc="0" dirty="0">
                          <a:latin typeface="+mn-ea"/>
                          <a:ea typeface="+mn-ea"/>
                        </a:rPr>
                        <a:t>장르</a:t>
                      </a:r>
                      <a:r>
                        <a:rPr lang="en-US" altLang="ko-KR" spc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pc="0" dirty="0">
                          <a:latin typeface="+mn-ea"/>
                          <a:ea typeface="+mn-ea"/>
                        </a:rPr>
                        <a:t>배우</a:t>
                      </a:r>
                      <a:r>
                        <a:rPr lang="en-US" altLang="ko-KR" spc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pc="0" dirty="0">
                          <a:latin typeface="+mn-ea"/>
                          <a:ea typeface="+mn-ea"/>
                        </a:rPr>
                        <a:t>제목</a:t>
                      </a:r>
                      <a:r>
                        <a:rPr lang="en-US" altLang="ko-KR" spc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pc="0" dirty="0">
                          <a:latin typeface="+mn-ea"/>
                          <a:ea typeface="+mn-ea"/>
                        </a:rPr>
                        <a:t>기타상세정보</a:t>
                      </a:r>
                      <a:r>
                        <a:rPr lang="en-US" altLang="ko-KR" sz="1200" spc="0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200" spc="0" dirty="0">
                          <a:latin typeface="+mn-ea"/>
                          <a:ea typeface="+mn-ea"/>
                        </a:rPr>
                        <a:t>배우</a:t>
                      </a:r>
                      <a:r>
                        <a:rPr lang="en-US" altLang="ko-KR" sz="1200" spc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spc="0" dirty="0">
                          <a:latin typeface="+mn-ea"/>
                          <a:ea typeface="+mn-ea"/>
                        </a:rPr>
                        <a:t>감독</a:t>
                      </a:r>
                      <a:r>
                        <a:rPr lang="en-US" altLang="ko-KR" sz="1200" spc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spc="0" dirty="0">
                          <a:latin typeface="+mn-ea"/>
                          <a:ea typeface="+mn-ea"/>
                        </a:rPr>
                        <a:t>러닝타임</a:t>
                      </a:r>
                      <a:r>
                        <a:rPr lang="en-US" altLang="ko-KR" sz="1200" spc="0" dirty="0">
                          <a:latin typeface="+mn-ea"/>
                          <a:ea typeface="+mn-ea"/>
                        </a:rPr>
                        <a:t>, OTT, </a:t>
                      </a:r>
                      <a:r>
                        <a:rPr lang="ko-KR" altLang="en-US" sz="1200" spc="0" dirty="0">
                          <a:latin typeface="+mn-ea"/>
                          <a:ea typeface="+mn-ea"/>
                        </a:rPr>
                        <a:t>등급</a:t>
                      </a:r>
                      <a:r>
                        <a:rPr lang="en-US" altLang="ko-KR" sz="1200" spc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spc="0" dirty="0">
                          <a:latin typeface="+mn-ea"/>
                          <a:ea typeface="+mn-ea"/>
                        </a:rPr>
                        <a:t>분류</a:t>
                      </a:r>
                      <a:r>
                        <a:rPr lang="en-US" altLang="ko-KR" sz="1200" spc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spc="0" dirty="0">
                          <a:latin typeface="+mn-ea"/>
                          <a:ea typeface="+mn-ea"/>
                        </a:rPr>
                        <a:t>제목</a:t>
                      </a:r>
                      <a:r>
                        <a:rPr lang="en-US" altLang="ko-KR" sz="1200" spc="0" dirty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1200" spc="0" dirty="0">
                          <a:latin typeface="+mn-ea"/>
                          <a:ea typeface="+mn-ea"/>
                        </a:rPr>
                        <a:t> 확인</a:t>
                      </a:r>
                      <a:r>
                        <a:rPr lang="en-US" altLang="ko-KR" sz="1200" spc="0" dirty="0">
                          <a:latin typeface="+mn-ea"/>
                          <a:ea typeface="+mn-ea"/>
                        </a:rPr>
                        <a:t>,</a:t>
                      </a:r>
                    </a:p>
                    <a:p>
                      <a:pPr latinLnBrk="1">
                        <a:lnSpc>
                          <a:spcPct val="125000"/>
                        </a:lnSpc>
                      </a:pPr>
                      <a:r>
                        <a:rPr lang="ko-KR" altLang="en-US" sz="1200" spc="0" dirty="0" err="1">
                          <a:latin typeface="+mn-ea"/>
                          <a:ea typeface="+mn-ea"/>
                        </a:rPr>
                        <a:t>제작년도</a:t>
                      </a:r>
                      <a:r>
                        <a:rPr lang="en-US" altLang="ko-KR" sz="1200" spc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spc="0" dirty="0">
                          <a:latin typeface="+mn-ea"/>
                          <a:ea typeface="+mn-ea"/>
                        </a:rPr>
                        <a:t>시즌</a:t>
                      </a:r>
                      <a:r>
                        <a:rPr lang="en-US" altLang="ko-KR" sz="1200" spc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spc="0" dirty="0" err="1">
                          <a:latin typeface="+mn-ea"/>
                          <a:ea typeface="+mn-ea"/>
                        </a:rPr>
                        <a:t>회차</a:t>
                      </a:r>
                      <a:r>
                        <a:rPr lang="en-US" altLang="ko-KR" sz="1200" spc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spc="0" dirty="0">
                          <a:latin typeface="+mn-ea"/>
                          <a:ea typeface="+mn-ea"/>
                        </a:rPr>
                        <a:t>설명</a:t>
                      </a:r>
                      <a:r>
                        <a:rPr lang="en-US" altLang="ko-KR" sz="1200" spc="0" dirty="0">
                          <a:latin typeface="+mn-ea"/>
                          <a:ea typeface="+mn-ea"/>
                        </a:rPr>
                        <a:t>)</a:t>
                      </a:r>
                      <a:endParaRPr lang="ko-KR" altLang="en-US" sz="1200" spc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1147149"/>
                  </a:ext>
                </a:extLst>
              </a:tr>
              <a:tr h="10561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+mn-ea"/>
                          <a:ea typeface="+mn-ea"/>
                        </a:rPr>
                        <a:t>콘텐츠 추천</a:t>
                      </a:r>
                    </a:p>
                  </a:txBody>
                  <a:tcPr anchor="ctr"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25000"/>
                        </a:lnSpc>
                      </a:pPr>
                      <a:r>
                        <a:rPr lang="en-US" altLang="ko-KR" spc="0" dirty="0">
                          <a:latin typeface="+mn-ea"/>
                          <a:ea typeface="+mn-ea"/>
                        </a:rPr>
                        <a:t>OTT</a:t>
                      </a:r>
                      <a:r>
                        <a:rPr lang="ko-KR" altLang="en-US" spc="0" dirty="0">
                          <a:latin typeface="+mn-ea"/>
                          <a:ea typeface="+mn-ea"/>
                        </a:rPr>
                        <a:t>별 </a:t>
                      </a:r>
                      <a:r>
                        <a:rPr lang="en-US" altLang="ko-KR" spc="0" dirty="0">
                          <a:latin typeface="+mn-ea"/>
                          <a:ea typeface="+mn-ea"/>
                        </a:rPr>
                        <a:t>TOP10 </a:t>
                      </a:r>
                      <a:r>
                        <a:rPr lang="ko-KR" altLang="en-US" spc="0" dirty="0">
                          <a:latin typeface="+mn-ea"/>
                          <a:ea typeface="+mn-ea"/>
                        </a:rPr>
                        <a:t>추천</a:t>
                      </a:r>
                      <a:r>
                        <a:rPr lang="en-US" altLang="ko-KR" spc="0" dirty="0">
                          <a:latin typeface="+mn-ea"/>
                          <a:ea typeface="+mn-ea"/>
                        </a:rPr>
                        <a:t>, OTT</a:t>
                      </a:r>
                      <a:r>
                        <a:rPr lang="ko-KR" altLang="en-US" spc="0" dirty="0">
                          <a:latin typeface="+mn-ea"/>
                          <a:ea typeface="+mn-ea"/>
                        </a:rPr>
                        <a:t>별 최신 영상</a:t>
                      </a:r>
                      <a:r>
                        <a:rPr lang="en-US" altLang="ko-KR" spc="0" dirty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pc="0" dirty="0">
                          <a:latin typeface="+mn-ea"/>
                          <a:ea typeface="+mn-ea"/>
                        </a:rPr>
                        <a:t> 사용자 선호 장르별 추천영상</a:t>
                      </a:r>
                      <a:r>
                        <a:rPr lang="en-US" altLang="ko-KR" spc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pc="0" dirty="0">
                          <a:latin typeface="+mn-ea"/>
                          <a:ea typeface="+mn-ea"/>
                        </a:rPr>
                        <a:t>사용자</a:t>
                      </a:r>
                      <a:endParaRPr lang="en-US" altLang="ko-KR" spc="0" dirty="0">
                        <a:latin typeface="+mn-ea"/>
                        <a:ea typeface="+mn-ea"/>
                      </a:endParaRPr>
                    </a:p>
                    <a:p>
                      <a:pPr latinLnBrk="1">
                        <a:lnSpc>
                          <a:spcPct val="125000"/>
                        </a:lnSpc>
                      </a:pPr>
                      <a:r>
                        <a:rPr lang="ko-KR" altLang="en-US" spc="0" dirty="0">
                          <a:latin typeface="+mn-ea"/>
                          <a:ea typeface="+mn-ea"/>
                        </a:rPr>
                        <a:t>선호 </a:t>
                      </a:r>
                      <a:r>
                        <a:rPr lang="ko-KR" altLang="en-US" spc="0" dirty="0" err="1">
                          <a:latin typeface="+mn-ea"/>
                          <a:ea typeface="+mn-ea"/>
                        </a:rPr>
                        <a:t>분류별</a:t>
                      </a:r>
                      <a:r>
                        <a:rPr lang="ko-KR" altLang="en-US" spc="0" dirty="0">
                          <a:latin typeface="+mn-ea"/>
                          <a:ea typeface="+mn-ea"/>
                        </a:rPr>
                        <a:t> 추천영상</a:t>
                      </a:r>
                      <a:r>
                        <a:rPr lang="en-US" altLang="ko-KR" spc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pc="0" dirty="0">
                          <a:latin typeface="+mn-ea"/>
                          <a:ea typeface="+mn-ea"/>
                        </a:rPr>
                        <a:t>장르별 추천</a:t>
                      </a:r>
                      <a:r>
                        <a:rPr lang="en-US" altLang="ko-KR" spc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pc="0" dirty="0" err="1">
                          <a:latin typeface="+mn-ea"/>
                          <a:ea typeface="+mn-ea"/>
                        </a:rPr>
                        <a:t>분류별</a:t>
                      </a:r>
                      <a:r>
                        <a:rPr lang="ko-KR" altLang="en-US" spc="0" dirty="0">
                          <a:latin typeface="+mn-ea"/>
                          <a:ea typeface="+mn-ea"/>
                        </a:rPr>
                        <a:t> 추천</a:t>
                      </a:r>
                      <a:endParaRPr lang="en-US" altLang="ko-KR" spc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8346767"/>
                  </a:ext>
                </a:extLst>
              </a:tr>
            </a:tbl>
          </a:graphicData>
        </a:graphic>
      </p:graphicFrame>
      <p:pic>
        <p:nvPicPr>
          <p:cNvPr id="63" name="그림 62">
            <a:extLst>
              <a:ext uri="{FF2B5EF4-FFF2-40B4-BE49-F238E27FC236}">
                <a16:creationId xmlns:a16="http://schemas.microsoft.com/office/drawing/2014/main" id="{0C1D3BC2-B6DB-4055-B2BB-6E010798DC9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8654" y="82711"/>
            <a:ext cx="1002824" cy="393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23219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67015" y="2571664"/>
            <a:ext cx="133882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4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003</a:t>
            </a:r>
            <a:endParaRPr kumimoji="0" lang="ko-KR" altLang="en-US" sz="5400" b="1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00077" y="3519303"/>
            <a:ext cx="12488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-113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개발환경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265306" y="5736431"/>
            <a:ext cx="1826142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" b="0" i="0" u="none" strike="noStrike" kern="1200" cap="none" spc="0" normalizeH="0" baseline="0" noProof="0" dirty="0">
                <a:ln>
                  <a:noFill/>
                </a:ln>
                <a:solidFill>
                  <a:srgbClr val="898F8D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Copyrightⓒ. Saebyeol Yu. All Rights Reserved.</a:t>
            </a:r>
            <a:endParaRPr kumimoji="0" lang="ko-KR" altLang="en-US" sz="600" b="0" i="0" u="none" strike="noStrike" kern="1200" cap="none" spc="0" normalizeH="0" baseline="0" noProof="0" dirty="0">
              <a:ln>
                <a:noFill/>
              </a:ln>
              <a:solidFill>
                <a:srgbClr val="898F8D"/>
              </a:solidFill>
              <a:effectLst/>
              <a:uLnTx/>
              <a:uFillTx/>
              <a:latin typeface="나눔스퀘어라운드 Regular"/>
              <a:ea typeface="나눔스퀘어라운드 Regular"/>
              <a:cs typeface="+mn-cs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367014" y="3401616"/>
            <a:ext cx="5231028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18E3B466-CE64-466A-BF32-D0B0EF17727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6551" y="2826268"/>
            <a:ext cx="3112061" cy="1222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7934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/>
          <p:cNvCxnSpPr/>
          <p:nvPr/>
        </p:nvCxnSpPr>
        <p:spPr>
          <a:xfrm>
            <a:off x="891662" y="530874"/>
            <a:ext cx="7999816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99361" y="509442"/>
            <a:ext cx="540000" cy="54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67604" y="568465"/>
            <a:ext cx="194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1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34" name="모서리가 둥근 직사각형 34">
            <a:extLst>
              <a:ext uri="{FF2B5EF4-FFF2-40B4-BE49-F238E27FC236}">
                <a16:creationId xmlns:a16="http://schemas.microsoft.com/office/drawing/2014/main" id="{131B3B89-B19F-4427-B835-D41571E31E9D}"/>
              </a:ext>
            </a:extLst>
          </p:cNvPr>
          <p:cNvSpPr/>
          <p:nvPr/>
        </p:nvSpPr>
        <p:spPr>
          <a:xfrm>
            <a:off x="0" y="7126532"/>
            <a:ext cx="1838626" cy="2520280"/>
          </a:xfrm>
          <a:prstGeom prst="roundRect">
            <a:avLst>
              <a:gd name="adj" fmla="val 5442"/>
            </a:avLst>
          </a:prstGeom>
          <a:noFill/>
          <a:ln w="19050">
            <a:solidFill>
              <a:schemeClr val="tx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9CCF9856-AC2F-48EF-A794-683F3EA6386A}"/>
              </a:ext>
            </a:extLst>
          </p:cNvPr>
          <p:cNvCxnSpPr/>
          <p:nvPr/>
        </p:nvCxnSpPr>
        <p:spPr>
          <a:xfrm>
            <a:off x="0" y="8954558"/>
            <a:ext cx="1807561" cy="0"/>
          </a:xfrm>
          <a:prstGeom prst="line">
            <a:avLst/>
          </a:prstGeom>
          <a:ln w="19050">
            <a:solidFill>
              <a:schemeClr val="tx1">
                <a:alpha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BAC1D8CD-BEA9-4DCA-9ED0-396B33F283CD}"/>
              </a:ext>
            </a:extLst>
          </p:cNvPr>
          <p:cNvSpPr txBox="1"/>
          <p:nvPr/>
        </p:nvSpPr>
        <p:spPr>
          <a:xfrm>
            <a:off x="354748" y="9049525"/>
            <a:ext cx="10980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272123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개발언어</a:t>
            </a:r>
            <a:endParaRPr kumimoji="0" lang="en-US" altLang="ko-KR" sz="1400" b="0" i="0" u="none" strike="noStrike" kern="1200" cap="none" spc="0" normalizeH="0" baseline="0" noProof="0" dirty="0">
              <a:ln>
                <a:solidFill>
                  <a:srgbClr val="3A3838">
                    <a:alpha val="30000"/>
                  </a:srgbClr>
                </a:solidFill>
              </a:ln>
              <a:solidFill>
                <a:srgbClr val="272123"/>
              </a:solidFill>
              <a:effectLst/>
              <a:uLnTx/>
              <a:uFillTx/>
              <a:latin typeface="나눔스퀘어라운드 Regular"/>
              <a:ea typeface="나눔스퀘어라운드 Regular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272123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Java</a:t>
            </a:r>
          </a:p>
        </p:txBody>
      </p:sp>
      <p:pic>
        <p:nvPicPr>
          <p:cNvPr id="37" name="Picture 2">
            <a:extLst>
              <a:ext uri="{FF2B5EF4-FFF2-40B4-BE49-F238E27FC236}">
                <a16:creationId xmlns:a16="http://schemas.microsoft.com/office/drawing/2014/main" id="{F50F8261-6D8F-4BF3-BA06-8E2629193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442" y="7381598"/>
            <a:ext cx="794676" cy="13174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BD0FE4B4-D70B-40C9-829B-59453C73A569}"/>
              </a:ext>
            </a:extLst>
          </p:cNvPr>
          <p:cNvGrpSpPr/>
          <p:nvPr/>
        </p:nvGrpSpPr>
        <p:grpSpPr>
          <a:xfrm>
            <a:off x="754772" y="1596843"/>
            <a:ext cx="1838626" cy="2520280"/>
            <a:chOff x="1355989" y="1778694"/>
            <a:chExt cx="1838626" cy="2520280"/>
          </a:xfrm>
        </p:grpSpPr>
        <p:sp>
          <p:nvSpPr>
            <p:cNvPr id="38" name="모서리가 둥근 직사각형 41">
              <a:extLst>
                <a:ext uri="{FF2B5EF4-FFF2-40B4-BE49-F238E27FC236}">
                  <a16:creationId xmlns:a16="http://schemas.microsoft.com/office/drawing/2014/main" id="{CBE7C9A2-ED50-456D-A5A4-7DBA2143247E}"/>
                </a:ext>
              </a:extLst>
            </p:cNvPr>
            <p:cNvSpPr/>
            <p:nvPr/>
          </p:nvSpPr>
          <p:spPr>
            <a:xfrm>
              <a:off x="1355989" y="1778694"/>
              <a:ext cx="1838626" cy="2520280"/>
            </a:xfrm>
            <a:prstGeom prst="roundRect">
              <a:avLst>
                <a:gd name="adj" fmla="val 5442"/>
              </a:avLst>
            </a:prstGeom>
            <a:noFill/>
            <a:ln w="19050">
              <a:solidFill>
                <a:schemeClr val="tx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218627B4-71D2-4D80-BA58-00E6D03DE939}"/>
                </a:ext>
              </a:extLst>
            </p:cNvPr>
            <p:cNvCxnSpPr/>
            <p:nvPr/>
          </p:nvCxnSpPr>
          <p:spPr>
            <a:xfrm>
              <a:off x="1355989" y="3606720"/>
              <a:ext cx="1807561" cy="0"/>
            </a:xfrm>
            <a:prstGeom prst="line">
              <a:avLst/>
            </a:prstGeom>
            <a:ln w="19050">
              <a:solidFill>
                <a:schemeClr val="tx1">
                  <a:alpha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F96C3E50-865B-4C28-804F-741F3217E0DC}"/>
                </a:ext>
              </a:extLst>
            </p:cNvPr>
            <p:cNvSpPr txBox="1"/>
            <p:nvPr/>
          </p:nvSpPr>
          <p:spPr>
            <a:xfrm>
              <a:off x="1562942" y="3701687"/>
              <a:ext cx="145281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>
                    <a:solidFill>
                      <a:srgbClr val="3A3838">
                        <a:alpha val="30000"/>
                      </a:srgbClr>
                    </a:solidFill>
                  </a:ln>
                  <a:solidFill>
                    <a:srgbClr val="272123"/>
                  </a:solidFill>
                  <a:effectLst/>
                  <a:uLnTx/>
                  <a:uFillTx/>
                  <a:latin typeface="나눔스퀘어라운드 Regular"/>
                  <a:ea typeface="나눔스퀘어라운드 Regular"/>
                  <a:cs typeface="+mn-cs"/>
                </a:rPr>
                <a:t>개발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solidFill>
                      <a:srgbClr val="3A3838">
                        <a:alpha val="30000"/>
                      </a:srgbClr>
                    </a:solidFill>
                  </a:ln>
                  <a:solidFill>
                    <a:srgbClr val="272123"/>
                  </a:solidFill>
                  <a:effectLst/>
                  <a:uLnTx/>
                  <a:uFillTx/>
                  <a:latin typeface="나눔스퀘어라운드 Regular"/>
                  <a:ea typeface="나눔스퀘어라운드 Regular"/>
                  <a:cs typeface="+mn-cs"/>
                </a:rPr>
                <a:t> IDE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1200" cap="none" spc="0" normalizeH="0" baseline="0" noProof="0" dirty="0">
                  <a:ln>
                    <a:solidFill>
                      <a:srgbClr val="3A3838">
                        <a:alpha val="30000"/>
                      </a:srgbClr>
                    </a:solidFill>
                  </a:ln>
                  <a:solidFill>
                    <a:srgbClr val="272123"/>
                  </a:solidFill>
                  <a:effectLst/>
                  <a:uLnTx/>
                  <a:uFillTx/>
                  <a:latin typeface="나눔스퀘어라운드 Regular"/>
                  <a:ea typeface="나눔스퀘어라운드 Regular"/>
                  <a:cs typeface="+mn-cs"/>
                </a:rPr>
                <a:t>Eclipse(STS)</a:t>
              </a:r>
            </a:p>
          </p:txBody>
        </p:sp>
        <p:pic>
          <p:nvPicPr>
            <p:cNvPr id="41" name="Picture 4" descr="eclipse devì ëí ì´ë¯¸ì§ ê²ìê²°ê³¼">
              <a:extLst>
                <a:ext uri="{FF2B5EF4-FFF2-40B4-BE49-F238E27FC236}">
                  <a16:creationId xmlns:a16="http://schemas.microsoft.com/office/drawing/2014/main" id="{94756387-6D86-4C05-95D2-EE20470330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21140" y="2246137"/>
              <a:ext cx="886351" cy="8863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2716AFA7-2463-439D-9AC4-E5D6A5C67572}"/>
              </a:ext>
            </a:extLst>
          </p:cNvPr>
          <p:cNvGrpSpPr/>
          <p:nvPr/>
        </p:nvGrpSpPr>
        <p:grpSpPr>
          <a:xfrm>
            <a:off x="6561797" y="1586611"/>
            <a:ext cx="1838626" cy="2520280"/>
            <a:chOff x="6030873" y="1778694"/>
            <a:chExt cx="1838626" cy="2520280"/>
          </a:xfrm>
        </p:grpSpPr>
        <p:sp>
          <p:nvSpPr>
            <p:cNvPr id="42" name="모서리가 둥근 직사각형 55">
              <a:extLst>
                <a:ext uri="{FF2B5EF4-FFF2-40B4-BE49-F238E27FC236}">
                  <a16:creationId xmlns:a16="http://schemas.microsoft.com/office/drawing/2014/main" id="{9394EFB0-4A7F-4FF3-B82C-E6FEE8BC71D9}"/>
                </a:ext>
              </a:extLst>
            </p:cNvPr>
            <p:cNvSpPr/>
            <p:nvPr/>
          </p:nvSpPr>
          <p:spPr>
            <a:xfrm>
              <a:off x="6030873" y="1778694"/>
              <a:ext cx="1838626" cy="2520280"/>
            </a:xfrm>
            <a:prstGeom prst="roundRect">
              <a:avLst>
                <a:gd name="adj" fmla="val 5442"/>
              </a:avLst>
            </a:prstGeom>
            <a:noFill/>
            <a:ln w="19050">
              <a:solidFill>
                <a:schemeClr val="tx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C4300DC4-FF6B-4DFE-AA4D-52DABF88D571}"/>
                </a:ext>
              </a:extLst>
            </p:cNvPr>
            <p:cNvCxnSpPr/>
            <p:nvPr/>
          </p:nvCxnSpPr>
          <p:spPr>
            <a:xfrm>
              <a:off x="6030873" y="3606720"/>
              <a:ext cx="1807561" cy="0"/>
            </a:xfrm>
            <a:prstGeom prst="line">
              <a:avLst/>
            </a:prstGeom>
            <a:ln w="19050">
              <a:solidFill>
                <a:schemeClr val="tx1">
                  <a:alpha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1B2672DF-8AFD-4854-A956-E8F84EC0A590}"/>
                </a:ext>
              </a:extLst>
            </p:cNvPr>
            <p:cNvSpPr txBox="1"/>
            <p:nvPr/>
          </p:nvSpPr>
          <p:spPr>
            <a:xfrm>
              <a:off x="6061936" y="3701687"/>
              <a:ext cx="177649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-80" normalizeH="0" baseline="0" noProof="0" dirty="0">
                  <a:ln>
                    <a:solidFill>
                      <a:srgbClr val="3A3838">
                        <a:alpha val="30000"/>
                      </a:srgbClr>
                    </a:solidFill>
                  </a:ln>
                  <a:solidFill>
                    <a:srgbClr val="272123"/>
                  </a:solidFill>
                  <a:effectLst/>
                  <a:uLnTx/>
                  <a:uFillTx/>
                  <a:latin typeface="나눔스퀘어라운드 Regular"/>
                  <a:ea typeface="나눔스퀘어라운드 Regular"/>
                  <a:cs typeface="+mn-cs"/>
                </a:rPr>
                <a:t>데이터베이스 모델링</a:t>
              </a:r>
              <a:endParaRPr kumimoji="0" lang="en-US" altLang="ko-KR" sz="1400" b="0" i="0" u="none" strike="noStrike" kern="1200" cap="none" spc="-80" normalizeH="0" baseline="0" noProof="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272123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1200" cap="none" spc="0" normalizeH="0" baseline="0" noProof="0" dirty="0" err="1">
                  <a:ln>
                    <a:solidFill>
                      <a:srgbClr val="3A3838">
                        <a:alpha val="30000"/>
                      </a:srgbClr>
                    </a:solidFill>
                  </a:ln>
                  <a:solidFill>
                    <a:srgbClr val="272123"/>
                  </a:solidFill>
                  <a:effectLst/>
                  <a:uLnTx/>
                  <a:uFillTx/>
                  <a:latin typeface="나눔스퀘어라운드 Regular"/>
                  <a:ea typeface="나눔스퀘어라운드 Regular"/>
                  <a:cs typeface="+mn-cs"/>
                </a:rPr>
                <a:t>eXERD</a:t>
              </a:r>
              <a:endParaRPr kumimoji="0" lang="en-US" altLang="ko-KR" sz="1400" b="0" i="0" u="none" strike="noStrike" kern="1200" cap="none" spc="0" normalizeH="0" baseline="0" noProof="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272123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endParaRPr>
            </a:p>
          </p:txBody>
        </p:sp>
      </p:grpSp>
      <p:pic>
        <p:nvPicPr>
          <p:cNvPr id="46" name="Picture 8" descr="JAVA Springì ëí ì´ë¯¸ì§ ê²ìê²°ê³¼">
            <a:extLst>
              <a:ext uri="{FF2B5EF4-FFF2-40B4-BE49-F238E27FC236}">
                <a16:creationId xmlns:a16="http://schemas.microsoft.com/office/drawing/2014/main" id="{AACDA2FC-0B52-4CA6-88D1-EEE1CB0D18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8028" y="7628357"/>
            <a:ext cx="1308796" cy="904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모서리가 둥근 직사각형 59">
            <a:extLst>
              <a:ext uri="{FF2B5EF4-FFF2-40B4-BE49-F238E27FC236}">
                <a16:creationId xmlns:a16="http://schemas.microsoft.com/office/drawing/2014/main" id="{5E9E9E0D-7297-4493-801D-5D3F7BBC67A3}"/>
              </a:ext>
            </a:extLst>
          </p:cNvPr>
          <p:cNvSpPr/>
          <p:nvPr/>
        </p:nvSpPr>
        <p:spPr>
          <a:xfrm>
            <a:off x="5841719" y="7124301"/>
            <a:ext cx="1838626" cy="2520280"/>
          </a:xfrm>
          <a:prstGeom prst="roundRect">
            <a:avLst>
              <a:gd name="adj" fmla="val 5442"/>
            </a:avLst>
          </a:prstGeom>
          <a:noFill/>
          <a:ln w="19050">
            <a:solidFill>
              <a:schemeClr val="tx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5E4F6E12-11CE-4006-9028-3C2339EE03B9}"/>
              </a:ext>
            </a:extLst>
          </p:cNvPr>
          <p:cNvCxnSpPr/>
          <p:nvPr/>
        </p:nvCxnSpPr>
        <p:spPr>
          <a:xfrm>
            <a:off x="5841719" y="8952327"/>
            <a:ext cx="1807561" cy="0"/>
          </a:xfrm>
          <a:prstGeom prst="line">
            <a:avLst/>
          </a:prstGeom>
          <a:ln w="19050">
            <a:solidFill>
              <a:schemeClr val="tx1">
                <a:alpha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98511E06-1918-4C10-B836-88B35F4C41E9}"/>
              </a:ext>
            </a:extLst>
          </p:cNvPr>
          <p:cNvSpPr txBox="1"/>
          <p:nvPr/>
        </p:nvSpPr>
        <p:spPr>
          <a:xfrm>
            <a:off x="6196467" y="9047294"/>
            <a:ext cx="10980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272123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프레임워크</a:t>
            </a:r>
            <a:endParaRPr kumimoji="0" lang="en-US" altLang="ko-KR" sz="1400" b="0" i="0" u="none" strike="noStrike" kern="1200" cap="none" spc="0" normalizeH="0" baseline="0" noProof="0" dirty="0">
              <a:ln>
                <a:solidFill>
                  <a:srgbClr val="3A3838">
                    <a:alpha val="30000"/>
                  </a:srgbClr>
                </a:solidFill>
              </a:ln>
              <a:solidFill>
                <a:srgbClr val="272123"/>
              </a:solidFill>
              <a:effectLst/>
              <a:uLnTx/>
              <a:uFillTx/>
              <a:latin typeface="나눔스퀘어라운드 Regular"/>
              <a:ea typeface="나눔스퀘어라운드 Regular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272123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Spring</a:t>
            </a:r>
          </a:p>
        </p:txBody>
      </p:sp>
      <p:sp>
        <p:nvSpPr>
          <p:cNvPr id="50" name="모서리가 둥근 직사각형 63">
            <a:extLst>
              <a:ext uri="{FF2B5EF4-FFF2-40B4-BE49-F238E27FC236}">
                <a16:creationId xmlns:a16="http://schemas.microsoft.com/office/drawing/2014/main" id="{F60B720B-8E4D-4293-AF21-A69BDDF3E707}"/>
              </a:ext>
            </a:extLst>
          </p:cNvPr>
          <p:cNvSpPr/>
          <p:nvPr/>
        </p:nvSpPr>
        <p:spPr>
          <a:xfrm>
            <a:off x="840899" y="7552735"/>
            <a:ext cx="7649280" cy="728464"/>
          </a:xfrm>
          <a:prstGeom prst="roundRect">
            <a:avLst>
              <a:gd name="adj" fmla="val 5442"/>
            </a:avLst>
          </a:prstGeom>
          <a:noFill/>
          <a:ln w="19050">
            <a:solidFill>
              <a:schemeClr val="tx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A8C4C20-5D47-4D2F-8C07-E7BCFC498450}"/>
              </a:ext>
            </a:extLst>
          </p:cNvPr>
          <p:cNvSpPr txBox="1"/>
          <p:nvPr/>
        </p:nvSpPr>
        <p:spPr>
          <a:xfrm>
            <a:off x="1088799" y="7667134"/>
            <a:ext cx="207884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272123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OS: Windows 10 64bit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272123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협업도구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272123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: SVN</a:t>
            </a:r>
          </a:p>
        </p:txBody>
      </p: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3A19134D-E633-42D4-AA48-6AB4BEF861F9}"/>
              </a:ext>
            </a:extLst>
          </p:cNvPr>
          <p:cNvCxnSpPr/>
          <p:nvPr/>
        </p:nvCxnSpPr>
        <p:spPr>
          <a:xfrm>
            <a:off x="3512512" y="7552735"/>
            <a:ext cx="0" cy="728464"/>
          </a:xfrm>
          <a:prstGeom prst="line">
            <a:avLst/>
          </a:prstGeom>
          <a:ln w="19050">
            <a:solidFill>
              <a:schemeClr val="tx1">
                <a:alpha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BFCB7283-4F8E-4F76-AA94-883FF0FEE360}"/>
              </a:ext>
            </a:extLst>
          </p:cNvPr>
          <p:cNvSpPr txBox="1"/>
          <p:nvPr/>
        </p:nvSpPr>
        <p:spPr>
          <a:xfrm>
            <a:off x="891662" y="641656"/>
            <a:ext cx="1024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개발환경</a:t>
            </a:r>
          </a:p>
        </p:txBody>
      </p:sp>
      <p:sp>
        <p:nvSpPr>
          <p:cNvPr id="55" name="모서리가 둥근 직사각형 63">
            <a:extLst>
              <a:ext uri="{FF2B5EF4-FFF2-40B4-BE49-F238E27FC236}">
                <a16:creationId xmlns:a16="http://schemas.microsoft.com/office/drawing/2014/main" id="{9DECF6C4-CFCD-4DDD-9A7E-D92508A6E26A}"/>
              </a:ext>
            </a:extLst>
          </p:cNvPr>
          <p:cNvSpPr/>
          <p:nvPr/>
        </p:nvSpPr>
        <p:spPr>
          <a:xfrm>
            <a:off x="754772" y="5419220"/>
            <a:ext cx="7649280" cy="728464"/>
          </a:xfrm>
          <a:prstGeom prst="roundRect">
            <a:avLst>
              <a:gd name="adj" fmla="val 5442"/>
            </a:avLst>
          </a:prstGeom>
          <a:noFill/>
          <a:ln w="19050">
            <a:solidFill>
              <a:schemeClr val="tx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272123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※ </a:t>
            </a:r>
            <a:r>
              <a:rPr kumimoji="0" lang="ko-KR" altLang="en-US" sz="1800" b="0" i="0" u="none" strike="noStrike" kern="1200" cap="none" spc="0" normalizeH="0" baseline="0" noProof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272123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향후 개발환경 추가 예정</a:t>
            </a:r>
            <a:endParaRPr kumimoji="0" lang="en-US" altLang="ko-KR" sz="1800" b="0" i="0" u="none" strike="noStrike" kern="1200" cap="none" spc="0" normalizeH="0" baseline="0" noProof="0" dirty="0">
              <a:ln>
                <a:solidFill>
                  <a:srgbClr val="3A3838">
                    <a:alpha val="30000"/>
                  </a:srgbClr>
                </a:solidFill>
              </a:ln>
              <a:solidFill>
                <a:srgbClr val="272123"/>
              </a:solidFill>
              <a:effectLst/>
              <a:uLnTx/>
              <a:uFillTx/>
              <a:latin typeface="나눔스퀘어라운드 Regular"/>
              <a:ea typeface="나눔스퀘어라운드 Regular"/>
              <a:cs typeface="+mn-cs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A0E3604F-F95F-4DCB-A1F5-EA2BEEA23F11}"/>
              </a:ext>
            </a:extLst>
          </p:cNvPr>
          <p:cNvGrpSpPr/>
          <p:nvPr/>
        </p:nvGrpSpPr>
        <p:grpSpPr>
          <a:xfrm>
            <a:off x="3658284" y="1619585"/>
            <a:ext cx="1838626" cy="2520280"/>
            <a:chOff x="6030873" y="1778694"/>
            <a:chExt cx="1838626" cy="2520280"/>
          </a:xfrm>
        </p:grpSpPr>
        <p:sp>
          <p:nvSpPr>
            <p:cNvPr id="31" name="모서리가 둥근 직사각형 55">
              <a:extLst>
                <a:ext uri="{FF2B5EF4-FFF2-40B4-BE49-F238E27FC236}">
                  <a16:creationId xmlns:a16="http://schemas.microsoft.com/office/drawing/2014/main" id="{C931505C-311C-453A-A360-7F056657E8DB}"/>
                </a:ext>
              </a:extLst>
            </p:cNvPr>
            <p:cNvSpPr/>
            <p:nvPr/>
          </p:nvSpPr>
          <p:spPr>
            <a:xfrm>
              <a:off x="6030873" y="1778694"/>
              <a:ext cx="1838626" cy="2520280"/>
            </a:xfrm>
            <a:prstGeom prst="roundRect">
              <a:avLst>
                <a:gd name="adj" fmla="val 5442"/>
              </a:avLst>
            </a:prstGeom>
            <a:noFill/>
            <a:ln w="19050">
              <a:solidFill>
                <a:schemeClr val="tx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09246508-1D15-4A09-8EC3-4B0ACB57C81C}"/>
                </a:ext>
              </a:extLst>
            </p:cNvPr>
            <p:cNvCxnSpPr/>
            <p:nvPr/>
          </p:nvCxnSpPr>
          <p:spPr>
            <a:xfrm>
              <a:off x="6030873" y="3606720"/>
              <a:ext cx="1807561" cy="0"/>
            </a:xfrm>
            <a:prstGeom prst="line">
              <a:avLst/>
            </a:prstGeom>
            <a:ln w="19050">
              <a:solidFill>
                <a:schemeClr val="tx1">
                  <a:alpha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B47D7C6-E53A-4C81-9F3B-C64031A67906}"/>
                </a:ext>
              </a:extLst>
            </p:cNvPr>
            <p:cNvSpPr txBox="1"/>
            <p:nvPr/>
          </p:nvSpPr>
          <p:spPr>
            <a:xfrm>
              <a:off x="6278024" y="3701687"/>
              <a:ext cx="134432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>
                    <a:solidFill>
                      <a:srgbClr val="3A3838">
                        <a:alpha val="30000"/>
                      </a:srgbClr>
                    </a:solidFill>
                  </a:ln>
                  <a:solidFill>
                    <a:srgbClr val="272123"/>
                  </a:solidFill>
                  <a:effectLst/>
                  <a:uLnTx/>
                  <a:uFillTx/>
                  <a:latin typeface="나눔스퀘어라운드 Regular"/>
                  <a:ea typeface="나눔스퀘어라운드 Regular"/>
                  <a:cs typeface="+mn-cs"/>
                </a:rPr>
                <a:t>데이터베이스</a:t>
              </a:r>
              <a:endParaRPr kumimoji="0" lang="en-US" altLang="ko-KR" sz="1400" b="0" i="0" u="none" strike="noStrike" kern="1200" cap="none" spc="0" normalizeH="0" baseline="0" noProof="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272123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1200" cap="none" spc="0" normalizeH="0" baseline="0" noProof="0" dirty="0">
                  <a:ln>
                    <a:solidFill>
                      <a:srgbClr val="3A3838">
                        <a:alpha val="30000"/>
                      </a:srgbClr>
                    </a:solidFill>
                  </a:ln>
                  <a:solidFill>
                    <a:srgbClr val="272123"/>
                  </a:solidFill>
                  <a:effectLst/>
                  <a:uLnTx/>
                  <a:uFillTx/>
                  <a:latin typeface="나눔스퀘어라운드 Regular"/>
                  <a:ea typeface="나눔스퀘어라운드 Regular"/>
                  <a:cs typeface="+mn-cs"/>
                </a:rPr>
                <a:t>Oracle</a:t>
              </a:r>
            </a:p>
          </p:txBody>
        </p:sp>
        <p:pic>
          <p:nvPicPr>
            <p:cNvPr id="56" name="Picture 6" descr="oracleDBì ëí ì´ë¯¸ì§ ê²ìê²°ê³¼">
              <a:extLst>
                <a:ext uri="{FF2B5EF4-FFF2-40B4-BE49-F238E27FC236}">
                  <a16:creationId xmlns:a16="http://schemas.microsoft.com/office/drawing/2014/main" id="{4410965C-4A16-45B9-BA11-A11AD331404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897" t="33524" r="13870" b="33238"/>
            <a:stretch/>
          </p:blipFill>
          <p:spPr bwMode="auto">
            <a:xfrm>
              <a:off x="6276216" y="2462161"/>
              <a:ext cx="1410841" cy="6676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4B5306CF-F5F4-497E-87D8-CCE327A6D30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0427" y="1888800"/>
            <a:ext cx="1130300" cy="1270000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B2DC80AF-D493-451C-81DB-7C30EBB8676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8654" y="82711"/>
            <a:ext cx="1002824" cy="393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78033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67015" y="2571664"/>
            <a:ext cx="133882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4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004</a:t>
            </a:r>
            <a:endParaRPr kumimoji="0" lang="ko-KR" altLang="en-US" sz="5400" b="1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00077" y="3519303"/>
            <a:ext cx="23753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-113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데이터베이스 모델</a:t>
            </a:r>
          </a:p>
        </p:txBody>
      </p:sp>
      <p:cxnSp>
        <p:nvCxnSpPr>
          <p:cNvPr id="18" name="직선 연결선 17"/>
          <p:cNvCxnSpPr/>
          <p:nvPr/>
        </p:nvCxnSpPr>
        <p:spPr>
          <a:xfrm>
            <a:off x="367014" y="3401616"/>
            <a:ext cx="5231028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4CD387B8-A6C7-4FFA-89E8-D2F25CB2EC8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6551" y="2826268"/>
            <a:ext cx="3112061" cy="1222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03207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/>
          <p:cNvCxnSpPr/>
          <p:nvPr/>
        </p:nvCxnSpPr>
        <p:spPr>
          <a:xfrm>
            <a:off x="891662" y="530874"/>
            <a:ext cx="7999816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99361" y="509442"/>
            <a:ext cx="540000" cy="54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67604" y="568465"/>
            <a:ext cx="194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1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528C7CB-C522-4832-8592-172E2A18155B}"/>
              </a:ext>
            </a:extLst>
          </p:cNvPr>
          <p:cNvGrpSpPr/>
          <p:nvPr/>
        </p:nvGrpSpPr>
        <p:grpSpPr>
          <a:xfrm>
            <a:off x="464843" y="641656"/>
            <a:ext cx="1772244" cy="4556935"/>
            <a:chOff x="102325" y="-1582569"/>
            <a:chExt cx="2362992" cy="607590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999987A-5FF5-46F4-B0CE-37DB8E05295F}"/>
                </a:ext>
              </a:extLst>
            </p:cNvPr>
            <p:cNvSpPr txBox="1"/>
            <p:nvPr/>
          </p:nvSpPr>
          <p:spPr>
            <a:xfrm>
              <a:off x="671417" y="-1582569"/>
              <a:ext cx="1451680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전체 모델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B6AC31F-51CD-460F-BECD-99B34DF5C44A}"/>
                </a:ext>
              </a:extLst>
            </p:cNvPr>
            <p:cNvSpPr txBox="1"/>
            <p:nvPr/>
          </p:nvSpPr>
          <p:spPr>
            <a:xfrm>
              <a:off x="102325" y="4231727"/>
              <a:ext cx="2362992" cy="261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675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0BEB6A31-1254-40BE-860B-9738F4FAE3EC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7" r="1"/>
          <a:stretch/>
        </p:blipFill>
        <p:spPr>
          <a:xfrm>
            <a:off x="286869" y="1286888"/>
            <a:ext cx="8582400" cy="5079600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CB3688BD-16C3-4106-AF21-3B5583EFDF3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8654" y="82711"/>
            <a:ext cx="1002824" cy="393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71605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B2D2E467-EB4A-46A2-8139-F439540E21F3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7" r="1"/>
          <a:stretch/>
        </p:blipFill>
        <p:spPr>
          <a:xfrm>
            <a:off x="286869" y="1286888"/>
            <a:ext cx="8582400" cy="5079600"/>
          </a:xfrm>
          <a:prstGeom prst="rect">
            <a:avLst/>
          </a:prstGeom>
          <a:ln>
            <a:solidFill>
              <a:srgbClr val="000000"/>
            </a:solidFill>
          </a:ln>
        </p:spPr>
      </p:pic>
      <p:cxnSp>
        <p:nvCxnSpPr>
          <p:cNvPr id="23" name="직선 연결선 22"/>
          <p:cNvCxnSpPr/>
          <p:nvPr/>
        </p:nvCxnSpPr>
        <p:spPr>
          <a:xfrm>
            <a:off x="891662" y="530874"/>
            <a:ext cx="7999816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99361" y="509442"/>
            <a:ext cx="540000" cy="54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67604" y="568465"/>
            <a:ext cx="194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1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528C7CB-C522-4832-8592-172E2A18155B}"/>
              </a:ext>
            </a:extLst>
          </p:cNvPr>
          <p:cNvGrpSpPr/>
          <p:nvPr/>
        </p:nvGrpSpPr>
        <p:grpSpPr>
          <a:xfrm>
            <a:off x="464843" y="641656"/>
            <a:ext cx="1772244" cy="4556935"/>
            <a:chOff x="102325" y="-1582569"/>
            <a:chExt cx="2362992" cy="607590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999987A-5FF5-46F4-B0CE-37DB8E05295F}"/>
                </a:ext>
              </a:extLst>
            </p:cNvPr>
            <p:cNvSpPr txBox="1"/>
            <p:nvPr/>
          </p:nvSpPr>
          <p:spPr>
            <a:xfrm>
              <a:off x="671417" y="-1582569"/>
              <a:ext cx="1451680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전체 모델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B6AC31F-51CD-460F-BECD-99B34DF5C44A}"/>
                </a:ext>
              </a:extLst>
            </p:cNvPr>
            <p:cNvSpPr txBox="1"/>
            <p:nvPr/>
          </p:nvSpPr>
          <p:spPr>
            <a:xfrm>
              <a:off x="102325" y="4231727"/>
              <a:ext cx="2362992" cy="261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675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92AD56B-BF1A-48DE-9AAB-EFB92A9D2DC9}"/>
              </a:ext>
            </a:extLst>
          </p:cNvPr>
          <p:cNvSpPr/>
          <p:nvPr/>
        </p:nvSpPr>
        <p:spPr>
          <a:xfrm>
            <a:off x="372110" y="1344126"/>
            <a:ext cx="4664710" cy="4964338"/>
          </a:xfrm>
          <a:prstGeom prst="rect">
            <a:avLst/>
          </a:prstGeom>
          <a:solidFill>
            <a:schemeClr val="accent1">
              <a:lumMod val="40000"/>
              <a:lumOff val="60000"/>
              <a:alpha val="27000"/>
            </a:schemeClr>
          </a:solidFill>
          <a:ln w="222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9096C56-F96E-4625-BE82-EB8DA1620256}"/>
              </a:ext>
            </a:extLst>
          </p:cNvPr>
          <p:cNvSpPr/>
          <p:nvPr/>
        </p:nvSpPr>
        <p:spPr>
          <a:xfrm>
            <a:off x="5440452" y="1344126"/>
            <a:ext cx="3353028" cy="4964338"/>
          </a:xfrm>
          <a:prstGeom prst="rect">
            <a:avLst/>
          </a:prstGeom>
          <a:solidFill>
            <a:schemeClr val="accent4">
              <a:lumMod val="20000"/>
              <a:lumOff val="80000"/>
              <a:alpha val="23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6F8072C-4313-4A54-B457-D2BE90F68EE8}"/>
              </a:ext>
            </a:extLst>
          </p:cNvPr>
          <p:cNvSpPr txBox="1"/>
          <p:nvPr/>
        </p:nvSpPr>
        <p:spPr>
          <a:xfrm>
            <a:off x="464842" y="3032494"/>
            <a:ext cx="1298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ED636D">
                    <a:lumMod val="75000"/>
                  </a:srgbClr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영상물 분류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230B8BC-CFEE-437D-8511-AD9075602F6D}"/>
              </a:ext>
            </a:extLst>
          </p:cNvPr>
          <p:cNvSpPr txBox="1"/>
          <p:nvPr/>
        </p:nvSpPr>
        <p:spPr>
          <a:xfrm>
            <a:off x="7444101" y="2069016"/>
            <a:ext cx="1298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1097D0">
                    <a:lumMod val="75000"/>
                  </a:srgbClr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사용자 관리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58CAF58-AAC8-4909-B9E5-8242ADB73F4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8654" y="82711"/>
            <a:ext cx="1002824" cy="393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48543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/>
          <p:cNvCxnSpPr/>
          <p:nvPr/>
        </p:nvCxnSpPr>
        <p:spPr>
          <a:xfrm>
            <a:off x="891662" y="530874"/>
            <a:ext cx="7999816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99361" y="509442"/>
            <a:ext cx="540000" cy="54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67604" y="568465"/>
            <a:ext cx="194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2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528C7CB-C522-4832-8592-172E2A18155B}"/>
              </a:ext>
            </a:extLst>
          </p:cNvPr>
          <p:cNvGrpSpPr/>
          <p:nvPr/>
        </p:nvGrpSpPr>
        <p:grpSpPr>
          <a:xfrm>
            <a:off x="464843" y="641656"/>
            <a:ext cx="1772244" cy="4556935"/>
            <a:chOff x="102325" y="-1582569"/>
            <a:chExt cx="2362992" cy="607590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999987A-5FF5-46F4-B0CE-37DB8E05295F}"/>
                </a:ext>
              </a:extLst>
            </p:cNvPr>
            <p:cNvSpPr txBox="1"/>
            <p:nvPr/>
          </p:nvSpPr>
          <p:spPr>
            <a:xfrm>
              <a:off x="671417" y="-1582569"/>
              <a:ext cx="1731671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영상물 분류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B6AC31F-51CD-460F-BECD-99B34DF5C44A}"/>
                </a:ext>
              </a:extLst>
            </p:cNvPr>
            <p:cNvSpPr txBox="1"/>
            <p:nvPr/>
          </p:nvSpPr>
          <p:spPr>
            <a:xfrm>
              <a:off x="102325" y="4231727"/>
              <a:ext cx="2362992" cy="261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675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819108F4-7226-464F-9F51-4AED16B0DE60}"/>
              </a:ext>
            </a:extLst>
          </p:cNvPr>
          <p:cNvSpPr txBox="1"/>
          <p:nvPr/>
        </p:nvSpPr>
        <p:spPr>
          <a:xfrm>
            <a:off x="5047162" y="1582419"/>
            <a:ext cx="2133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주요 테이블 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: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ED636D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영상물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99D555A-4F67-4964-8B49-FEFBBB6C9773}"/>
              </a:ext>
            </a:extLst>
          </p:cNvPr>
          <p:cNvSpPr txBox="1"/>
          <p:nvPr/>
        </p:nvSpPr>
        <p:spPr>
          <a:xfrm>
            <a:off x="5246100" y="1925925"/>
            <a:ext cx="3645378" cy="16678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marR="0" lvl="0" indent="-171450" algn="just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OTT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 서비스에서 제공하는 컨텐츠 분류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  <a:p>
            <a:pPr marL="171450" marR="0" lvl="0" indent="-171450" algn="just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총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11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가지 칼럼으로 구분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  <a:p>
            <a:pPr marL="171450" marR="0" lvl="0" indent="-171450" algn="just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ko-KR" sz="1400" b="0" i="0" u="none" strike="noStrike" kern="1200" cap="none" spc="-7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OTT ID</a:t>
            </a:r>
            <a:r>
              <a:rPr kumimoji="0" lang="ko-KR" altLang="en-US" sz="1400" b="0" i="0" u="none" strike="noStrike" kern="1200" cap="none" spc="-7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 부여를 통해 특정 컨텐츠를 제공하는</a:t>
            </a:r>
            <a:endParaRPr kumimoji="0" lang="en-US" altLang="ko-KR" sz="1400" b="0" i="0" u="none" strike="noStrike" kern="1200" cap="none" spc="-7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  <a:p>
            <a:pPr marL="0" marR="0" lvl="0" indent="0" algn="just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    OTT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서비스 안내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  <a:p>
            <a:pPr marL="171450" marR="0" lvl="0" indent="-171450" algn="just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400" b="0" i="0" u="none" strike="noStrike" kern="1200" cap="none" spc="-5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중복으로 제공되는 컨텐츠는 </a:t>
            </a:r>
            <a:r>
              <a:rPr kumimoji="0" lang="en-US" altLang="ko-KR" sz="1400" b="0" i="0" u="none" strike="noStrike" kern="1200" cap="none" spc="-5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OTT</a:t>
            </a:r>
            <a:r>
              <a:rPr kumimoji="0" lang="ko-KR" altLang="en-US" sz="1400" b="0" i="0" u="none" strike="noStrike" kern="1200" cap="none" spc="-5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 </a:t>
            </a:r>
            <a:r>
              <a:rPr kumimoji="0" lang="en-US" altLang="ko-KR" sz="1400" b="0" i="0" u="none" strike="noStrike" kern="1200" cap="none" spc="-5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ID</a:t>
            </a:r>
            <a:r>
              <a:rPr kumimoji="0" lang="ko-KR" altLang="en-US" sz="1400" b="0" i="0" u="none" strike="noStrike" kern="1200" cap="none" spc="-5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로 구분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8D9C8E8-14A8-44CF-B60E-013C4B55FADA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8" r="45701"/>
          <a:stretch/>
        </p:blipFill>
        <p:spPr>
          <a:xfrm>
            <a:off x="286869" y="1286888"/>
            <a:ext cx="4643719" cy="5079600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309ED10-276D-4158-AD49-CAFED100660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8654" y="82711"/>
            <a:ext cx="1002824" cy="393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5461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/>
          <p:cNvCxnSpPr/>
          <p:nvPr/>
        </p:nvCxnSpPr>
        <p:spPr>
          <a:xfrm>
            <a:off x="891662" y="530874"/>
            <a:ext cx="7999816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99361" y="509442"/>
            <a:ext cx="540000" cy="54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67604" y="568465"/>
            <a:ext cx="194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1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34" name="모서리가 둥근 직사각형 34">
            <a:extLst>
              <a:ext uri="{FF2B5EF4-FFF2-40B4-BE49-F238E27FC236}">
                <a16:creationId xmlns:a16="http://schemas.microsoft.com/office/drawing/2014/main" id="{131B3B89-B19F-4427-B835-D41571E31E9D}"/>
              </a:ext>
            </a:extLst>
          </p:cNvPr>
          <p:cNvSpPr/>
          <p:nvPr/>
        </p:nvSpPr>
        <p:spPr>
          <a:xfrm>
            <a:off x="0" y="7126532"/>
            <a:ext cx="1838626" cy="2520280"/>
          </a:xfrm>
          <a:prstGeom prst="roundRect">
            <a:avLst>
              <a:gd name="adj" fmla="val 5442"/>
            </a:avLst>
          </a:prstGeom>
          <a:noFill/>
          <a:ln w="19050">
            <a:solidFill>
              <a:schemeClr val="tx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9CCF9856-AC2F-48EF-A794-683F3EA6386A}"/>
              </a:ext>
            </a:extLst>
          </p:cNvPr>
          <p:cNvCxnSpPr/>
          <p:nvPr/>
        </p:nvCxnSpPr>
        <p:spPr>
          <a:xfrm>
            <a:off x="0" y="8954558"/>
            <a:ext cx="1807561" cy="0"/>
          </a:xfrm>
          <a:prstGeom prst="line">
            <a:avLst/>
          </a:prstGeom>
          <a:ln w="19050">
            <a:solidFill>
              <a:schemeClr val="tx1">
                <a:alpha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BAC1D8CD-BEA9-4DCA-9ED0-396B33F283CD}"/>
              </a:ext>
            </a:extLst>
          </p:cNvPr>
          <p:cNvSpPr txBox="1"/>
          <p:nvPr/>
        </p:nvSpPr>
        <p:spPr>
          <a:xfrm>
            <a:off x="354748" y="9049525"/>
            <a:ext cx="10980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272123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개발언어</a:t>
            </a:r>
            <a:endParaRPr kumimoji="0" lang="en-US" altLang="ko-KR" sz="1400" b="0" i="0" u="none" strike="noStrike" kern="1200" cap="none" spc="0" normalizeH="0" baseline="0" noProof="0" dirty="0">
              <a:ln>
                <a:solidFill>
                  <a:srgbClr val="3A3838">
                    <a:alpha val="30000"/>
                  </a:srgbClr>
                </a:solidFill>
              </a:ln>
              <a:solidFill>
                <a:srgbClr val="272123"/>
              </a:solidFill>
              <a:effectLst/>
              <a:uLnTx/>
              <a:uFillTx/>
              <a:latin typeface="나눔스퀘어라운드 Regular"/>
              <a:ea typeface="나눔스퀘어라운드 Regular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272123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Java</a:t>
            </a:r>
          </a:p>
        </p:txBody>
      </p:sp>
      <p:pic>
        <p:nvPicPr>
          <p:cNvPr id="37" name="Picture 2">
            <a:extLst>
              <a:ext uri="{FF2B5EF4-FFF2-40B4-BE49-F238E27FC236}">
                <a16:creationId xmlns:a16="http://schemas.microsoft.com/office/drawing/2014/main" id="{F50F8261-6D8F-4BF3-BA06-8E2629193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442" y="7381598"/>
            <a:ext cx="794676" cy="13174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BD0FE4B4-D70B-40C9-829B-59453C73A569}"/>
              </a:ext>
            </a:extLst>
          </p:cNvPr>
          <p:cNvGrpSpPr/>
          <p:nvPr/>
        </p:nvGrpSpPr>
        <p:grpSpPr>
          <a:xfrm>
            <a:off x="754772" y="1596843"/>
            <a:ext cx="1838626" cy="2520280"/>
            <a:chOff x="1355989" y="1778694"/>
            <a:chExt cx="1838626" cy="2520280"/>
          </a:xfrm>
        </p:grpSpPr>
        <p:sp>
          <p:nvSpPr>
            <p:cNvPr id="38" name="모서리가 둥근 직사각형 41">
              <a:extLst>
                <a:ext uri="{FF2B5EF4-FFF2-40B4-BE49-F238E27FC236}">
                  <a16:creationId xmlns:a16="http://schemas.microsoft.com/office/drawing/2014/main" id="{CBE7C9A2-ED50-456D-A5A4-7DBA2143247E}"/>
                </a:ext>
              </a:extLst>
            </p:cNvPr>
            <p:cNvSpPr/>
            <p:nvPr/>
          </p:nvSpPr>
          <p:spPr>
            <a:xfrm>
              <a:off x="1355989" y="1778694"/>
              <a:ext cx="1838626" cy="2520280"/>
            </a:xfrm>
            <a:prstGeom prst="roundRect">
              <a:avLst>
                <a:gd name="adj" fmla="val 5442"/>
              </a:avLst>
            </a:prstGeom>
            <a:noFill/>
            <a:ln w="19050">
              <a:solidFill>
                <a:schemeClr val="tx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218627B4-71D2-4D80-BA58-00E6D03DE939}"/>
                </a:ext>
              </a:extLst>
            </p:cNvPr>
            <p:cNvCxnSpPr/>
            <p:nvPr/>
          </p:nvCxnSpPr>
          <p:spPr>
            <a:xfrm>
              <a:off x="1355989" y="3606720"/>
              <a:ext cx="1807561" cy="0"/>
            </a:xfrm>
            <a:prstGeom prst="line">
              <a:avLst/>
            </a:prstGeom>
            <a:ln w="19050">
              <a:solidFill>
                <a:schemeClr val="tx1">
                  <a:alpha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F96C3E50-865B-4C28-804F-741F3217E0DC}"/>
                </a:ext>
              </a:extLst>
            </p:cNvPr>
            <p:cNvSpPr txBox="1"/>
            <p:nvPr/>
          </p:nvSpPr>
          <p:spPr>
            <a:xfrm>
              <a:off x="1562942" y="3701687"/>
              <a:ext cx="145281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>
                    <a:solidFill>
                      <a:srgbClr val="3A3838">
                        <a:alpha val="30000"/>
                      </a:srgbClr>
                    </a:solidFill>
                  </a:ln>
                  <a:solidFill>
                    <a:srgbClr val="272123"/>
                  </a:solidFill>
                  <a:effectLst/>
                  <a:uLnTx/>
                  <a:uFillTx/>
                  <a:latin typeface="나눔스퀘어라운드 Regular"/>
                  <a:ea typeface="나눔스퀘어라운드 Regular"/>
                  <a:cs typeface="+mn-cs"/>
                </a:rPr>
                <a:t>개발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solidFill>
                      <a:srgbClr val="3A3838">
                        <a:alpha val="30000"/>
                      </a:srgbClr>
                    </a:solidFill>
                  </a:ln>
                  <a:solidFill>
                    <a:srgbClr val="272123"/>
                  </a:solidFill>
                  <a:effectLst/>
                  <a:uLnTx/>
                  <a:uFillTx/>
                  <a:latin typeface="나눔스퀘어라운드 Regular"/>
                  <a:ea typeface="나눔스퀘어라운드 Regular"/>
                  <a:cs typeface="+mn-cs"/>
                </a:rPr>
                <a:t> IDE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1200" cap="none" spc="0" normalizeH="0" baseline="0" noProof="0" dirty="0" err="1">
                  <a:ln>
                    <a:solidFill>
                      <a:srgbClr val="3A3838">
                        <a:alpha val="30000"/>
                      </a:srgbClr>
                    </a:solidFill>
                  </a:ln>
                  <a:solidFill>
                    <a:srgbClr val="272123"/>
                  </a:solidFill>
                  <a:effectLst/>
                  <a:uLnTx/>
                  <a:uFillTx/>
                  <a:latin typeface="나눔스퀘어라운드 Regular"/>
                  <a:ea typeface="나눔스퀘어라운드 Regular"/>
                  <a:cs typeface="+mn-cs"/>
                </a:rPr>
                <a:t>VSCode</a:t>
              </a:r>
              <a:endParaRPr kumimoji="0" lang="en-US" altLang="ko-KR" sz="1400" b="0" i="0" u="none" strike="noStrike" kern="1200" cap="none" spc="0" normalizeH="0" baseline="0" noProof="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272123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2716AFA7-2463-439D-9AC4-E5D6A5C67572}"/>
              </a:ext>
            </a:extLst>
          </p:cNvPr>
          <p:cNvGrpSpPr/>
          <p:nvPr/>
        </p:nvGrpSpPr>
        <p:grpSpPr>
          <a:xfrm>
            <a:off x="6561797" y="1623187"/>
            <a:ext cx="1838626" cy="2520280"/>
            <a:chOff x="6030873" y="1778694"/>
            <a:chExt cx="1838626" cy="2520280"/>
          </a:xfrm>
        </p:grpSpPr>
        <p:sp>
          <p:nvSpPr>
            <p:cNvPr id="42" name="모서리가 둥근 직사각형 55">
              <a:extLst>
                <a:ext uri="{FF2B5EF4-FFF2-40B4-BE49-F238E27FC236}">
                  <a16:creationId xmlns:a16="http://schemas.microsoft.com/office/drawing/2014/main" id="{9394EFB0-4A7F-4FF3-B82C-E6FEE8BC71D9}"/>
                </a:ext>
              </a:extLst>
            </p:cNvPr>
            <p:cNvSpPr/>
            <p:nvPr/>
          </p:nvSpPr>
          <p:spPr>
            <a:xfrm>
              <a:off x="6030873" y="1778694"/>
              <a:ext cx="1838626" cy="2520280"/>
            </a:xfrm>
            <a:prstGeom prst="roundRect">
              <a:avLst>
                <a:gd name="adj" fmla="val 5442"/>
              </a:avLst>
            </a:prstGeom>
            <a:noFill/>
            <a:ln w="19050">
              <a:solidFill>
                <a:schemeClr val="tx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C4300DC4-FF6B-4DFE-AA4D-52DABF88D571}"/>
                </a:ext>
              </a:extLst>
            </p:cNvPr>
            <p:cNvCxnSpPr/>
            <p:nvPr/>
          </p:nvCxnSpPr>
          <p:spPr>
            <a:xfrm>
              <a:off x="6030873" y="3606720"/>
              <a:ext cx="1807561" cy="0"/>
            </a:xfrm>
            <a:prstGeom prst="line">
              <a:avLst/>
            </a:prstGeom>
            <a:ln w="19050">
              <a:solidFill>
                <a:schemeClr val="tx1">
                  <a:alpha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1B2672DF-8AFD-4854-A956-E8F84EC0A590}"/>
                </a:ext>
              </a:extLst>
            </p:cNvPr>
            <p:cNvSpPr txBox="1"/>
            <p:nvPr/>
          </p:nvSpPr>
          <p:spPr>
            <a:xfrm>
              <a:off x="6061936" y="3701687"/>
              <a:ext cx="177649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-80" normalizeH="0" baseline="0" noProof="0" dirty="0">
                  <a:ln>
                    <a:solidFill>
                      <a:srgbClr val="3A3838">
                        <a:alpha val="30000"/>
                      </a:srgbClr>
                    </a:solidFill>
                  </a:ln>
                  <a:solidFill>
                    <a:srgbClr val="272123"/>
                  </a:solidFill>
                  <a:effectLst/>
                  <a:uLnTx/>
                  <a:uFillTx/>
                  <a:latin typeface="나눔스퀘어라운드 Regular"/>
                  <a:ea typeface="나눔스퀘어라운드 Regular"/>
                  <a:cs typeface="+mn-cs"/>
                </a:rPr>
                <a:t>협업 도구</a:t>
              </a:r>
              <a:endParaRPr lang="en-US" altLang="ko-KR" sz="1400" spc="-8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272123"/>
                </a:solidFill>
                <a:latin typeface="나눔스퀘어라운드 Regular"/>
                <a:ea typeface="나눔스퀘어라운드 Regular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1200" cap="none" normalizeH="0" baseline="0" noProof="0" dirty="0">
                  <a:ln>
                    <a:solidFill>
                      <a:srgbClr val="3A3838">
                        <a:alpha val="30000"/>
                      </a:srgbClr>
                    </a:solidFill>
                  </a:ln>
                  <a:solidFill>
                    <a:srgbClr val="272123"/>
                  </a:solidFill>
                  <a:effectLst/>
                  <a:uLnTx/>
                  <a:uFillTx/>
                  <a:latin typeface="나눔스퀘어라운드 Regular"/>
                  <a:ea typeface="나눔스퀘어라운드 Regular"/>
                  <a:cs typeface="+mn-cs"/>
                </a:rPr>
                <a:t>Git</a:t>
              </a:r>
              <a:r>
                <a:rPr lang="en-US" altLang="ko-KR" sz="1400" dirty="0">
                  <a:ln>
                    <a:solidFill>
                      <a:srgbClr val="3A3838">
                        <a:alpha val="30000"/>
                      </a:srgbClr>
                    </a:solidFill>
                  </a:ln>
                  <a:solidFill>
                    <a:srgbClr val="272123"/>
                  </a:solidFill>
                  <a:latin typeface="나눔스퀘어라운드 Regular"/>
                  <a:ea typeface="나눔스퀘어라운드 Regular"/>
                </a:rPr>
                <a:t>hub, NOTION</a:t>
              </a:r>
            </a:p>
          </p:txBody>
        </p:sp>
      </p:grpSp>
      <p:pic>
        <p:nvPicPr>
          <p:cNvPr id="46" name="Picture 8" descr="JAVA Springì ëí ì´ë¯¸ì§ ê²ìê²°ê³¼">
            <a:extLst>
              <a:ext uri="{FF2B5EF4-FFF2-40B4-BE49-F238E27FC236}">
                <a16:creationId xmlns:a16="http://schemas.microsoft.com/office/drawing/2014/main" id="{AACDA2FC-0B52-4CA6-88D1-EEE1CB0D18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8028" y="7628357"/>
            <a:ext cx="1308796" cy="904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모서리가 둥근 직사각형 59">
            <a:extLst>
              <a:ext uri="{FF2B5EF4-FFF2-40B4-BE49-F238E27FC236}">
                <a16:creationId xmlns:a16="http://schemas.microsoft.com/office/drawing/2014/main" id="{5E9E9E0D-7297-4493-801D-5D3F7BBC67A3}"/>
              </a:ext>
            </a:extLst>
          </p:cNvPr>
          <p:cNvSpPr/>
          <p:nvPr/>
        </p:nvSpPr>
        <p:spPr>
          <a:xfrm>
            <a:off x="5841719" y="7124301"/>
            <a:ext cx="1838626" cy="2520280"/>
          </a:xfrm>
          <a:prstGeom prst="roundRect">
            <a:avLst>
              <a:gd name="adj" fmla="val 5442"/>
            </a:avLst>
          </a:prstGeom>
          <a:noFill/>
          <a:ln w="19050">
            <a:solidFill>
              <a:schemeClr val="tx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5E4F6E12-11CE-4006-9028-3C2339EE03B9}"/>
              </a:ext>
            </a:extLst>
          </p:cNvPr>
          <p:cNvCxnSpPr/>
          <p:nvPr/>
        </p:nvCxnSpPr>
        <p:spPr>
          <a:xfrm>
            <a:off x="5841719" y="8952327"/>
            <a:ext cx="1807561" cy="0"/>
          </a:xfrm>
          <a:prstGeom prst="line">
            <a:avLst/>
          </a:prstGeom>
          <a:ln w="19050">
            <a:solidFill>
              <a:schemeClr val="tx1">
                <a:alpha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98511E06-1918-4C10-B836-88B35F4C41E9}"/>
              </a:ext>
            </a:extLst>
          </p:cNvPr>
          <p:cNvSpPr txBox="1"/>
          <p:nvPr/>
        </p:nvSpPr>
        <p:spPr>
          <a:xfrm>
            <a:off x="6196467" y="9047294"/>
            <a:ext cx="10980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272123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프레임워크</a:t>
            </a:r>
            <a:endParaRPr kumimoji="0" lang="en-US" altLang="ko-KR" sz="1400" b="0" i="0" u="none" strike="noStrike" kern="1200" cap="none" spc="0" normalizeH="0" baseline="0" noProof="0" dirty="0">
              <a:ln>
                <a:solidFill>
                  <a:srgbClr val="3A3838">
                    <a:alpha val="30000"/>
                  </a:srgbClr>
                </a:solidFill>
              </a:ln>
              <a:solidFill>
                <a:srgbClr val="272123"/>
              </a:solidFill>
              <a:effectLst/>
              <a:uLnTx/>
              <a:uFillTx/>
              <a:latin typeface="나눔스퀘어라운드 Regular"/>
              <a:ea typeface="나눔스퀘어라운드 Regular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272123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Spring</a:t>
            </a:r>
          </a:p>
        </p:txBody>
      </p:sp>
      <p:sp>
        <p:nvSpPr>
          <p:cNvPr id="50" name="모서리가 둥근 직사각형 63">
            <a:extLst>
              <a:ext uri="{FF2B5EF4-FFF2-40B4-BE49-F238E27FC236}">
                <a16:creationId xmlns:a16="http://schemas.microsoft.com/office/drawing/2014/main" id="{F60B720B-8E4D-4293-AF21-A69BDDF3E707}"/>
              </a:ext>
            </a:extLst>
          </p:cNvPr>
          <p:cNvSpPr/>
          <p:nvPr/>
        </p:nvSpPr>
        <p:spPr>
          <a:xfrm>
            <a:off x="840899" y="7552735"/>
            <a:ext cx="7649280" cy="728464"/>
          </a:xfrm>
          <a:prstGeom prst="roundRect">
            <a:avLst>
              <a:gd name="adj" fmla="val 5442"/>
            </a:avLst>
          </a:prstGeom>
          <a:noFill/>
          <a:ln w="19050">
            <a:solidFill>
              <a:schemeClr val="tx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A8C4C20-5D47-4D2F-8C07-E7BCFC498450}"/>
              </a:ext>
            </a:extLst>
          </p:cNvPr>
          <p:cNvSpPr txBox="1"/>
          <p:nvPr/>
        </p:nvSpPr>
        <p:spPr>
          <a:xfrm>
            <a:off x="1088799" y="7667134"/>
            <a:ext cx="207884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272123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OS: Windows 10 64bit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272123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협업도구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272123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: SVN</a:t>
            </a:r>
          </a:p>
        </p:txBody>
      </p: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3A19134D-E633-42D4-AA48-6AB4BEF861F9}"/>
              </a:ext>
            </a:extLst>
          </p:cNvPr>
          <p:cNvCxnSpPr/>
          <p:nvPr/>
        </p:nvCxnSpPr>
        <p:spPr>
          <a:xfrm>
            <a:off x="3512512" y="7552735"/>
            <a:ext cx="0" cy="728464"/>
          </a:xfrm>
          <a:prstGeom prst="line">
            <a:avLst/>
          </a:prstGeom>
          <a:ln w="19050">
            <a:solidFill>
              <a:schemeClr val="tx1">
                <a:alpha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BFCB7283-4F8E-4F76-AA94-883FF0FEE360}"/>
              </a:ext>
            </a:extLst>
          </p:cNvPr>
          <p:cNvSpPr txBox="1"/>
          <p:nvPr/>
        </p:nvSpPr>
        <p:spPr>
          <a:xfrm>
            <a:off x="891662" y="641656"/>
            <a:ext cx="1024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개발환경</a:t>
            </a:r>
          </a:p>
        </p:txBody>
      </p:sp>
      <p:sp>
        <p:nvSpPr>
          <p:cNvPr id="55" name="모서리가 둥근 직사각형 63">
            <a:extLst>
              <a:ext uri="{FF2B5EF4-FFF2-40B4-BE49-F238E27FC236}">
                <a16:creationId xmlns:a16="http://schemas.microsoft.com/office/drawing/2014/main" id="{9DECF6C4-CFCD-4DDD-9A7E-D92508A6E26A}"/>
              </a:ext>
            </a:extLst>
          </p:cNvPr>
          <p:cNvSpPr/>
          <p:nvPr/>
        </p:nvSpPr>
        <p:spPr>
          <a:xfrm>
            <a:off x="739361" y="4354450"/>
            <a:ext cx="7654831" cy="1842774"/>
          </a:xfrm>
          <a:prstGeom prst="roundRect">
            <a:avLst>
              <a:gd name="adj" fmla="val 5442"/>
            </a:avLst>
          </a:prstGeom>
          <a:noFill/>
          <a:ln w="19050">
            <a:solidFill>
              <a:schemeClr val="tx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solidFill>
                  <a:srgbClr val="3A3838">
                    <a:alpha val="30000"/>
                  </a:srgbClr>
                </a:solidFill>
              </a:ln>
              <a:solidFill>
                <a:srgbClr val="272123"/>
              </a:solidFill>
              <a:effectLst/>
              <a:uLnTx/>
              <a:uFillTx/>
              <a:latin typeface="나눔스퀘어라운드 Regular"/>
              <a:ea typeface="나눔스퀘어라운드 Regular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>
              <a:ln>
                <a:solidFill>
                  <a:srgbClr val="3A3838">
                    <a:alpha val="30000"/>
                  </a:srgbClr>
                </a:solidFill>
              </a:ln>
              <a:solidFill>
                <a:srgbClr val="272123"/>
              </a:solidFill>
              <a:latin typeface="나눔스퀘어라운드 Regular"/>
              <a:ea typeface="나눔스퀘어라운드 Regular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lang="en-US" altLang="ko-KR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272123"/>
                </a:solidFill>
                <a:latin typeface="나눔스퀘어라운드 Regular"/>
                <a:ea typeface="나눔스퀘어라운드 Regular"/>
              </a:rPr>
            </a:br>
            <a:r>
              <a:rPr kumimoji="0" lang="ko-KR" altLang="en-US" sz="1800" b="0" i="0" u="none" strike="noStrike" kern="1200" cap="none" spc="0" normalizeH="0" baseline="0" noProof="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272123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기타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272123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272123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기술 및 프레임워크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272123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: HTML5,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272123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272123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CSS3,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272123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272123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JS, Bootstrap, jQuery, Ajax, 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272123"/>
                </a:solidFill>
                <a:latin typeface="나눔스퀘어라운드 Regular"/>
                <a:ea typeface="나눔스퀘어라운드 Regular"/>
              </a:rPr>
              <a:t>   Recharts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272123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, JSP, JSON                                                   </a:t>
            </a: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A0E3604F-F95F-4DCB-A1F5-EA2BEEA23F11}"/>
              </a:ext>
            </a:extLst>
          </p:cNvPr>
          <p:cNvGrpSpPr/>
          <p:nvPr/>
        </p:nvGrpSpPr>
        <p:grpSpPr>
          <a:xfrm>
            <a:off x="4626122" y="1619585"/>
            <a:ext cx="1838626" cy="2520280"/>
            <a:chOff x="6030873" y="1778694"/>
            <a:chExt cx="1838626" cy="2520280"/>
          </a:xfrm>
        </p:grpSpPr>
        <p:sp>
          <p:nvSpPr>
            <p:cNvPr id="31" name="모서리가 둥근 직사각형 55">
              <a:extLst>
                <a:ext uri="{FF2B5EF4-FFF2-40B4-BE49-F238E27FC236}">
                  <a16:creationId xmlns:a16="http://schemas.microsoft.com/office/drawing/2014/main" id="{C931505C-311C-453A-A360-7F056657E8DB}"/>
                </a:ext>
              </a:extLst>
            </p:cNvPr>
            <p:cNvSpPr/>
            <p:nvPr/>
          </p:nvSpPr>
          <p:spPr>
            <a:xfrm>
              <a:off x="6030873" y="1778694"/>
              <a:ext cx="1838626" cy="2520280"/>
            </a:xfrm>
            <a:prstGeom prst="roundRect">
              <a:avLst>
                <a:gd name="adj" fmla="val 5442"/>
              </a:avLst>
            </a:prstGeom>
            <a:noFill/>
            <a:ln w="19050">
              <a:solidFill>
                <a:schemeClr val="tx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09246508-1D15-4A09-8EC3-4B0ACB57C81C}"/>
                </a:ext>
              </a:extLst>
            </p:cNvPr>
            <p:cNvCxnSpPr/>
            <p:nvPr/>
          </p:nvCxnSpPr>
          <p:spPr>
            <a:xfrm>
              <a:off x="6030873" y="3606720"/>
              <a:ext cx="1807561" cy="0"/>
            </a:xfrm>
            <a:prstGeom prst="line">
              <a:avLst/>
            </a:prstGeom>
            <a:ln w="19050">
              <a:solidFill>
                <a:schemeClr val="tx1">
                  <a:alpha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B47D7C6-E53A-4C81-9F3B-C64031A67906}"/>
                </a:ext>
              </a:extLst>
            </p:cNvPr>
            <p:cNvSpPr txBox="1"/>
            <p:nvPr/>
          </p:nvSpPr>
          <p:spPr>
            <a:xfrm>
              <a:off x="6278024" y="3701687"/>
              <a:ext cx="134432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>
                    <a:solidFill>
                      <a:srgbClr val="3A3838">
                        <a:alpha val="30000"/>
                      </a:srgbClr>
                    </a:solidFill>
                  </a:ln>
                  <a:solidFill>
                    <a:srgbClr val="272123"/>
                  </a:solidFill>
                  <a:effectLst/>
                  <a:uLnTx/>
                  <a:uFillTx/>
                  <a:latin typeface="나눔스퀘어라운드 Regular"/>
                  <a:ea typeface="나눔스퀘어라운드 Regular"/>
                  <a:cs typeface="+mn-cs"/>
                </a:rPr>
                <a:t>데이터베이스</a:t>
              </a:r>
              <a:endParaRPr kumimoji="0" lang="en-US" altLang="ko-KR" sz="1400" b="0" i="0" u="none" strike="noStrike" kern="1200" cap="none" spc="0" normalizeH="0" baseline="0" noProof="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272123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1200" cap="none" spc="0" normalizeH="0" baseline="0" noProof="0" dirty="0">
                  <a:ln>
                    <a:solidFill>
                      <a:srgbClr val="3A3838">
                        <a:alpha val="30000"/>
                      </a:srgbClr>
                    </a:solidFill>
                  </a:ln>
                  <a:solidFill>
                    <a:srgbClr val="272123"/>
                  </a:solidFill>
                  <a:effectLst/>
                  <a:uLnTx/>
                  <a:uFillTx/>
                  <a:latin typeface="나눔스퀘어라운드 Regular"/>
                  <a:ea typeface="나눔스퀘어라운드 Regular"/>
                  <a:cs typeface="+mn-cs"/>
                </a:rPr>
                <a:t>MySQL</a:t>
              </a:r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2A82407A-19AC-49EE-81F5-E199EC44B362}"/>
              </a:ext>
            </a:extLst>
          </p:cNvPr>
          <p:cNvGrpSpPr/>
          <p:nvPr/>
        </p:nvGrpSpPr>
        <p:grpSpPr>
          <a:xfrm>
            <a:off x="2690447" y="1612083"/>
            <a:ext cx="1838626" cy="2520280"/>
            <a:chOff x="1355989" y="1778694"/>
            <a:chExt cx="1838626" cy="2520280"/>
          </a:xfrm>
        </p:grpSpPr>
        <p:sp>
          <p:nvSpPr>
            <p:cNvPr id="52" name="모서리가 둥근 직사각형 41">
              <a:extLst>
                <a:ext uri="{FF2B5EF4-FFF2-40B4-BE49-F238E27FC236}">
                  <a16:creationId xmlns:a16="http://schemas.microsoft.com/office/drawing/2014/main" id="{8E1B2BC8-56CE-4002-AB49-A731CEC83720}"/>
                </a:ext>
              </a:extLst>
            </p:cNvPr>
            <p:cNvSpPr/>
            <p:nvPr/>
          </p:nvSpPr>
          <p:spPr>
            <a:xfrm>
              <a:off x="1355989" y="1778694"/>
              <a:ext cx="1838626" cy="2520280"/>
            </a:xfrm>
            <a:prstGeom prst="roundRect">
              <a:avLst>
                <a:gd name="adj" fmla="val 5442"/>
              </a:avLst>
            </a:prstGeom>
            <a:noFill/>
            <a:ln w="19050">
              <a:solidFill>
                <a:schemeClr val="tx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614B2E1B-B37D-4DB3-8BFF-4D6107473222}"/>
                </a:ext>
              </a:extLst>
            </p:cNvPr>
            <p:cNvCxnSpPr/>
            <p:nvPr/>
          </p:nvCxnSpPr>
          <p:spPr>
            <a:xfrm>
              <a:off x="1355989" y="3606720"/>
              <a:ext cx="1807561" cy="0"/>
            </a:xfrm>
            <a:prstGeom prst="line">
              <a:avLst/>
            </a:prstGeom>
            <a:ln w="19050">
              <a:solidFill>
                <a:schemeClr val="tx1">
                  <a:alpha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1AF2D05B-41E9-4557-97D7-373B86DEE73B}"/>
                </a:ext>
              </a:extLst>
            </p:cNvPr>
            <p:cNvSpPr txBox="1"/>
            <p:nvPr/>
          </p:nvSpPr>
          <p:spPr>
            <a:xfrm>
              <a:off x="1484724" y="3701687"/>
              <a:ext cx="160925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1200" cap="none" spc="0" normalizeH="0" baseline="0" noProof="0" dirty="0">
                  <a:ln>
                    <a:solidFill>
                      <a:srgbClr val="3A3838">
                        <a:alpha val="30000"/>
                      </a:srgbClr>
                    </a:solidFill>
                  </a:ln>
                  <a:solidFill>
                    <a:srgbClr val="272123"/>
                  </a:solidFill>
                  <a:effectLst/>
                  <a:uLnTx/>
                  <a:uFillTx/>
                  <a:latin typeface="나눔스퀘어라운드 Regular"/>
                  <a:ea typeface="나눔스퀘어라운드 Regular"/>
                  <a:cs typeface="+mn-cs"/>
                </a:rPr>
                <a:t>Web Framework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400" dirty="0">
                  <a:ln>
                    <a:solidFill>
                      <a:srgbClr val="3A3838">
                        <a:alpha val="30000"/>
                      </a:srgbClr>
                    </a:solidFill>
                  </a:ln>
                  <a:solidFill>
                    <a:srgbClr val="272123"/>
                  </a:solidFill>
                  <a:latin typeface="나눔스퀘어라운드 Regular"/>
                  <a:ea typeface="나눔스퀘어라운드 Regular"/>
                </a:rPr>
                <a:t>Django, react</a:t>
              </a:r>
              <a:endParaRPr kumimoji="0" lang="en-US" altLang="ko-KR" sz="1400" b="0" i="0" u="none" strike="noStrike" kern="1200" cap="none" spc="0" normalizeH="0" baseline="0" noProof="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272123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endParaRPr>
            </a:p>
          </p:txBody>
        </p:sp>
      </p:grpSp>
      <p:pic>
        <p:nvPicPr>
          <p:cNvPr id="8" name="Picture 4">
            <a:extLst>
              <a:ext uri="{FF2B5EF4-FFF2-40B4-BE49-F238E27FC236}">
                <a16:creationId xmlns:a16="http://schemas.microsoft.com/office/drawing/2014/main" id="{E3E14665-1082-44F0-B270-19496B075D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0038" y="2589042"/>
            <a:ext cx="695103" cy="717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2">
            <a:extLst>
              <a:ext uri="{FF2B5EF4-FFF2-40B4-BE49-F238E27FC236}">
                <a16:creationId xmlns:a16="http://schemas.microsoft.com/office/drawing/2014/main" id="{7CD5E7A5-7535-47FF-A2C5-6CA736D4BC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6205" y="4583713"/>
            <a:ext cx="367062" cy="517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4" descr="비공식 자바스크립트 로고 2">
            <a:extLst>
              <a:ext uri="{FF2B5EF4-FFF2-40B4-BE49-F238E27FC236}">
                <a16:creationId xmlns:a16="http://schemas.microsoft.com/office/drawing/2014/main" id="{EF99651C-DDF8-4BE2-9D56-F4A65F534D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4371" y="4597560"/>
            <a:ext cx="489833" cy="489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6">
            <a:extLst>
              <a:ext uri="{FF2B5EF4-FFF2-40B4-BE49-F238E27FC236}">
                <a16:creationId xmlns:a16="http://schemas.microsoft.com/office/drawing/2014/main" id="{24EBF5F9-EFF2-4F47-AF88-30636F9553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4523" y="4631981"/>
            <a:ext cx="877634" cy="420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8" descr="JSP] 1. JSP이란? · linked2ev">
            <a:extLst>
              <a:ext uri="{FF2B5EF4-FFF2-40B4-BE49-F238E27FC236}">
                <a16:creationId xmlns:a16="http://schemas.microsoft.com/office/drawing/2014/main" id="{23A490EE-EA37-491C-AF7D-F496C8B207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9662" y="4506371"/>
            <a:ext cx="367062" cy="672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10">
            <a:extLst>
              <a:ext uri="{FF2B5EF4-FFF2-40B4-BE49-F238E27FC236}">
                <a16:creationId xmlns:a16="http://schemas.microsoft.com/office/drawing/2014/main" id="{95281BD1-10C4-430F-94F9-07DC647885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657" y="4561181"/>
            <a:ext cx="633444" cy="562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" name="Picture 12" descr="NO Image">
            <a:extLst>
              <a:ext uri="{FF2B5EF4-FFF2-40B4-BE49-F238E27FC236}">
                <a16:creationId xmlns:a16="http://schemas.microsoft.com/office/drawing/2014/main" id="{44D8DD6F-D2B5-4008-8ABC-63DB0CA949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7828" y="4662294"/>
            <a:ext cx="753488" cy="360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" name="Picture 14" descr="부트스트랩 (프런트엔드 프레임워크) - 위키백과, 우리 모두의 백과사전">
            <a:extLst>
              <a:ext uri="{FF2B5EF4-FFF2-40B4-BE49-F238E27FC236}">
                <a16:creationId xmlns:a16="http://schemas.microsoft.com/office/drawing/2014/main" id="{1157BBDC-A3CE-4E0E-9CB9-3224B1432E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308" y="4608230"/>
            <a:ext cx="588111" cy="468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" name="Picture 18">
            <a:extLst>
              <a:ext uri="{FF2B5EF4-FFF2-40B4-BE49-F238E27FC236}">
                <a16:creationId xmlns:a16="http://schemas.microsoft.com/office/drawing/2014/main" id="{99DF06C0-5582-4891-ACC1-A6A232E6AD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3261" y="4699486"/>
            <a:ext cx="1170749" cy="285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upload.wikimedia.org/wikipedia/commons/thumb/2/...">
            <a:extLst>
              <a:ext uri="{FF2B5EF4-FFF2-40B4-BE49-F238E27FC236}">
                <a16:creationId xmlns:a16="http://schemas.microsoft.com/office/drawing/2014/main" id="{0652D2B4-C021-4D9E-98EA-FE4F00CB9B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1990" y="2010441"/>
            <a:ext cx="1034925" cy="1030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ySQL 내부 구조">
            <a:extLst>
              <a:ext uri="{FF2B5EF4-FFF2-40B4-BE49-F238E27FC236}">
                <a16:creationId xmlns:a16="http://schemas.microsoft.com/office/drawing/2014/main" id="{4462F94C-7329-405B-B676-7627DCA7E0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0332" y="2334360"/>
            <a:ext cx="1158208" cy="483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Django - 나무위키">
            <a:extLst>
              <a:ext uri="{FF2B5EF4-FFF2-40B4-BE49-F238E27FC236}">
                <a16:creationId xmlns:a16="http://schemas.microsoft.com/office/drawing/2014/main" id="{9EE36135-439F-48C3-8E52-08B69F91C2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2178" y="2702112"/>
            <a:ext cx="1007149" cy="348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Notion | LinkedIn">
            <a:extLst>
              <a:ext uri="{FF2B5EF4-FFF2-40B4-BE49-F238E27FC236}">
                <a16:creationId xmlns:a16="http://schemas.microsoft.com/office/drawing/2014/main" id="{7C70905E-7B3B-4F2E-BFF1-6B61C40575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6349" y="1816259"/>
            <a:ext cx="717526" cy="717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React(1)">
            <a:extLst>
              <a:ext uri="{FF2B5EF4-FFF2-40B4-BE49-F238E27FC236}">
                <a16:creationId xmlns:a16="http://schemas.microsoft.com/office/drawing/2014/main" id="{103A6F93-B29E-4C36-B0F2-43B3271146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16" t="30940" r="16007" b="31958"/>
          <a:stretch/>
        </p:blipFill>
        <p:spPr bwMode="auto">
          <a:xfrm>
            <a:off x="2915730" y="2096281"/>
            <a:ext cx="1380045" cy="394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Recharts를 이용한 chart 만들기 :: GoGo">
            <a:extLst>
              <a:ext uri="{FF2B5EF4-FFF2-40B4-BE49-F238E27FC236}">
                <a16:creationId xmlns:a16="http://schemas.microsoft.com/office/drawing/2014/main" id="{CDE8B96D-9A2B-479F-9EE7-D83E03F442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5114" y="4667289"/>
            <a:ext cx="633444" cy="350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331314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/>
          <p:cNvCxnSpPr/>
          <p:nvPr/>
        </p:nvCxnSpPr>
        <p:spPr>
          <a:xfrm>
            <a:off x="891662" y="530874"/>
            <a:ext cx="7999816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99361" y="509442"/>
            <a:ext cx="540000" cy="54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67604" y="568465"/>
            <a:ext cx="194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3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528C7CB-C522-4832-8592-172E2A18155B}"/>
              </a:ext>
            </a:extLst>
          </p:cNvPr>
          <p:cNvGrpSpPr/>
          <p:nvPr/>
        </p:nvGrpSpPr>
        <p:grpSpPr>
          <a:xfrm>
            <a:off x="464843" y="641656"/>
            <a:ext cx="1772244" cy="4556935"/>
            <a:chOff x="102325" y="-1582569"/>
            <a:chExt cx="2362992" cy="607590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999987A-5FF5-46F4-B0CE-37DB8E05295F}"/>
                </a:ext>
              </a:extLst>
            </p:cNvPr>
            <p:cNvSpPr txBox="1"/>
            <p:nvPr/>
          </p:nvSpPr>
          <p:spPr>
            <a:xfrm>
              <a:off x="671417" y="-1582569"/>
              <a:ext cx="1731671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사용자 관리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B6AC31F-51CD-460F-BECD-99B34DF5C44A}"/>
                </a:ext>
              </a:extLst>
            </p:cNvPr>
            <p:cNvSpPr txBox="1"/>
            <p:nvPr/>
          </p:nvSpPr>
          <p:spPr>
            <a:xfrm>
              <a:off x="102325" y="4231727"/>
              <a:ext cx="2362992" cy="261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675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3FFFF128-7BE8-4665-90EB-7BD90F7A034A}"/>
              </a:ext>
            </a:extLst>
          </p:cNvPr>
          <p:cNvSpPr txBox="1"/>
          <p:nvPr/>
        </p:nvSpPr>
        <p:spPr>
          <a:xfrm>
            <a:off x="5047162" y="1582419"/>
            <a:ext cx="387798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주요 테이블 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: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ED636D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사용자가 </a:t>
            </a:r>
            <a:r>
              <a:rPr kumimoji="0" lang="ko-KR" alt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ED636D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찜한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ED636D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 콘텐츠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ED636D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/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600" b="1" i="0" u="none" strike="noStrike" kern="1200" cap="none" spc="0" normalizeH="0" baseline="0" noProof="0" dirty="0">
              <a:ln>
                <a:noFill/>
              </a:ln>
              <a:solidFill>
                <a:srgbClr val="ED636D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ED636D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                     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ED636D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개인 영상 평가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A84CC49-B278-4A63-B489-40EED8EEE31E}"/>
              </a:ext>
            </a:extLst>
          </p:cNvPr>
          <p:cNvSpPr txBox="1"/>
          <p:nvPr/>
        </p:nvSpPr>
        <p:spPr>
          <a:xfrm>
            <a:off x="5246100" y="2209770"/>
            <a:ext cx="3645378" cy="16678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marR="0" lvl="0" indent="-171450" algn="just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400" b="0" i="0" u="none" strike="noStrike" kern="1200" cap="none" spc="-12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사용자가 원하는 영상 저장하는 </a:t>
            </a:r>
            <a:r>
              <a:rPr kumimoji="0" lang="en-US" altLang="ko-KR" sz="1400" b="0" i="0" u="none" strike="noStrike" kern="1200" cap="none" spc="-12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맑은고딕"/>
                <a:ea typeface="굴림" panose="020B0600000101010101" pitchFamily="50" charset="-127"/>
                <a:cs typeface="+mn-cs"/>
              </a:rPr>
              <a:t>‘</a:t>
            </a:r>
            <a:r>
              <a:rPr kumimoji="0" lang="ko-KR" altLang="en-US" sz="1400" b="0" i="0" u="none" strike="noStrike" kern="1200" cap="none" spc="-12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찜</a:t>
            </a:r>
            <a:r>
              <a:rPr kumimoji="0" lang="en-US" altLang="ko-KR" sz="1400" b="0" i="0" u="none" strike="noStrike" kern="1200" cap="none" spc="-12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’ </a:t>
            </a:r>
            <a:r>
              <a:rPr kumimoji="0" lang="ko-KR" altLang="en-US" sz="1400" b="0" i="0" u="none" strike="noStrike" kern="1200" cap="none" spc="-12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기능 추가</a:t>
            </a:r>
            <a:endParaRPr kumimoji="0" lang="en-US" altLang="ko-KR" sz="1400" b="0" i="0" u="none" strike="noStrike" kern="1200" cap="none" spc="-12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나눔스퀘어라운드 Regular"/>
              <a:ea typeface="나눔스퀘어라운드 Regular"/>
              <a:cs typeface="+mn-cs"/>
            </a:endParaRPr>
          </a:p>
          <a:p>
            <a:pPr marL="171450" marR="0" lvl="0" indent="-171450" algn="just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400" b="0" i="0" u="none" strike="noStrike" kern="1200" cap="none" spc="-10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향후</a:t>
            </a:r>
            <a:r>
              <a:rPr kumimoji="0" lang="ko-KR" altLang="en-US" sz="1400" b="0" i="0" u="none" strike="noStrike" kern="1200" cap="none" spc="-10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맑은고딕"/>
                <a:ea typeface="굴림" panose="020B0600000101010101" pitchFamily="50" charset="-127"/>
                <a:cs typeface="+mn-cs"/>
              </a:rPr>
              <a:t> </a:t>
            </a:r>
            <a:r>
              <a:rPr kumimoji="0" lang="en-US" altLang="ko-KR" sz="1400" b="0" i="0" u="none" strike="noStrike" kern="1200" cap="none" spc="-10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맑은고딕"/>
                <a:ea typeface="굴림" panose="020B0600000101010101" pitchFamily="50" charset="-127"/>
                <a:cs typeface="+mn-cs"/>
              </a:rPr>
              <a:t>‘</a:t>
            </a:r>
            <a:r>
              <a:rPr kumimoji="0" lang="ko-KR" altLang="en-US" sz="1400" b="0" i="0" u="none" strike="noStrike" kern="1200" cap="none" spc="-10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찜</a:t>
            </a:r>
            <a:r>
              <a:rPr kumimoji="0" lang="en-US" altLang="ko-KR" sz="1400" b="0" i="0" u="none" strike="noStrike" kern="1200" cap="none" spc="-10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’ </a:t>
            </a:r>
            <a:r>
              <a:rPr kumimoji="0" lang="ko-KR" altLang="en-US" sz="1400" b="0" i="0" u="none" strike="noStrike" kern="1200" cap="none" spc="-10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기능을 통해 사용자가 직접 나만의</a:t>
            </a:r>
            <a:endParaRPr kumimoji="0" lang="en-US" altLang="ko-KR" sz="1400" b="0" i="0" u="none" strike="noStrike" kern="1200" cap="none" spc="-10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나눔스퀘어라운드 Regular"/>
              <a:ea typeface="나눔스퀘어라운드 Regular"/>
              <a:cs typeface="+mn-cs"/>
            </a:endParaRPr>
          </a:p>
          <a:p>
            <a:pPr marL="0" marR="0" lvl="0" indent="0" algn="just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  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컨텐츠 서재 생성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  <a:p>
            <a:pPr marL="171450" marR="0" lvl="0" indent="-171450" algn="just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400" b="0" i="0" u="none" strike="noStrike" kern="1200" cap="none" spc="-18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개인 영상 평가</a:t>
            </a:r>
            <a:r>
              <a:rPr kumimoji="0" lang="en-US" altLang="ko-KR" sz="1400" b="0" i="0" u="none" strike="noStrike" kern="1200" cap="none" spc="-18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, </a:t>
            </a:r>
            <a:r>
              <a:rPr kumimoji="0" lang="en-US" altLang="ko-KR" sz="1400" b="0" i="0" u="none" strike="noStrike" kern="1200" cap="none" spc="-18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맑은고딕"/>
                <a:ea typeface="굴림" panose="020B0600000101010101" pitchFamily="50" charset="-127"/>
                <a:cs typeface="+mn-cs"/>
              </a:rPr>
              <a:t>‘</a:t>
            </a:r>
            <a:r>
              <a:rPr kumimoji="0" lang="ko-KR" altLang="en-US" sz="1400" b="0" i="0" u="none" strike="noStrike" kern="1200" cap="none" spc="-18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찜</a:t>
            </a:r>
            <a:r>
              <a:rPr kumimoji="0" lang="en-US" altLang="ko-KR" sz="1400" b="0" i="0" u="none" strike="noStrike" kern="1200" cap="none" spc="-18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’</a:t>
            </a:r>
            <a:r>
              <a:rPr kumimoji="0" lang="ko-KR" altLang="en-US" sz="1400" b="0" i="0" u="none" strike="noStrike" kern="1200" cap="none" spc="-18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은 향후 영상추천기능에 반영</a:t>
            </a:r>
            <a:endParaRPr kumimoji="0" lang="en-US" altLang="ko-KR" sz="1400" b="0" i="0" u="none" strike="noStrike" kern="1200" cap="none" spc="-18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나눔스퀘어라운드 Regular"/>
              <a:ea typeface="나눔스퀘어라운드 Regular"/>
              <a:cs typeface="+mn-cs"/>
            </a:endParaRPr>
          </a:p>
          <a:p>
            <a:pPr marL="0" marR="0" lvl="0" indent="0" algn="just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   ⇒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사용자 만족도 증대 예상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8AAB7126-FD62-4321-AEDE-CEDE7F50F2A8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891" r="1"/>
          <a:stretch/>
        </p:blipFill>
        <p:spPr>
          <a:xfrm>
            <a:off x="286919" y="1290237"/>
            <a:ext cx="3316893" cy="5079600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300D5A85-9F1C-444C-9623-BB664A3E306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8654" y="82711"/>
            <a:ext cx="1002824" cy="393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0545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/>
          <p:cNvCxnSpPr/>
          <p:nvPr/>
        </p:nvCxnSpPr>
        <p:spPr>
          <a:xfrm>
            <a:off x="891662" y="530874"/>
            <a:ext cx="7999816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99361" y="509442"/>
            <a:ext cx="540000" cy="54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67604" y="568465"/>
            <a:ext cx="194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4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528C7CB-C522-4832-8592-172E2A18155B}"/>
              </a:ext>
            </a:extLst>
          </p:cNvPr>
          <p:cNvGrpSpPr/>
          <p:nvPr/>
        </p:nvGrpSpPr>
        <p:grpSpPr>
          <a:xfrm>
            <a:off x="464843" y="641656"/>
            <a:ext cx="2060600" cy="4556935"/>
            <a:chOff x="102325" y="-1582569"/>
            <a:chExt cx="2747466" cy="607590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999987A-5FF5-46F4-B0CE-37DB8E05295F}"/>
                </a:ext>
              </a:extLst>
            </p:cNvPr>
            <p:cNvSpPr txBox="1"/>
            <p:nvPr/>
          </p:nvSpPr>
          <p:spPr>
            <a:xfrm>
              <a:off x="671417" y="-1582569"/>
              <a:ext cx="2178374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테스트 데이터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B6AC31F-51CD-460F-BECD-99B34DF5C44A}"/>
                </a:ext>
              </a:extLst>
            </p:cNvPr>
            <p:cNvSpPr txBox="1"/>
            <p:nvPr/>
          </p:nvSpPr>
          <p:spPr>
            <a:xfrm>
              <a:off x="102325" y="4231727"/>
              <a:ext cx="2362992" cy="261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675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30A7A481-52E7-45F3-AEC3-D16C0C1341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204" y="1289265"/>
            <a:ext cx="7015543" cy="3434840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E7B16C5-2B5E-4529-A672-18288A00F3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5359"/>
          <a:stretch/>
        </p:blipFill>
        <p:spPr>
          <a:xfrm>
            <a:off x="3766987" y="2434979"/>
            <a:ext cx="5100710" cy="3918691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7CF1AB2-E663-453A-9171-F94D839CC8B0}"/>
              </a:ext>
            </a:extLst>
          </p:cNvPr>
          <p:cNvSpPr txBox="1"/>
          <p:nvPr/>
        </p:nvSpPr>
        <p:spPr>
          <a:xfrm>
            <a:off x="279442" y="4728157"/>
            <a:ext cx="1344322" cy="276999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272123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콘텐츠 데이터</a:t>
            </a:r>
            <a:endParaRPr kumimoji="0" lang="en-US" altLang="ko-KR" sz="1200" b="0" i="0" u="none" strike="noStrike" kern="1200" cap="none" spc="0" normalizeH="0" baseline="0" noProof="0" dirty="0">
              <a:ln>
                <a:solidFill>
                  <a:srgbClr val="3A3838">
                    <a:alpha val="30000"/>
                  </a:srgbClr>
                </a:solidFill>
              </a:ln>
              <a:solidFill>
                <a:srgbClr val="272123"/>
              </a:solidFill>
              <a:effectLst/>
              <a:uLnTx/>
              <a:uFillTx/>
              <a:latin typeface="나눔스퀘어라운드 Regular"/>
              <a:ea typeface="나눔스퀘어라운드 Regular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CEABE28-68CE-4ABE-BFE0-DC68571744B4}"/>
              </a:ext>
            </a:extLst>
          </p:cNvPr>
          <p:cNvSpPr txBox="1"/>
          <p:nvPr/>
        </p:nvSpPr>
        <p:spPr>
          <a:xfrm>
            <a:off x="7526187" y="2149769"/>
            <a:ext cx="1344322" cy="276999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272123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사용자 데이터</a:t>
            </a:r>
            <a:endParaRPr kumimoji="0" lang="en-US" altLang="ko-KR" sz="1200" b="0" i="0" u="none" strike="noStrike" kern="1200" cap="none" spc="0" normalizeH="0" baseline="0" noProof="0" dirty="0">
              <a:ln>
                <a:solidFill>
                  <a:srgbClr val="3A3838">
                    <a:alpha val="30000"/>
                  </a:srgbClr>
                </a:solidFill>
              </a:ln>
              <a:solidFill>
                <a:srgbClr val="272123"/>
              </a:solidFill>
              <a:effectLst/>
              <a:uLnTx/>
              <a:uFillTx/>
              <a:latin typeface="나눔스퀘어라운드 Regular"/>
              <a:ea typeface="나눔스퀘어라운드 Regular"/>
              <a:cs typeface="+mn-cs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D894C39-57CF-4909-84DE-BEA13EF057D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8654" y="82711"/>
            <a:ext cx="1002824" cy="393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82461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/>
          <p:cNvCxnSpPr/>
          <p:nvPr/>
        </p:nvCxnSpPr>
        <p:spPr>
          <a:xfrm>
            <a:off x="891662" y="530874"/>
            <a:ext cx="7999816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99361" y="509442"/>
            <a:ext cx="540000" cy="54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67604" y="568465"/>
            <a:ext cx="194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4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528C7CB-C522-4832-8592-172E2A18155B}"/>
              </a:ext>
            </a:extLst>
          </p:cNvPr>
          <p:cNvGrpSpPr/>
          <p:nvPr/>
        </p:nvGrpSpPr>
        <p:grpSpPr>
          <a:xfrm>
            <a:off x="464843" y="641656"/>
            <a:ext cx="2060600" cy="4556935"/>
            <a:chOff x="102325" y="-1582569"/>
            <a:chExt cx="2747466" cy="607590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999987A-5FF5-46F4-B0CE-37DB8E05295F}"/>
                </a:ext>
              </a:extLst>
            </p:cNvPr>
            <p:cNvSpPr txBox="1"/>
            <p:nvPr/>
          </p:nvSpPr>
          <p:spPr>
            <a:xfrm>
              <a:off x="671417" y="-1582569"/>
              <a:ext cx="2178374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테스트 데이터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B6AC31F-51CD-460F-BECD-99B34DF5C44A}"/>
                </a:ext>
              </a:extLst>
            </p:cNvPr>
            <p:cNvSpPr txBox="1"/>
            <p:nvPr/>
          </p:nvSpPr>
          <p:spPr>
            <a:xfrm>
              <a:off x="102325" y="4231727"/>
              <a:ext cx="2362992" cy="261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675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87CF1AB2-E663-453A-9171-F94D839CC8B0}"/>
              </a:ext>
            </a:extLst>
          </p:cNvPr>
          <p:cNvSpPr txBox="1"/>
          <p:nvPr/>
        </p:nvSpPr>
        <p:spPr>
          <a:xfrm>
            <a:off x="279442" y="4728157"/>
            <a:ext cx="1344322" cy="276999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272123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콘텐츠 데이터</a:t>
            </a:r>
            <a:endParaRPr kumimoji="0" lang="en-US" altLang="ko-KR" sz="1200" b="0" i="0" u="none" strike="noStrike" kern="1200" cap="none" spc="0" normalizeH="0" baseline="0" noProof="0" dirty="0">
              <a:ln>
                <a:solidFill>
                  <a:srgbClr val="3A3838">
                    <a:alpha val="30000"/>
                  </a:srgbClr>
                </a:solidFill>
              </a:ln>
              <a:solidFill>
                <a:srgbClr val="272123"/>
              </a:solidFill>
              <a:effectLst/>
              <a:uLnTx/>
              <a:uFillTx/>
              <a:latin typeface="나눔스퀘어라운드 Regular"/>
              <a:ea typeface="나눔스퀘어라운드 Regular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CEABE28-68CE-4ABE-BFE0-DC68571744B4}"/>
              </a:ext>
            </a:extLst>
          </p:cNvPr>
          <p:cNvSpPr txBox="1"/>
          <p:nvPr/>
        </p:nvSpPr>
        <p:spPr>
          <a:xfrm>
            <a:off x="6588724" y="3434557"/>
            <a:ext cx="1478754" cy="276999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272123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선호작품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272123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ID-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272123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유저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272123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ID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58D357A-0928-4249-9633-23D7F6F0D6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491" y="1289265"/>
            <a:ext cx="2628900" cy="4572000"/>
          </a:xfrm>
          <a:prstGeom prst="rect">
            <a:avLst/>
          </a:prstGeom>
          <a:ln w="9525">
            <a:solidFill>
              <a:srgbClr val="000000"/>
            </a:solidFill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069BE1E-1B51-4888-BBA4-7DC437A8C8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25" t="1121"/>
          <a:stretch/>
        </p:blipFill>
        <p:spPr>
          <a:xfrm>
            <a:off x="6595074" y="1291052"/>
            <a:ext cx="2269435" cy="2137948"/>
          </a:xfrm>
          <a:prstGeom prst="rect">
            <a:avLst/>
          </a:prstGeom>
          <a:ln w="9525">
            <a:solidFill>
              <a:srgbClr val="000000"/>
            </a:solidFill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9B9BE2A-2025-4D74-AF32-516563126945}"/>
              </a:ext>
            </a:extLst>
          </p:cNvPr>
          <p:cNvSpPr txBox="1"/>
          <p:nvPr/>
        </p:nvSpPr>
        <p:spPr>
          <a:xfrm>
            <a:off x="3658816" y="5473781"/>
            <a:ext cx="918190" cy="276999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272123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작품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272123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-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272123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배우</a:t>
            </a:r>
            <a:endParaRPr kumimoji="0" lang="en-US" altLang="ko-KR" sz="1200" b="0" i="0" u="none" strike="noStrike" kern="1200" cap="none" spc="0" normalizeH="0" baseline="0" noProof="0" dirty="0">
              <a:ln>
                <a:solidFill>
                  <a:srgbClr val="3A3838">
                    <a:alpha val="30000"/>
                  </a:srgbClr>
                </a:solidFill>
              </a:ln>
              <a:solidFill>
                <a:srgbClr val="272123"/>
              </a:solidFill>
              <a:effectLst/>
              <a:uLnTx/>
              <a:uFillTx/>
              <a:latin typeface="나눔스퀘어라운드 Regular"/>
              <a:ea typeface="나눔스퀘어라운드 Regular"/>
              <a:cs typeface="+mn-cs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5C45562-CD56-4228-8E8E-F0AD90FC2A75}"/>
              </a:ext>
            </a:extLst>
          </p:cNvPr>
          <p:cNvSpPr txBox="1"/>
          <p:nvPr/>
        </p:nvSpPr>
        <p:spPr>
          <a:xfrm>
            <a:off x="267141" y="5864296"/>
            <a:ext cx="799350" cy="276999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272123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배우목록</a:t>
            </a:r>
            <a:endParaRPr kumimoji="0" lang="en-US" altLang="ko-KR" sz="1200" b="0" i="0" u="none" strike="noStrike" kern="1200" cap="none" spc="0" normalizeH="0" baseline="0" noProof="0" dirty="0">
              <a:ln>
                <a:solidFill>
                  <a:srgbClr val="3A3838">
                    <a:alpha val="30000"/>
                  </a:srgbClr>
                </a:solidFill>
              </a:ln>
              <a:solidFill>
                <a:srgbClr val="272123"/>
              </a:solidFill>
              <a:effectLst/>
              <a:uLnTx/>
              <a:uFillTx/>
              <a:latin typeface="나눔스퀘어라운드 Regular"/>
              <a:ea typeface="나눔스퀘어라운드 Regular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56CF112-7E53-4E71-A146-BBEA5BE767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1295" y="1281737"/>
            <a:ext cx="2149475" cy="4191963"/>
          </a:xfrm>
          <a:prstGeom prst="rect">
            <a:avLst/>
          </a:prstGeom>
          <a:ln w="7620">
            <a:solidFill>
              <a:schemeClr val="tx1"/>
            </a:solidFill>
          </a:ln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ED57F680-C9AF-4121-8762-55A63EC9B70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8654" y="82711"/>
            <a:ext cx="1002824" cy="393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52738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/>
          <p:cNvCxnSpPr/>
          <p:nvPr/>
        </p:nvCxnSpPr>
        <p:spPr>
          <a:xfrm>
            <a:off x="891662" y="530874"/>
            <a:ext cx="7999816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99361" y="509442"/>
            <a:ext cx="540000" cy="54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67604" y="568465"/>
            <a:ext cx="194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5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528C7CB-C522-4832-8592-172E2A18155B}"/>
              </a:ext>
            </a:extLst>
          </p:cNvPr>
          <p:cNvGrpSpPr/>
          <p:nvPr/>
        </p:nvGrpSpPr>
        <p:grpSpPr>
          <a:xfrm>
            <a:off x="464843" y="641656"/>
            <a:ext cx="1772244" cy="4556935"/>
            <a:chOff x="102325" y="-1582569"/>
            <a:chExt cx="2362992" cy="607590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999987A-5FF5-46F4-B0CE-37DB8E05295F}"/>
                </a:ext>
              </a:extLst>
            </p:cNvPr>
            <p:cNvSpPr txBox="1"/>
            <p:nvPr/>
          </p:nvSpPr>
          <p:spPr>
            <a:xfrm>
              <a:off x="671417" y="-1582569"/>
              <a:ext cx="1562821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검증 결과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B6AC31F-51CD-460F-BECD-99B34DF5C44A}"/>
                </a:ext>
              </a:extLst>
            </p:cNvPr>
            <p:cNvSpPr txBox="1"/>
            <p:nvPr/>
          </p:nvSpPr>
          <p:spPr>
            <a:xfrm>
              <a:off x="102325" y="4231727"/>
              <a:ext cx="2362992" cy="261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675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F4F92E0B-8933-4552-B57D-3A40A25F4E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0688" y="1295428"/>
            <a:ext cx="5345106" cy="1639369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4B839FE-CAFC-42C0-A0A9-A24D36011F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4"/>
          <a:stretch/>
        </p:blipFill>
        <p:spPr>
          <a:xfrm>
            <a:off x="1900688" y="3198716"/>
            <a:ext cx="5345106" cy="1083154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CDC492F0-AF8F-46E7-B004-D3A9FA93B5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0688" y="4545788"/>
            <a:ext cx="5345106" cy="1762518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942DCB6-9F86-4DDB-AD57-A7104DC1BC3D}"/>
              </a:ext>
            </a:extLst>
          </p:cNvPr>
          <p:cNvCxnSpPr/>
          <p:nvPr/>
        </p:nvCxnSpPr>
        <p:spPr>
          <a:xfrm>
            <a:off x="5029200" y="1516380"/>
            <a:ext cx="59436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4AE79BBC-CC1C-42C0-998F-EC8CABD0B283}"/>
              </a:ext>
            </a:extLst>
          </p:cNvPr>
          <p:cNvCxnSpPr>
            <a:cxnSpLocks/>
          </p:cNvCxnSpPr>
          <p:nvPr/>
        </p:nvCxnSpPr>
        <p:spPr>
          <a:xfrm>
            <a:off x="3016568" y="1649254"/>
            <a:ext cx="762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28187499-F9FC-4950-89A1-5269254DE5C8}"/>
              </a:ext>
            </a:extLst>
          </p:cNvPr>
          <p:cNvCxnSpPr>
            <a:cxnSpLocks/>
          </p:cNvCxnSpPr>
          <p:nvPr/>
        </p:nvCxnSpPr>
        <p:spPr>
          <a:xfrm>
            <a:off x="3680460" y="3337560"/>
            <a:ext cx="64008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4AC0952E-1099-4162-98FC-1451C51D1F5A}"/>
              </a:ext>
            </a:extLst>
          </p:cNvPr>
          <p:cNvCxnSpPr>
            <a:cxnSpLocks/>
          </p:cNvCxnSpPr>
          <p:nvPr/>
        </p:nvCxnSpPr>
        <p:spPr>
          <a:xfrm>
            <a:off x="4442460" y="3337560"/>
            <a:ext cx="58674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6BAD41A7-B01C-42F5-B1E4-B6A53EBD4A75}"/>
              </a:ext>
            </a:extLst>
          </p:cNvPr>
          <p:cNvCxnSpPr>
            <a:cxnSpLocks/>
          </p:cNvCxnSpPr>
          <p:nvPr/>
        </p:nvCxnSpPr>
        <p:spPr>
          <a:xfrm>
            <a:off x="5524500" y="5002383"/>
            <a:ext cx="73152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그림 25">
            <a:extLst>
              <a:ext uri="{FF2B5EF4-FFF2-40B4-BE49-F238E27FC236}">
                <a16:creationId xmlns:a16="http://schemas.microsoft.com/office/drawing/2014/main" id="{EF8CFA1E-6608-4134-B76E-8738311DBDA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8654" y="82711"/>
            <a:ext cx="1002824" cy="393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55052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/>
          <p:cNvCxnSpPr/>
          <p:nvPr/>
        </p:nvCxnSpPr>
        <p:spPr>
          <a:xfrm>
            <a:off x="891662" y="530874"/>
            <a:ext cx="7999816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99361" y="509442"/>
            <a:ext cx="540000" cy="54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67604" y="568465"/>
            <a:ext cx="194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5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528C7CB-C522-4832-8592-172E2A18155B}"/>
              </a:ext>
            </a:extLst>
          </p:cNvPr>
          <p:cNvGrpSpPr/>
          <p:nvPr/>
        </p:nvGrpSpPr>
        <p:grpSpPr>
          <a:xfrm>
            <a:off x="464843" y="641656"/>
            <a:ext cx="1772244" cy="4556935"/>
            <a:chOff x="102325" y="-1582569"/>
            <a:chExt cx="2362992" cy="607590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999987A-5FF5-46F4-B0CE-37DB8E05295F}"/>
                </a:ext>
              </a:extLst>
            </p:cNvPr>
            <p:cNvSpPr txBox="1"/>
            <p:nvPr/>
          </p:nvSpPr>
          <p:spPr>
            <a:xfrm>
              <a:off x="671417" y="-1582569"/>
              <a:ext cx="1562821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검증 결과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B6AC31F-51CD-460F-BECD-99B34DF5C44A}"/>
                </a:ext>
              </a:extLst>
            </p:cNvPr>
            <p:cNvSpPr txBox="1"/>
            <p:nvPr/>
          </p:nvSpPr>
          <p:spPr>
            <a:xfrm>
              <a:off x="102325" y="4231727"/>
              <a:ext cx="2362992" cy="261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675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80D5DF34-C608-48E7-A331-E2A688EB01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0688" y="1295428"/>
            <a:ext cx="5346000" cy="1532293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CC989DD-CAE0-483E-92F4-A0C0DD5C75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0687" y="3250021"/>
            <a:ext cx="5346000" cy="3052919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D4B20DD2-8E91-423C-B848-81B51927C511}"/>
              </a:ext>
            </a:extLst>
          </p:cNvPr>
          <p:cNvCxnSpPr>
            <a:cxnSpLocks/>
          </p:cNvCxnSpPr>
          <p:nvPr/>
        </p:nvCxnSpPr>
        <p:spPr>
          <a:xfrm flipV="1">
            <a:off x="3657600" y="1790700"/>
            <a:ext cx="822960" cy="762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3407564C-8D04-48CF-862A-A2CC735C28DA}"/>
              </a:ext>
            </a:extLst>
          </p:cNvPr>
          <p:cNvCxnSpPr>
            <a:cxnSpLocks/>
          </p:cNvCxnSpPr>
          <p:nvPr/>
        </p:nvCxnSpPr>
        <p:spPr>
          <a:xfrm>
            <a:off x="3291840" y="3627120"/>
            <a:ext cx="97536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>
            <a:extLst>
              <a:ext uri="{FF2B5EF4-FFF2-40B4-BE49-F238E27FC236}">
                <a16:creationId xmlns:a16="http://schemas.microsoft.com/office/drawing/2014/main" id="{96E1B311-0104-4310-8DF6-FCBA5FCA15B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8654" y="82711"/>
            <a:ext cx="1002824" cy="393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39242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/>
          <p:cNvCxnSpPr/>
          <p:nvPr/>
        </p:nvCxnSpPr>
        <p:spPr>
          <a:xfrm>
            <a:off x="891662" y="530874"/>
            <a:ext cx="7999816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99361" y="509442"/>
            <a:ext cx="540000" cy="54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67604" y="568465"/>
            <a:ext cx="194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5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528C7CB-C522-4832-8592-172E2A18155B}"/>
              </a:ext>
            </a:extLst>
          </p:cNvPr>
          <p:cNvGrpSpPr/>
          <p:nvPr/>
        </p:nvGrpSpPr>
        <p:grpSpPr>
          <a:xfrm>
            <a:off x="464843" y="641656"/>
            <a:ext cx="1772244" cy="4556935"/>
            <a:chOff x="102325" y="-1582569"/>
            <a:chExt cx="2362992" cy="607590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999987A-5FF5-46F4-B0CE-37DB8E05295F}"/>
                </a:ext>
              </a:extLst>
            </p:cNvPr>
            <p:cNvSpPr txBox="1"/>
            <p:nvPr/>
          </p:nvSpPr>
          <p:spPr>
            <a:xfrm>
              <a:off x="671417" y="-1582569"/>
              <a:ext cx="1562821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검증 결과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B6AC31F-51CD-460F-BECD-99B34DF5C44A}"/>
                </a:ext>
              </a:extLst>
            </p:cNvPr>
            <p:cNvSpPr txBox="1"/>
            <p:nvPr/>
          </p:nvSpPr>
          <p:spPr>
            <a:xfrm>
              <a:off x="102325" y="4231727"/>
              <a:ext cx="2362992" cy="261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675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4D2F4A46-AF28-4C3C-9F7C-D6405AB81E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684" y="1289672"/>
            <a:ext cx="5346000" cy="1503137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504FDF4-FF5D-4D7B-A033-B4546CC15E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585" y="3400719"/>
            <a:ext cx="5346000" cy="1705014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D7C14BFD-DC36-4C34-8DB9-C4CFAB940386}"/>
              </a:ext>
            </a:extLst>
          </p:cNvPr>
          <p:cNvCxnSpPr>
            <a:cxnSpLocks/>
          </p:cNvCxnSpPr>
          <p:nvPr/>
        </p:nvCxnSpPr>
        <p:spPr>
          <a:xfrm>
            <a:off x="3383280" y="1684020"/>
            <a:ext cx="140208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>
            <a:extLst>
              <a:ext uri="{FF2B5EF4-FFF2-40B4-BE49-F238E27FC236}">
                <a16:creationId xmlns:a16="http://schemas.microsoft.com/office/drawing/2014/main" id="{32FC6A52-F9A3-4A19-8885-28CA25C0734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8654" y="82711"/>
            <a:ext cx="1002824" cy="393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5405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67015" y="2571664"/>
            <a:ext cx="133882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4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005</a:t>
            </a:r>
            <a:endParaRPr kumimoji="0" lang="ko-KR" altLang="en-US" sz="5400" b="1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00077" y="3519303"/>
            <a:ext cx="12488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-113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개발일정</a:t>
            </a:r>
          </a:p>
        </p:txBody>
      </p:sp>
      <p:cxnSp>
        <p:nvCxnSpPr>
          <p:cNvPr id="18" name="직선 연결선 17"/>
          <p:cNvCxnSpPr/>
          <p:nvPr/>
        </p:nvCxnSpPr>
        <p:spPr>
          <a:xfrm>
            <a:off x="367014" y="3401616"/>
            <a:ext cx="5231028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95D372FD-34E7-4D75-A047-9E5CA6B02A4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6551" y="2826268"/>
            <a:ext cx="3112061" cy="1222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2828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/>
          <p:cNvCxnSpPr/>
          <p:nvPr/>
        </p:nvCxnSpPr>
        <p:spPr>
          <a:xfrm>
            <a:off x="891662" y="530874"/>
            <a:ext cx="7999816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99361" y="509442"/>
            <a:ext cx="540000" cy="54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67604" y="568465"/>
            <a:ext cx="194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1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E0DCE2AA-2B10-4E44-940A-488CED826A53}"/>
              </a:ext>
            </a:extLst>
          </p:cNvPr>
          <p:cNvGrpSpPr/>
          <p:nvPr/>
        </p:nvGrpSpPr>
        <p:grpSpPr>
          <a:xfrm>
            <a:off x="464843" y="641656"/>
            <a:ext cx="1772244" cy="4556935"/>
            <a:chOff x="102325" y="-1582569"/>
            <a:chExt cx="2362992" cy="6075907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F30A86E-0C7F-41BC-8632-39CFEA975AE4}"/>
                </a:ext>
              </a:extLst>
            </p:cNvPr>
            <p:cNvSpPr txBox="1"/>
            <p:nvPr/>
          </p:nvSpPr>
          <p:spPr>
            <a:xfrm>
              <a:off x="671417" y="-1582569"/>
              <a:ext cx="1451680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개발 일정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8F66335-4F67-4D15-A79C-4A23BDCEE0F5}"/>
                </a:ext>
              </a:extLst>
            </p:cNvPr>
            <p:cNvSpPr txBox="1"/>
            <p:nvPr/>
          </p:nvSpPr>
          <p:spPr>
            <a:xfrm>
              <a:off x="102325" y="4231727"/>
              <a:ext cx="2362992" cy="261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675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</p:grpSp>
      <p:graphicFrame>
        <p:nvGraphicFramePr>
          <p:cNvPr id="10" name="표 10">
            <a:extLst>
              <a:ext uri="{FF2B5EF4-FFF2-40B4-BE49-F238E27FC236}">
                <a16:creationId xmlns:a16="http://schemas.microsoft.com/office/drawing/2014/main" id="{33496030-9B36-4195-A5CA-5278456D8539}"/>
              </a:ext>
            </a:extLst>
          </p:cNvPr>
          <p:cNvGraphicFramePr>
            <a:graphicFrameLocks noGrp="1"/>
          </p:cNvGraphicFramePr>
          <p:nvPr/>
        </p:nvGraphicFramePr>
        <p:xfrm>
          <a:off x="269966" y="1396999"/>
          <a:ext cx="8621499" cy="44638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6919">
                  <a:extLst>
                    <a:ext uri="{9D8B030D-6E8A-4147-A177-3AD203B41FA5}">
                      <a16:colId xmlns:a16="http://schemas.microsoft.com/office/drawing/2014/main" val="3800296339"/>
                    </a:ext>
                  </a:extLst>
                </a:gridCol>
                <a:gridCol w="359229">
                  <a:extLst>
                    <a:ext uri="{9D8B030D-6E8A-4147-A177-3AD203B41FA5}">
                      <a16:colId xmlns:a16="http://schemas.microsoft.com/office/drawing/2014/main" val="2741667925"/>
                    </a:ext>
                  </a:extLst>
                </a:gridCol>
                <a:gridCol w="359229">
                  <a:extLst>
                    <a:ext uri="{9D8B030D-6E8A-4147-A177-3AD203B41FA5}">
                      <a16:colId xmlns:a16="http://schemas.microsoft.com/office/drawing/2014/main" val="2570580537"/>
                    </a:ext>
                  </a:extLst>
                </a:gridCol>
                <a:gridCol w="359229">
                  <a:extLst>
                    <a:ext uri="{9D8B030D-6E8A-4147-A177-3AD203B41FA5}">
                      <a16:colId xmlns:a16="http://schemas.microsoft.com/office/drawing/2014/main" val="3560688442"/>
                    </a:ext>
                  </a:extLst>
                </a:gridCol>
                <a:gridCol w="359229">
                  <a:extLst>
                    <a:ext uri="{9D8B030D-6E8A-4147-A177-3AD203B41FA5}">
                      <a16:colId xmlns:a16="http://schemas.microsoft.com/office/drawing/2014/main" val="2717230969"/>
                    </a:ext>
                  </a:extLst>
                </a:gridCol>
                <a:gridCol w="359229">
                  <a:extLst>
                    <a:ext uri="{9D8B030D-6E8A-4147-A177-3AD203B41FA5}">
                      <a16:colId xmlns:a16="http://schemas.microsoft.com/office/drawing/2014/main" val="3266432540"/>
                    </a:ext>
                  </a:extLst>
                </a:gridCol>
                <a:gridCol w="359229">
                  <a:extLst>
                    <a:ext uri="{9D8B030D-6E8A-4147-A177-3AD203B41FA5}">
                      <a16:colId xmlns:a16="http://schemas.microsoft.com/office/drawing/2014/main" val="2108156256"/>
                    </a:ext>
                  </a:extLst>
                </a:gridCol>
                <a:gridCol w="359229">
                  <a:extLst>
                    <a:ext uri="{9D8B030D-6E8A-4147-A177-3AD203B41FA5}">
                      <a16:colId xmlns:a16="http://schemas.microsoft.com/office/drawing/2014/main" val="2183285078"/>
                    </a:ext>
                  </a:extLst>
                </a:gridCol>
                <a:gridCol w="359229">
                  <a:extLst>
                    <a:ext uri="{9D8B030D-6E8A-4147-A177-3AD203B41FA5}">
                      <a16:colId xmlns:a16="http://schemas.microsoft.com/office/drawing/2014/main" val="897741651"/>
                    </a:ext>
                  </a:extLst>
                </a:gridCol>
                <a:gridCol w="359229">
                  <a:extLst>
                    <a:ext uri="{9D8B030D-6E8A-4147-A177-3AD203B41FA5}">
                      <a16:colId xmlns:a16="http://schemas.microsoft.com/office/drawing/2014/main" val="2110640158"/>
                    </a:ext>
                  </a:extLst>
                </a:gridCol>
                <a:gridCol w="359229">
                  <a:extLst>
                    <a:ext uri="{9D8B030D-6E8A-4147-A177-3AD203B41FA5}">
                      <a16:colId xmlns:a16="http://schemas.microsoft.com/office/drawing/2014/main" val="2273806696"/>
                    </a:ext>
                  </a:extLst>
                </a:gridCol>
                <a:gridCol w="359229">
                  <a:extLst>
                    <a:ext uri="{9D8B030D-6E8A-4147-A177-3AD203B41FA5}">
                      <a16:colId xmlns:a16="http://schemas.microsoft.com/office/drawing/2014/main" val="712429967"/>
                    </a:ext>
                  </a:extLst>
                </a:gridCol>
                <a:gridCol w="359229">
                  <a:extLst>
                    <a:ext uri="{9D8B030D-6E8A-4147-A177-3AD203B41FA5}">
                      <a16:colId xmlns:a16="http://schemas.microsoft.com/office/drawing/2014/main" val="4194637734"/>
                    </a:ext>
                  </a:extLst>
                </a:gridCol>
                <a:gridCol w="359229">
                  <a:extLst>
                    <a:ext uri="{9D8B030D-6E8A-4147-A177-3AD203B41FA5}">
                      <a16:colId xmlns:a16="http://schemas.microsoft.com/office/drawing/2014/main" val="3995554093"/>
                    </a:ext>
                  </a:extLst>
                </a:gridCol>
                <a:gridCol w="359229">
                  <a:extLst>
                    <a:ext uri="{9D8B030D-6E8A-4147-A177-3AD203B41FA5}">
                      <a16:colId xmlns:a16="http://schemas.microsoft.com/office/drawing/2014/main" val="2178855194"/>
                    </a:ext>
                  </a:extLst>
                </a:gridCol>
                <a:gridCol w="359229">
                  <a:extLst>
                    <a:ext uri="{9D8B030D-6E8A-4147-A177-3AD203B41FA5}">
                      <a16:colId xmlns:a16="http://schemas.microsoft.com/office/drawing/2014/main" val="2281237744"/>
                    </a:ext>
                  </a:extLst>
                </a:gridCol>
                <a:gridCol w="359229">
                  <a:extLst>
                    <a:ext uri="{9D8B030D-6E8A-4147-A177-3AD203B41FA5}">
                      <a16:colId xmlns:a16="http://schemas.microsoft.com/office/drawing/2014/main" val="494672991"/>
                    </a:ext>
                  </a:extLst>
                </a:gridCol>
                <a:gridCol w="359229">
                  <a:extLst>
                    <a:ext uri="{9D8B030D-6E8A-4147-A177-3AD203B41FA5}">
                      <a16:colId xmlns:a16="http://schemas.microsoft.com/office/drawing/2014/main" val="3382626996"/>
                    </a:ext>
                  </a:extLst>
                </a:gridCol>
                <a:gridCol w="359229">
                  <a:extLst>
                    <a:ext uri="{9D8B030D-6E8A-4147-A177-3AD203B41FA5}">
                      <a16:colId xmlns:a16="http://schemas.microsoft.com/office/drawing/2014/main" val="3908197018"/>
                    </a:ext>
                  </a:extLst>
                </a:gridCol>
                <a:gridCol w="359229">
                  <a:extLst>
                    <a:ext uri="{9D8B030D-6E8A-4147-A177-3AD203B41FA5}">
                      <a16:colId xmlns:a16="http://schemas.microsoft.com/office/drawing/2014/main" val="3007986708"/>
                    </a:ext>
                  </a:extLst>
                </a:gridCol>
                <a:gridCol w="359229">
                  <a:extLst>
                    <a:ext uri="{9D8B030D-6E8A-4147-A177-3AD203B41FA5}">
                      <a16:colId xmlns:a16="http://schemas.microsoft.com/office/drawing/2014/main" val="2562857935"/>
                    </a:ext>
                  </a:extLst>
                </a:gridCol>
              </a:tblGrid>
              <a:tr h="557983">
                <a:tc rowSpan="2">
                  <a:txBody>
                    <a:bodyPr/>
                    <a:lstStyle/>
                    <a:p>
                      <a:pPr algn="r" latinLnBrk="1"/>
                      <a:endParaRPr lang="en-US" altLang="ko-KR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>
                    <a:lnL w="12700" cmpd="sng">
                      <a:noFill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10</a:t>
                      </a:r>
                      <a:r>
                        <a:rPr lang="ko-KR" altLang="en-US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월</a:t>
                      </a: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11</a:t>
                      </a:r>
                      <a:r>
                        <a:rPr lang="ko-KR" altLang="en-US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월</a:t>
                      </a: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12</a:t>
                      </a:r>
                      <a:r>
                        <a:rPr lang="ko-KR" altLang="en-US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월</a:t>
                      </a: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22</a:t>
                      </a:r>
                      <a:r>
                        <a:rPr lang="ko-KR" altLang="en-US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년 </a:t>
                      </a:r>
                      <a:r>
                        <a:rPr lang="en-US" altLang="ko-KR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월</a:t>
                      </a: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월</a:t>
                      </a: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7335601"/>
                  </a:ext>
                </a:extLst>
              </a:tr>
              <a:tr h="557983">
                <a:tc vMerge="1"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ㄴ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주</a:t>
                      </a: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주</a:t>
                      </a: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주</a:t>
                      </a: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4</a:t>
                      </a:r>
                      <a:r>
                        <a:rPr lang="ko-KR" altLang="en-US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주</a:t>
                      </a: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주</a:t>
                      </a: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주</a:t>
                      </a: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주</a:t>
                      </a: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4</a:t>
                      </a:r>
                      <a:r>
                        <a:rPr lang="ko-KR" altLang="en-US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주</a:t>
                      </a: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주</a:t>
                      </a: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주</a:t>
                      </a: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주</a:t>
                      </a: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4</a:t>
                      </a:r>
                      <a:r>
                        <a:rPr lang="ko-KR" altLang="en-US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주</a:t>
                      </a: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주</a:t>
                      </a: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주</a:t>
                      </a: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주</a:t>
                      </a: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4</a:t>
                      </a:r>
                      <a:r>
                        <a:rPr lang="ko-KR" altLang="en-US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주</a:t>
                      </a: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주</a:t>
                      </a: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주</a:t>
                      </a: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주</a:t>
                      </a: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4</a:t>
                      </a:r>
                      <a:r>
                        <a:rPr lang="ko-KR" altLang="en-US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주</a:t>
                      </a: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0939990"/>
                  </a:ext>
                </a:extLst>
              </a:tr>
              <a:tr h="557983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pc="-40" baseline="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프로젝트 계획</a:t>
                      </a:r>
                      <a:r>
                        <a:rPr lang="en-US" altLang="ko-KR" spc="-40" baseline="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pc="-40" baseline="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분석</a:t>
                      </a:r>
                    </a:p>
                  </a:txBody>
                  <a:tcPr marL="46800" marR="46800"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5764073"/>
                  </a:ext>
                </a:extLst>
              </a:tr>
              <a:tr h="557983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프로젝트 설계</a:t>
                      </a:r>
                    </a:p>
                  </a:txBody>
                  <a:tcPr marL="46800" marR="46800"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2397365"/>
                  </a:ext>
                </a:extLst>
              </a:tr>
              <a:tr h="557983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프로그래밍</a:t>
                      </a:r>
                    </a:p>
                  </a:txBody>
                  <a:tcPr marL="46800" marR="46800"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4592785"/>
                  </a:ext>
                </a:extLst>
              </a:tr>
              <a:tr h="557983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테스트</a:t>
                      </a:r>
                    </a:p>
                  </a:txBody>
                  <a:tcPr marL="46800" marR="46800"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6974110"/>
                  </a:ext>
                </a:extLst>
              </a:tr>
              <a:tr h="557983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수정</a:t>
                      </a:r>
                    </a:p>
                  </a:txBody>
                  <a:tcPr marL="46800" marR="46800"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8408529"/>
                  </a:ext>
                </a:extLst>
              </a:tr>
              <a:tr h="557983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최종 발표</a:t>
                      </a:r>
                    </a:p>
                  </a:txBody>
                  <a:tcPr marL="46800" marR="46800"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7731467"/>
                  </a:ext>
                </a:extLst>
              </a:tr>
            </a:tbl>
          </a:graphicData>
        </a:graphic>
      </p:graphicFrame>
      <p:pic>
        <p:nvPicPr>
          <p:cNvPr id="9" name="그림 8">
            <a:extLst>
              <a:ext uri="{FF2B5EF4-FFF2-40B4-BE49-F238E27FC236}">
                <a16:creationId xmlns:a16="http://schemas.microsoft.com/office/drawing/2014/main" id="{66D7CB94-505E-478E-8D3C-720F4023B2D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8654" y="82711"/>
            <a:ext cx="1002824" cy="393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58639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20941" y="7034761"/>
            <a:ext cx="2656045" cy="4893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5728" marR="0" lvl="0" indent="-135728" algn="l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050" b="0" i="0" u="none" strike="noStrike" kern="1200" cap="none" spc="-113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rPr>
              <a:t>설립배경</a:t>
            </a:r>
            <a:endParaRPr kumimoji="0" lang="en-US" altLang="ko-KR" sz="1050" b="0" i="0" u="none" strike="noStrike" kern="1200" cap="none" spc="-113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oto Sans CJK KR Thin" panose="020B0200000000000000" pitchFamily="34" charset="-127"/>
              <a:ea typeface="Noto Sans CJK KR Thin" panose="020B0200000000000000" pitchFamily="34" charset="-127"/>
              <a:cs typeface="Arial" panose="020B0604020202020204" pitchFamily="34" charset="0"/>
            </a:endParaRPr>
          </a:p>
          <a:p>
            <a:pPr marL="135728" marR="0" lvl="0" indent="-135728" algn="l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050" b="0" i="0" u="none" strike="noStrike" kern="1200" cap="none" spc="-113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rPr>
              <a:t>회사 비전   및   가치</a:t>
            </a:r>
          </a:p>
        </p:txBody>
      </p:sp>
      <p:sp>
        <p:nvSpPr>
          <p:cNvPr id="25" name="직각 삼각형 24"/>
          <p:cNvSpPr/>
          <p:nvPr/>
        </p:nvSpPr>
        <p:spPr>
          <a:xfrm flipH="1">
            <a:off x="6036636" y="857250"/>
            <a:ext cx="3107365" cy="51435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26" name="직각 삼각형 25"/>
          <p:cNvSpPr/>
          <p:nvPr/>
        </p:nvSpPr>
        <p:spPr>
          <a:xfrm flipH="1" flipV="1">
            <a:off x="6036636" y="857250"/>
            <a:ext cx="3107365" cy="5116116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AC8CA37A-CC7D-4CE2-8138-25326EFF9202}"/>
              </a:ext>
            </a:extLst>
          </p:cNvPr>
          <p:cNvGrpSpPr/>
          <p:nvPr/>
        </p:nvGrpSpPr>
        <p:grpSpPr>
          <a:xfrm>
            <a:off x="3126206" y="7308442"/>
            <a:ext cx="936587" cy="338554"/>
            <a:chOff x="212651" y="3255887"/>
            <a:chExt cx="1248783" cy="451405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50383C0-B7C1-4C9A-9BD8-8D9B930925A9}"/>
                </a:ext>
              </a:extLst>
            </p:cNvPr>
            <p:cNvSpPr txBox="1"/>
            <p:nvPr/>
          </p:nvSpPr>
          <p:spPr>
            <a:xfrm>
              <a:off x="212651" y="3255887"/>
              <a:ext cx="701475" cy="4514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006</a:t>
              </a:r>
              <a:endPara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697EC99-BBCE-4E63-8EB8-34A3683532F5}"/>
                </a:ext>
              </a:extLst>
            </p:cNvPr>
            <p:cNvSpPr txBox="1"/>
            <p:nvPr/>
          </p:nvSpPr>
          <p:spPr>
            <a:xfrm>
              <a:off x="757994" y="3255887"/>
              <a:ext cx="703440" cy="4514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b="0" i="0" u="none" strike="noStrike" kern="1200" cap="none" spc="-113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결과</a:t>
              </a: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850BE463-A15D-406C-93CA-BC6C8B155D9E}"/>
              </a:ext>
            </a:extLst>
          </p:cNvPr>
          <p:cNvGrpSpPr/>
          <p:nvPr/>
        </p:nvGrpSpPr>
        <p:grpSpPr>
          <a:xfrm>
            <a:off x="3126206" y="7813231"/>
            <a:ext cx="936587" cy="338554"/>
            <a:chOff x="212651" y="3255887"/>
            <a:chExt cx="1248783" cy="451405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85705C6-BE98-45A0-96D4-9A6C271B3552}"/>
                </a:ext>
              </a:extLst>
            </p:cNvPr>
            <p:cNvSpPr txBox="1"/>
            <p:nvPr/>
          </p:nvSpPr>
          <p:spPr>
            <a:xfrm>
              <a:off x="212651" y="3255887"/>
              <a:ext cx="701475" cy="4514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007</a:t>
              </a:r>
              <a:endPara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FC2C215-C9C1-47A8-90C6-73C87C348314}"/>
                </a:ext>
              </a:extLst>
            </p:cNvPr>
            <p:cNvSpPr txBox="1"/>
            <p:nvPr/>
          </p:nvSpPr>
          <p:spPr>
            <a:xfrm>
              <a:off x="757994" y="3255887"/>
              <a:ext cx="703440" cy="4514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b="0" i="0" u="none" strike="noStrike" kern="1200" cap="none" spc="-113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후기</a:t>
              </a:r>
              <a:endParaRPr kumimoji="0" lang="ko-KR" altLang="en-US" sz="1600" b="0" i="0" u="none" strike="noStrike" kern="1200" cap="none" spc="-113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C84555B5-4A5B-49CF-954D-996E94CC60E3}"/>
              </a:ext>
            </a:extLst>
          </p:cNvPr>
          <p:cNvSpPr txBox="1"/>
          <p:nvPr/>
        </p:nvSpPr>
        <p:spPr>
          <a:xfrm>
            <a:off x="1641707" y="2038677"/>
            <a:ext cx="37818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400" b="1" i="0" u="none" strike="noStrike" kern="1200" cap="none" spc="-225" normalizeH="0" baseline="0" noProof="0" dirty="0" err="1">
                <a:ln>
                  <a:noFill/>
                </a:ln>
                <a:solidFill>
                  <a:srgbClr val="ED636D">
                    <a:alpha val="70000"/>
                  </a:srgb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오때</a:t>
            </a:r>
            <a:r>
              <a:rPr kumimoji="0" lang="en-US" altLang="ko-KR" sz="5400" b="1" i="0" u="none" strike="noStrike" kern="1200" cap="none" spc="-225" normalizeH="0" baseline="0" noProof="0" dirty="0">
                <a:ln>
                  <a:noFill/>
                </a:ln>
                <a:solidFill>
                  <a:srgbClr val="ED636D">
                    <a:alpha val="70000"/>
                  </a:srgb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?(</a:t>
            </a:r>
            <a:r>
              <a:rPr kumimoji="0" lang="en-US" altLang="ko-KR" sz="5400" b="1" i="0" u="none" strike="noStrike" kern="1200" cap="none" spc="-225" normalizeH="0" baseline="0" noProof="0" dirty="0" err="1">
                <a:ln>
                  <a:noFill/>
                </a:ln>
                <a:solidFill>
                  <a:srgbClr val="ED636D">
                    <a:alpha val="70000"/>
                  </a:srgb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OTTe</a:t>
            </a:r>
            <a:r>
              <a:rPr kumimoji="0" lang="en-US" altLang="ko-KR" sz="5400" b="1" i="0" u="none" strike="noStrike" kern="1200" cap="none" spc="-225" normalizeH="0" baseline="0" noProof="0" dirty="0">
                <a:ln>
                  <a:noFill/>
                </a:ln>
                <a:solidFill>
                  <a:srgbClr val="ED636D">
                    <a:alpha val="70000"/>
                  </a:srgb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)</a:t>
            </a:r>
            <a:endParaRPr kumimoji="0" lang="ko-KR" altLang="en-US" sz="5400" b="1" i="0" u="none" strike="noStrike" kern="1200" cap="none" spc="-225" normalizeH="0" baseline="0" noProof="0" dirty="0">
              <a:ln>
                <a:noFill/>
              </a:ln>
              <a:solidFill>
                <a:srgbClr val="ED636D">
                  <a:alpha val="70000"/>
                </a:srgbClr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89B630B-0FDC-4764-B6FF-C0EE90165983}"/>
              </a:ext>
            </a:extLst>
          </p:cNvPr>
          <p:cNvSpPr txBox="1"/>
          <p:nvPr/>
        </p:nvSpPr>
        <p:spPr>
          <a:xfrm>
            <a:off x="2631207" y="3323448"/>
            <a:ext cx="19672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2F2F2">
                    <a:lumMod val="50000"/>
                  </a:srgb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모든 컨텐츠를 한곳에서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D1B28C6-B510-4DC3-AC3B-EC53465C1BF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5740" y="3893084"/>
            <a:ext cx="3264822" cy="1282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44080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1079BCD7-9D57-4B75-A69A-037C68C6978B}"/>
              </a:ext>
            </a:extLst>
          </p:cNvPr>
          <p:cNvSpPr txBox="1"/>
          <p:nvPr/>
        </p:nvSpPr>
        <p:spPr>
          <a:xfrm>
            <a:off x="4511800" y="5324195"/>
            <a:ext cx="44983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rgbClr val="F2F2F2">
                    <a:lumMod val="50000"/>
                  </a:srgb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1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2F2F2">
                    <a:lumMod val="50000"/>
                  </a:srgb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팀 </a:t>
            </a:r>
            <a:r>
              <a:rPr kumimoji="0" lang="ko-KR" alt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F2F2F2">
                    <a:lumMod val="50000"/>
                  </a:srgb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김원태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rgbClr val="F2F2F2">
                    <a:lumMod val="50000"/>
                  </a:srgb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 </a:t>
            </a:r>
            <a:r>
              <a:rPr kumimoji="0" lang="ko-KR" alt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F2F2F2">
                    <a:lumMod val="50000"/>
                  </a:srgb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안호준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2F2F2">
                    <a:lumMod val="50000"/>
                  </a:srgb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 </a:t>
            </a:r>
            <a:r>
              <a:rPr kumimoji="0" lang="ko-KR" alt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F2F2F2">
                    <a:lumMod val="50000"/>
                  </a:srgb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이원민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2F2F2">
                    <a:lumMod val="50000"/>
                  </a:srgb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 오세준 이경민 </a:t>
            </a:r>
            <a:r>
              <a:rPr kumimoji="0" lang="ko-KR" alt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F2F2F2">
                    <a:lumMod val="50000"/>
                  </a:srgb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최갑림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2F2F2">
                    <a:lumMod val="50000"/>
                  </a:srgb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 김효주</a:t>
            </a:r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7EA71457-4A7B-451A-8FF0-C6D40E920A96}"/>
              </a:ext>
            </a:extLst>
          </p:cNvPr>
          <p:cNvGrpSpPr/>
          <p:nvPr/>
        </p:nvGrpSpPr>
        <p:grpSpPr>
          <a:xfrm>
            <a:off x="2587958" y="1231382"/>
            <a:ext cx="3969356" cy="1259388"/>
            <a:chOff x="2587958" y="1231382"/>
            <a:chExt cx="3969356" cy="1259388"/>
          </a:xfrm>
        </p:grpSpPr>
        <p:sp>
          <p:nvSpPr>
            <p:cNvPr id="4" name="TextBox 3"/>
            <p:cNvSpPr txBox="1"/>
            <p:nvPr/>
          </p:nvSpPr>
          <p:spPr>
            <a:xfrm>
              <a:off x="2587958" y="1231382"/>
              <a:ext cx="39693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6000" b="1" i="0" u="none" strike="noStrike" kern="1200" cap="none" spc="-225" normalizeH="0" baseline="0" noProof="0" dirty="0" err="1">
                  <a:ln>
                    <a:noFill/>
                  </a:ln>
                  <a:solidFill>
                    <a:srgbClr val="ED636D">
                      <a:lumMod val="75000"/>
                      <a:alpha val="70000"/>
                    </a:srgbClr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오때</a:t>
              </a:r>
              <a:r>
                <a:rPr kumimoji="0" lang="en-US" altLang="ko-KR" sz="6000" b="1" i="0" u="none" strike="noStrike" kern="1200" cap="none" spc="-225" normalizeH="0" baseline="0" noProof="0" dirty="0">
                  <a:ln>
                    <a:noFill/>
                  </a:ln>
                  <a:solidFill>
                    <a:srgbClr val="ED636D">
                      <a:lumMod val="75000"/>
                      <a:alpha val="70000"/>
                    </a:srgbClr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?</a:t>
              </a:r>
              <a:r>
                <a:rPr kumimoji="0" lang="en-US" altLang="ko-KR" sz="5400" b="1" i="0" u="none" strike="noStrike" kern="1200" cap="none" spc="-225" normalizeH="0" baseline="0" noProof="0" dirty="0">
                  <a:ln>
                    <a:noFill/>
                  </a:ln>
                  <a:solidFill>
                    <a:srgbClr val="ED636D">
                      <a:lumMod val="75000"/>
                      <a:alpha val="70000"/>
                    </a:srgbClr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(</a:t>
              </a:r>
              <a:r>
                <a:rPr kumimoji="0" lang="en-US" altLang="ko-KR" sz="5400" b="1" i="0" u="none" strike="noStrike" kern="1200" cap="none" spc="-225" normalizeH="0" baseline="0" noProof="0" dirty="0" err="1">
                  <a:ln>
                    <a:noFill/>
                  </a:ln>
                  <a:solidFill>
                    <a:srgbClr val="ED636D">
                      <a:lumMod val="75000"/>
                      <a:alpha val="70000"/>
                    </a:srgbClr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OTTe</a:t>
              </a:r>
              <a:r>
                <a:rPr kumimoji="0" lang="en-US" altLang="ko-KR" sz="5400" b="1" i="0" u="none" strike="noStrike" kern="1200" cap="none" spc="-225" normalizeH="0" baseline="0" noProof="0" dirty="0">
                  <a:ln>
                    <a:noFill/>
                  </a:ln>
                  <a:solidFill>
                    <a:srgbClr val="ED636D">
                      <a:lumMod val="75000"/>
                      <a:alpha val="70000"/>
                    </a:srgbClr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)</a:t>
              </a:r>
              <a:endParaRPr kumimoji="0" lang="ko-KR" altLang="en-US" sz="6000" b="1" i="0" u="none" strike="noStrike" kern="1200" cap="none" spc="-225" normalizeH="0" baseline="0" noProof="0" dirty="0">
                <a:ln>
                  <a:noFill/>
                </a:ln>
                <a:solidFill>
                  <a:srgbClr val="ED636D">
                    <a:lumMod val="75000"/>
                    <a:alpha val="70000"/>
                  </a:srgb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0EDB17A-FD90-47FC-9317-83B176E66ADE}"/>
                </a:ext>
              </a:extLst>
            </p:cNvPr>
            <p:cNvSpPr txBox="1"/>
            <p:nvPr/>
          </p:nvSpPr>
          <p:spPr>
            <a:xfrm>
              <a:off x="3596427" y="2182993"/>
              <a:ext cx="19672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F2F2F2">
                      <a:lumMod val="50000"/>
                    </a:srgbClr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모든 컨텐츠를 한곳에서</a:t>
              </a: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5EA4ED89-215A-4BE3-A883-8F380257317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9776" y="2833240"/>
            <a:ext cx="3584448" cy="152936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34898B9-22F4-4536-A57D-0EC349FA5E43}"/>
              </a:ext>
            </a:extLst>
          </p:cNvPr>
          <p:cNvSpPr txBox="1"/>
          <p:nvPr/>
        </p:nvSpPr>
        <p:spPr>
          <a:xfrm>
            <a:off x="3940006" y="4527011"/>
            <a:ext cx="1266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898F8D">
                    <a:lumMod val="50000"/>
                  </a:srgb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중간보고서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898F8D">
                  <a:lumMod val="50000"/>
                </a:srgbClr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530957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67015" y="2571664"/>
            <a:ext cx="133882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4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003</a:t>
            </a:r>
            <a:endParaRPr kumimoji="0" lang="ko-KR" altLang="en-US" sz="5400" b="1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00077" y="3519303"/>
            <a:ext cx="26254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spc="-113" dirty="0">
                <a:solidFill>
                  <a:srgbClr val="5D5B5B"/>
                </a:solidFill>
                <a:latin typeface="나눔스퀘어라운드 Regular"/>
                <a:ea typeface="나눔스퀘어라운드 Regular"/>
              </a:rPr>
              <a:t>데이터베이스 모델</a:t>
            </a:r>
            <a:endParaRPr kumimoji="0" lang="ko-KR" altLang="en-US" sz="2400" b="0" i="0" u="none" strike="noStrike" kern="1200" cap="none" spc="-113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나눔스퀘어라운드 Regular"/>
              <a:ea typeface="나눔스퀘어라운드 Regular"/>
              <a:cs typeface="+mn-cs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367014" y="3401616"/>
            <a:ext cx="5231028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99B7794F-4640-44BB-86E9-0D674B8F7A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9013" y="2627665"/>
            <a:ext cx="2840627" cy="121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94161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53506" y="1115781"/>
            <a:ext cx="93487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5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Contents</a:t>
            </a:r>
            <a:endParaRPr kumimoji="0" lang="ko-KR" altLang="en-US" sz="135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20941" y="7034761"/>
            <a:ext cx="2656045" cy="4893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5728" marR="0" lvl="0" indent="-135728" algn="l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050" b="0" i="0" u="none" strike="noStrike" kern="1200" cap="none" spc="-113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rPr>
              <a:t>설립배경</a:t>
            </a:r>
            <a:endParaRPr kumimoji="0" lang="en-US" altLang="ko-KR" sz="1050" b="0" i="0" u="none" strike="noStrike" kern="1200" cap="none" spc="-113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oto Sans CJK KR Thin" panose="020B0200000000000000" pitchFamily="34" charset="-127"/>
              <a:ea typeface="Noto Sans CJK KR Thin" panose="020B0200000000000000" pitchFamily="34" charset="-127"/>
              <a:cs typeface="Arial" panose="020B0604020202020204" pitchFamily="34" charset="0"/>
            </a:endParaRPr>
          </a:p>
          <a:p>
            <a:pPr marL="135728" marR="0" lvl="0" indent="-135728" algn="l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050" b="0" i="0" u="none" strike="noStrike" kern="1200" cap="none" spc="-113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rPr>
              <a:t>회사 비전   및   가치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28A28681-B6FE-42C6-9101-8C3EEA6B5323}"/>
              </a:ext>
            </a:extLst>
          </p:cNvPr>
          <p:cNvGrpSpPr/>
          <p:nvPr/>
        </p:nvGrpSpPr>
        <p:grpSpPr>
          <a:xfrm>
            <a:off x="2600105" y="4033069"/>
            <a:ext cx="1731103" cy="400110"/>
            <a:chOff x="2600105" y="3949924"/>
            <a:chExt cx="1731103" cy="400110"/>
          </a:xfrm>
        </p:grpSpPr>
        <p:sp>
          <p:nvSpPr>
            <p:cNvPr id="23" name="TextBox 22"/>
            <p:cNvSpPr txBox="1"/>
            <p:nvPr/>
          </p:nvSpPr>
          <p:spPr>
            <a:xfrm>
              <a:off x="2600105" y="3949924"/>
              <a:ext cx="6126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004</a:t>
              </a:r>
              <a:endPara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212312" y="3949924"/>
              <a:ext cx="111889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0" i="0" u="none" strike="noStrike" kern="1200" cap="none" spc="-113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기능 구현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1B7EED57-4AB2-4387-AED1-D95B359CE06E}"/>
              </a:ext>
            </a:extLst>
          </p:cNvPr>
          <p:cNvGrpSpPr/>
          <p:nvPr/>
        </p:nvGrpSpPr>
        <p:grpSpPr>
          <a:xfrm>
            <a:off x="2600103" y="2391109"/>
            <a:ext cx="1675062" cy="400110"/>
            <a:chOff x="2600103" y="2435559"/>
            <a:chExt cx="1675062" cy="400110"/>
          </a:xfrm>
        </p:grpSpPr>
        <p:sp>
          <p:nvSpPr>
            <p:cNvPr id="21" name="TextBox 20"/>
            <p:cNvSpPr txBox="1"/>
            <p:nvPr/>
          </p:nvSpPr>
          <p:spPr>
            <a:xfrm>
              <a:off x="2600103" y="2435559"/>
              <a:ext cx="6126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001</a:t>
              </a:r>
              <a:endPara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3212310" y="2435559"/>
              <a:ext cx="106285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0" i="0" u="none" strike="noStrike" kern="1200" cap="none" spc="-113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개발목표</a:t>
              </a: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D3A491C-BDBF-4D09-9E64-3EBCAEB79FF0}"/>
              </a:ext>
            </a:extLst>
          </p:cNvPr>
          <p:cNvGrpSpPr/>
          <p:nvPr/>
        </p:nvGrpSpPr>
        <p:grpSpPr>
          <a:xfrm>
            <a:off x="2600101" y="2938429"/>
            <a:ext cx="1720202" cy="400110"/>
            <a:chOff x="2600101" y="2940347"/>
            <a:chExt cx="1720202" cy="400110"/>
          </a:xfrm>
        </p:grpSpPr>
        <p:sp>
          <p:nvSpPr>
            <p:cNvPr id="19" name="TextBox 18"/>
            <p:cNvSpPr txBox="1"/>
            <p:nvPr/>
          </p:nvSpPr>
          <p:spPr>
            <a:xfrm>
              <a:off x="2600101" y="2940347"/>
              <a:ext cx="6126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002</a:t>
              </a:r>
              <a:endPara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212307" y="2940347"/>
              <a:ext cx="110799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0" i="0" u="none" strike="noStrike" kern="1200" cap="none" spc="-113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개발환경</a:t>
              </a:r>
              <a:r>
                <a:rPr kumimoji="0" lang="en-US" altLang="ko-KR" sz="2000" b="0" i="0" u="none" strike="noStrike" kern="1200" cap="none" spc="-113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	</a:t>
              </a: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75DAA6D4-C55B-498B-A22B-B91F41812210}"/>
              </a:ext>
            </a:extLst>
          </p:cNvPr>
          <p:cNvGrpSpPr/>
          <p:nvPr/>
        </p:nvGrpSpPr>
        <p:grpSpPr>
          <a:xfrm>
            <a:off x="2600102" y="3485749"/>
            <a:ext cx="2609292" cy="400110"/>
            <a:chOff x="2600102" y="3445135"/>
            <a:chExt cx="2609292" cy="400110"/>
          </a:xfrm>
        </p:grpSpPr>
        <p:sp>
          <p:nvSpPr>
            <p:cNvPr id="17" name="TextBox 16"/>
            <p:cNvSpPr txBox="1"/>
            <p:nvPr/>
          </p:nvSpPr>
          <p:spPr>
            <a:xfrm>
              <a:off x="2600102" y="3445135"/>
              <a:ext cx="6126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003</a:t>
              </a:r>
              <a:endPara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212309" y="3445135"/>
              <a:ext cx="199708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0" i="0" u="none" strike="noStrike" kern="1200" cap="none" spc="-113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데이터베이스 모델</a:t>
              </a:r>
            </a:p>
          </p:txBody>
        </p:sp>
      </p:grpSp>
      <p:sp>
        <p:nvSpPr>
          <p:cNvPr id="25" name="직각 삼각형 24"/>
          <p:cNvSpPr/>
          <p:nvPr/>
        </p:nvSpPr>
        <p:spPr>
          <a:xfrm flipH="1">
            <a:off x="6036636" y="857250"/>
            <a:ext cx="3107365" cy="51435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26" name="직각 삼각형 25"/>
          <p:cNvSpPr/>
          <p:nvPr/>
        </p:nvSpPr>
        <p:spPr>
          <a:xfrm flipH="1" flipV="1">
            <a:off x="6036636" y="857250"/>
            <a:ext cx="3107365" cy="5116116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cxnSp>
        <p:nvCxnSpPr>
          <p:cNvPr id="27" name="직선 연결선 26"/>
          <p:cNvCxnSpPr/>
          <p:nvPr/>
        </p:nvCxnSpPr>
        <p:spPr>
          <a:xfrm>
            <a:off x="253505" y="1400744"/>
            <a:ext cx="1030571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AC8CA37A-CC7D-4CE2-8138-25326EFF9202}"/>
              </a:ext>
            </a:extLst>
          </p:cNvPr>
          <p:cNvGrpSpPr/>
          <p:nvPr/>
        </p:nvGrpSpPr>
        <p:grpSpPr>
          <a:xfrm>
            <a:off x="3126206" y="7308442"/>
            <a:ext cx="936587" cy="338554"/>
            <a:chOff x="212651" y="3255887"/>
            <a:chExt cx="1248783" cy="451405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50383C0-B7C1-4C9A-9BD8-8D9B930925A9}"/>
                </a:ext>
              </a:extLst>
            </p:cNvPr>
            <p:cNvSpPr txBox="1"/>
            <p:nvPr/>
          </p:nvSpPr>
          <p:spPr>
            <a:xfrm>
              <a:off x="212651" y="3255887"/>
              <a:ext cx="701475" cy="4514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006</a:t>
              </a:r>
              <a:endPara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697EC99-BBCE-4E63-8EB8-34A3683532F5}"/>
                </a:ext>
              </a:extLst>
            </p:cNvPr>
            <p:cNvSpPr txBox="1"/>
            <p:nvPr/>
          </p:nvSpPr>
          <p:spPr>
            <a:xfrm>
              <a:off x="757994" y="3255887"/>
              <a:ext cx="703440" cy="4514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b="0" i="0" u="none" strike="noStrike" kern="1200" cap="none" spc="-113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결과</a:t>
              </a: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850BE463-A15D-406C-93CA-BC6C8B155D9E}"/>
              </a:ext>
            </a:extLst>
          </p:cNvPr>
          <p:cNvGrpSpPr/>
          <p:nvPr/>
        </p:nvGrpSpPr>
        <p:grpSpPr>
          <a:xfrm>
            <a:off x="3126206" y="7813231"/>
            <a:ext cx="936587" cy="338554"/>
            <a:chOff x="212651" y="3255887"/>
            <a:chExt cx="1248783" cy="451405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85705C6-BE98-45A0-96D4-9A6C271B3552}"/>
                </a:ext>
              </a:extLst>
            </p:cNvPr>
            <p:cNvSpPr txBox="1"/>
            <p:nvPr/>
          </p:nvSpPr>
          <p:spPr>
            <a:xfrm>
              <a:off x="212651" y="3255887"/>
              <a:ext cx="701475" cy="4514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007</a:t>
              </a:r>
              <a:endPara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FC2C215-C9C1-47A8-90C6-73C87C348314}"/>
                </a:ext>
              </a:extLst>
            </p:cNvPr>
            <p:cNvSpPr txBox="1"/>
            <p:nvPr/>
          </p:nvSpPr>
          <p:spPr>
            <a:xfrm>
              <a:off x="757994" y="3255887"/>
              <a:ext cx="703440" cy="4514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b="0" i="0" u="none" strike="noStrike" kern="1200" cap="none" spc="-113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후기</a:t>
              </a:r>
              <a:endParaRPr kumimoji="0" lang="ko-KR" altLang="en-US" sz="1600" b="0" i="0" u="none" strike="noStrike" kern="1200" cap="none" spc="-113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6130DF7E-9933-4694-8111-6A517A03C8FA}"/>
              </a:ext>
            </a:extLst>
          </p:cNvPr>
          <p:cNvGrpSpPr/>
          <p:nvPr/>
        </p:nvGrpSpPr>
        <p:grpSpPr>
          <a:xfrm>
            <a:off x="2607361" y="4580388"/>
            <a:ext cx="2694187" cy="400110"/>
            <a:chOff x="2600105" y="3949924"/>
            <a:chExt cx="2694187" cy="400110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AB603714-9056-4F3C-9E18-77E05C7D56B2}"/>
                </a:ext>
              </a:extLst>
            </p:cNvPr>
            <p:cNvSpPr txBox="1"/>
            <p:nvPr/>
          </p:nvSpPr>
          <p:spPr>
            <a:xfrm>
              <a:off x="2600105" y="3949924"/>
              <a:ext cx="6126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005</a:t>
              </a:r>
              <a:endPara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CD840B6-1046-47D8-8082-E27BDB500D2E}"/>
                </a:ext>
              </a:extLst>
            </p:cNvPr>
            <p:cNvSpPr txBox="1"/>
            <p:nvPr/>
          </p:nvSpPr>
          <p:spPr>
            <a:xfrm>
              <a:off x="3212312" y="3949924"/>
              <a:ext cx="208198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0" i="0" u="none" strike="noStrike" kern="1200" cap="none" spc="-113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개발일정</a:t>
              </a:r>
              <a:r>
                <a:rPr kumimoji="0" lang="en-US" altLang="ko-KR" sz="2000" b="0" i="0" u="none" strike="noStrike" kern="1200" cap="none" spc="-113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(</a:t>
              </a:r>
              <a:r>
                <a:rPr kumimoji="0" lang="ko-KR" altLang="en-US" sz="2000" b="0" i="0" u="none" strike="noStrike" kern="1200" cap="none" spc="-113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향후계획</a:t>
              </a:r>
              <a:r>
                <a:rPr kumimoji="0" lang="en-US" altLang="ko-KR" sz="2000" b="0" i="0" u="none" strike="noStrike" kern="1200" cap="none" spc="-113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)</a:t>
              </a:r>
              <a:endParaRPr kumimoji="0" lang="ko-KR" altLang="en-US" sz="2000" b="0" i="0" u="none" strike="noStrike" kern="1200" cap="none" spc="-113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773405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67015" y="2571664"/>
            <a:ext cx="133882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4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001</a:t>
            </a:r>
            <a:endParaRPr kumimoji="0" lang="ko-KR" altLang="en-US" sz="5400" b="1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00077" y="3519303"/>
            <a:ext cx="12488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-113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개발목표</a:t>
            </a:r>
          </a:p>
        </p:txBody>
      </p:sp>
      <p:cxnSp>
        <p:nvCxnSpPr>
          <p:cNvPr id="18" name="직선 연결선 17"/>
          <p:cNvCxnSpPr/>
          <p:nvPr/>
        </p:nvCxnSpPr>
        <p:spPr>
          <a:xfrm>
            <a:off x="367014" y="3401616"/>
            <a:ext cx="5231028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E2905013-23BC-4C99-ACCE-6C22B8AB6E4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9013" y="2627665"/>
            <a:ext cx="2840627" cy="121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00910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/>
          <p:cNvCxnSpPr/>
          <p:nvPr/>
        </p:nvCxnSpPr>
        <p:spPr>
          <a:xfrm>
            <a:off x="891662" y="530874"/>
            <a:ext cx="7999816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99361" y="509442"/>
            <a:ext cx="540000" cy="54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67604" y="568465"/>
            <a:ext cx="194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1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C5D33654-CF2F-4862-8C5A-C5FCE3748E72}"/>
              </a:ext>
            </a:extLst>
          </p:cNvPr>
          <p:cNvGrpSpPr/>
          <p:nvPr/>
        </p:nvGrpSpPr>
        <p:grpSpPr>
          <a:xfrm>
            <a:off x="464843" y="641656"/>
            <a:ext cx="1772244" cy="4556935"/>
            <a:chOff x="102325" y="-1582569"/>
            <a:chExt cx="2362992" cy="6075907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50EF530-D71F-4171-8B07-91EA7F38E199}"/>
                </a:ext>
              </a:extLst>
            </p:cNvPr>
            <p:cNvSpPr txBox="1"/>
            <p:nvPr/>
          </p:nvSpPr>
          <p:spPr>
            <a:xfrm>
              <a:off x="671417" y="-1582569"/>
              <a:ext cx="1366185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개발목표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A88A910-DF33-4BE2-8A32-9407B2CF2BA0}"/>
                </a:ext>
              </a:extLst>
            </p:cNvPr>
            <p:cNvSpPr txBox="1"/>
            <p:nvPr/>
          </p:nvSpPr>
          <p:spPr>
            <a:xfrm>
              <a:off x="102325" y="4231727"/>
              <a:ext cx="2362992" cy="261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675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</p:grp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56F8A60D-0AA4-4CCD-BB08-9DD059CB04EC}"/>
              </a:ext>
            </a:extLst>
          </p:cNvPr>
          <p:cNvGraphicFramePr>
            <a:graphicFrameLocks noGrp="1"/>
          </p:cNvGraphicFramePr>
          <p:nvPr/>
        </p:nvGraphicFramePr>
        <p:xfrm>
          <a:off x="685800" y="1304926"/>
          <a:ext cx="7775732" cy="470934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55146">
                  <a:extLst>
                    <a:ext uri="{9D8B030D-6E8A-4147-A177-3AD203B41FA5}">
                      <a16:colId xmlns:a16="http://schemas.microsoft.com/office/drawing/2014/main" val="3509793713"/>
                    </a:ext>
                  </a:extLst>
                </a:gridCol>
                <a:gridCol w="6220586">
                  <a:extLst>
                    <a:ext uri="{9D8B030D-6E8A-4147-A177-3AD203B41FA5}">
                      <a16:colId xmlns:a16="http://schemas.microsoft.com/office/drawing/2014/main" val="750089002"/>
                    </a:ext>
                  </a:extLst>
                </a:gridCol>
              </a:tblGrid>
              <a:tr h="479433">
                <a:tc>
                  <a:txBody>
                    <a:bodyPr/>
                    <a:lstStyle/>
                    <a:p>
                      <a:pPr latinLnBrk="1"/>
                      <a:endParaRPr lang="ko-KR" altLang="en-US" sz="15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latin typeface="+mn-ea"/>
                          <a:ea typeface="+mn-ea"/>
                        </a:rPr>
                        <a:t>구현 기능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1552026"/>
                  </a:ext>
                </a:extLst>
              </a:tr>
              <a:tr h="10574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>
                          <a:latin typeface="+mn-ea"/>
                          <a:ea typeface="+mn-ea"/>
                        </a:rPr>
                        <a:t>회원 관리</a:t>
                      </a:r>
                    </a:p>
                  </a:txBody>
                  <a:tcPr anchor="ctr"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25000"/>
                        </a:lnSpc>
                      </a:pPr>
                      <a:r>
                        <a:rPr lang="ko-KR" altLang="en-US" sz="1500" spc="0" dirty="0">
                          <a:latin typeface="+mn-ea"/>
                          <a:ea typeface="+mn-ea"/>
                        </a:rPr>
                        <a:t>회원가입</a:t>
                      </a:r>
                      <a:r>
                        <a:rPr lang="en-US" altLang="ko-KR" sz="1500" spc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500" spc="0" dirty="0">
                          <a:latin typeface="+mn-ea"/>
                          <a:ea typeface="+mn-ea"/>
                        </a:rPr>
                        <a:t>로그인</a:t>
                      </a:r>
                      <a:r>
                        <a:rPr lang="en-US" altLang="ko-KR" sz="1500" spc="0" dirty="0">
                          <a:latin typeface="+mn-ea"/>
                          <a:ea typeface="+mn-ea"/>
                        </a:rPr>
                        <a:t>, PW</a:t>
                      </a:r>
                      <a:r>
                        <a:rPr lang="ko-KR" altLang="en-US" sz="1500" spc="0" dirty="0">
                          <a:latin typeface="+mn-ea"/>
                          <a:ea typeface="+mn-ea"/>
                        </a:rPr>
                        <a:t>찾기</a:t>
                      </a:r>
                      <a:r>
                        <a:rPr lang="en-US" altLang="ko-KR" sz="1500" spc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500" spc="0" dirty="0">
                          <a:latin typeface="+mn-ea"/>
                          <a:ea typeface="+mn-ea"/>
                        </a:rPr>
                        <a:t>회원정보 및 선호도 수정</a:t>
                      </a:r>
                      <a:r>
                        <a:rPr lang="en-US" altLang="ko-KR" sz="1500" spc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500" spc="0" dirty="0">
                          <a:latin typeface="+mn-ea"/>
                          <a:ea typeface="+mn-ea"/>
                        </a:rPr>
                        <a:t>회원 탈퇴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4690607"/>
                  </a:ext>
                </a:extLst>
              </a:tr>
              <a:tr h="10574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>
                          <a:latin typeface="+mn-ea"/>
                          <a:ea typeface="+mn-ea"/>
                        </a:rPr>
                        <a:t>콘텐츠 관리</a:t>
                      </a:r>
                    </a:p>
                  </a:txBody>
                  <a:tcPr anchor="ctr"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25000"/>
                        </a:lnSpc>
                      </a:pPr>
                      <a:r>
                        <a:rPr lang="ko-KR" altLang="en-US" sz="1500" spc="-50" baseline="0" dirty="0">
                          <a:latin typeface="+mn-ea"/>
                          <a:ea typeface="+mn-ea"/>
                        </a:rPr>
                        <a:t>콘텐츠 상세정보</a:t>
                      </a:r>
                      <a:r>
                        <a:rPr lang="en-US" altLang="ko-KR" sz="1200" spc="-50" baseline="0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200" spc="-50" baseline="0" dirty="0">
                          <a:latin typeface="+mn-ea"/>
                          <a:ea typeface="+mn-ea"/>
                        </a:rPr>
                        <a:t>콘텐츠 고유 </a:t>
                      </a:r>
                      <a:r>
                        <a:rPr lang="en-US" altLang="ko-KR" sz="1200" spc="-50" baseline="0" dirty="0">
                          <a:latin typeface="+mn-ea"/>
                          <a:ea typeface="+mn-ea"/>
                        </a:rPr>
                        <a:t>ID, </a:t>
                      </a:r>
                      <a:r>
                        <a:rPr lang="ko-KR" altLang="en-US" sz="1200" spc="-50" baseline="0" dirty="0">
                          <a:latin typeface="+mn-ea"/>
                          <a:ea typeface="+mn-ea"/>
                        </a:rPr>
                        <a:t>국가코드</a:t>
                      </a:r>
                      <a:r>
                        <a:rPr lang="en-US" altLang="ko-KR" sz="1200" spc="-50" baseline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spc="-50" baseline="0" dirty="0">
                          <a:latin typeface="+mn-ea"/>
                          <a:ea typeface="+mn-ea"/>
                        </a:rPr>
                        <a:t>등급</a:t>
                      </a:r>
                      <a:r>
                        <a:rPr lang="en-US" altLang="ko-KR" sz="1200" spc="-50" baseline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spc="-50" baseline="0" dirty="0">
                          <a:latin typeface="+mn-ea"/>
                          <a:ea typeface="+mn-ea"/>
                        </a:rPr>
                        <a:t>제목</a:t>
                      </a:r>
                      <a:r>
                        <a:rPr lang="en-US" altLang="ko-KR" sz="1200" spc="-50" baseline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spc="-50" baseline="0" dirty="0">
                          <a:latin typeface="+mn-ea"/>
                          <a:ea typeface="+mn-ea"/>
                        </a:rPr>
                        <a:t>실명</a:t>
                      </a:r>
                      <a:r>
                        <a:rPr lang="en-US" altLang="ko-KR" sz="1200" spc="-50" baseline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spc="-50" baseline="0" dirty="0" err="1">
                          <a:latin typeface="+mn-ea"/>
                          <a:ea typeface="+mn-ea"/>
                        </a:rPr>
                        <a:t>제작년도</a:t>
                      </a:r>
                      <a:r>
                        <a:rPr lang="en-US" altLang="ko-KR" sz="1200" spc="-50" baseline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spc="-50" baseline="0" dirty="0" err="1">
                          <a:latin typeface="+mn-ea"/>
                          <a:ea typeface="+mn-ea"/>
                        </a:rPr>
                        <a:t>시즌제</a:t>
                      </a:r>
                      <a:r>
                        <a:rPr lang="ko-KR" altLang="en-US" sz="1200" spc="-50" baseline="0" dirty="0">
                          <a:latin typeface="+mn-ea"/>
                          <a:ea typeface="+mn-ea"/>
                        </a:rPr>
                        <a:t> 드라마</a:t>
                      </a:r>
                      <a:r>
                        <a:rPr lang="en-US" altLang="ko-KR" sz="1200" spc="0" baseline="0" dirty="0">
                          <a:latin typeface="+mn-ea"/>
                          <a:ea typeface="+mn-ea"/>
                        </a:rPr>
                        <a:t>, </a:t>
                      </a:r>
                    </a:p>
                    <a:p>
                      <a:pPr latinLnBrk="1">
                        <a:lnSpc>
                          <a:spcPct val="125000"/>
                        </a:lnSpc>
                      </a:pPr>
                      <a:r>
                        <a:rPr lang="ko-KR" altLang="en-US" sz="1200" spc="0" baseline="0" dirty="0" err="1">
                          <a:latin typeface="+mn-ea"/>
                          <a:ea typeface="+mn-ea"/>
                        </a:rPr>
                        <a:t>회차</a:t>
                      </a:r>
                      <a:r>
                        <a:rPr lang="en-US" altLang="ko-KR" sz="1200" spc="0" baseline="0" dirty="0">
                          <a:latin typeface="+mn-ea"/>
                          <a:ea typeface="+mn-ea"/>
                        </a:rPr>
                        <a:t>,</a:t>
                      </a:r>
                      <a:r>
                        <a:rPr lang="en-US" altLang="ko-KR" sz="1200" spc="-80" baseline="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200" spc="-80" baseline="0" dirty="0">
                          <a:latin typeface="+mn-ea"/>
                          <a:ea typeface="+mn-ea"/>
                        </a:rPr>
                        <a:t>컨텐츠 평점</a:t>
                      </a:r>
                      <a:r>
                        <a:rPr lang="en-US" altLang="ko-KR" sz="1200" spc="-80" baseline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spc="-80" baseline="0" dirty="0">
                          <a:latin typeface="+mn-ea"/>
                          <a:ea typeface="+mn-ea"/>
                        </a:rPr>
                        <a:t>러닝타임</a:t>
                      </a:r>
                      <a:r>
                        <a:rPr lang="en-US" altLang="ko-KR" sz="1200" spc="-80" baseline="0" dirty="0">
                          <a:latin typeface="+mn-ea"/>
                          <a:ea typeface="+mn-ea"/>
                        </a:rPr>
                        <a:t>)</a:t>
                      </a:r>
                      <a:r>
                        <a:rPr lang="en-US" altLang="ko-KR" sz="1500" spc="-80" baseline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500" spc="-80" baseline="0" dirty="0">
                          <a:latin typeface="+mn-ea"/>
                          <a:ea typeface="+mn-ea"/>
                        </a:rPr>
                        <a:t>찜 항목</a:t>
                      </a:r>
                      <a:r>
                        <a:rPr lang="en-US" altLang="ko-KR" sz="1500" spc="-80" baseline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500" spc="-80" baseline="0" dirty="0">
                          <a:latin typeface="+mn-ea"/>
                          <a:ea typeface="+mn-ea"/>
                        </a:rPr>
                        <a:t>제목과 출연배우 키워드를 통한 검색</a:t>
                      </a:r>
                      <a:r>
                        <a:rPr lang="en-US" altLang="ko-KR" sz="1500" spc="-80" baseline="0" dirty="0">
                          <a:latin typeface="+mn-ea"/>
                          <a:ea typeface="+mn-ea"/>
                        </a:rPr>
                        <a:t>,</a:t>
                      </a:r>
                    </a:p>
                    <a:p>
                      <a:pPr latinLnBrk="1">
                        <a:lnSpc>
                          <a:spcPct val="125000"/>
                        </a:lnSpc>
                      </a:pPr>
                      <a:r>
                        <a:rPr lang="ko-KR" altLang="en-US" sz="1500" spc="-80" baseline="0" dirty="0">
                          <a:latin typeface="+mn-ea"/>
                          <a:ea typeface="+mn-ea"/>
                        </a:rPr>
                        <a:t>관리자 페이지를 통한 컨텐츠 추가</a:t>
                      </a:r>
                      <a:r>
                        <a:rPr lang="en-US" altLang="ko-KR" sz="1500" spc="-80" baseline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500" spc="-80" baseline="0" dirty="0">
                          <a:latin typeface="+mn-ea"/>
                          <a:ea typeface="+mn-ea"/>
                        </a:rPr>
                        <a:t>수정</a:t>
                      </a:r>
                      <a:r>
                        <a:rPr lang="en-US" altLang="ko-KR" sz="1500" spc="-80" baseline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500" spc="-80" baseline="0" dirty="0">
                          <a:latin typeface="+mn-ea"/>
                          <a:ea typeface="+mn-ea"/>
                        </a:rPr>
                        <a:t>삭제</a:t>
                      </a:r>
                      <a:endParaRPr lang="en-US" altLang="ko-KR" sz="1500" spc="-80" baseline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7131605"/>
                  </a:ext>
                </a:extLst>
              </a:tr>
              <a:tr h="10574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>
                          <a:latin typeface="+mn-ea"/>
                          <a:ea typeface="+mn-ea"/>
                        </a:rPr>
                        <a:t>콘텐츠 추천</a:t>
                      </a:r>
                    </a:p>
                  </a:txBody>
                  <a:tcPr anchor="ctr"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25000"/>
                        </a:lnSpc>
                      </a:pPr>
                      <a:r>
                        <a:rPr lang="ko-KR" altLang="en-US" sz="1500" spc="0" dirty="0" err="1">
                          <a:latin typeface="+mn-ea"/>
                          <a:ea typeface="+mn-ea"/>
                        </a:rPr>
                        <a:t>평점별</a:t>
                      </a:r>
                      <a:r>
                        <a:rPr lang="ko-KR" altLang="en-US" sz="1500" spc="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500" spc="0" dirty="0">
                          <a:latin typeface="+mn-ea"/>
                          <a:ea typeface="+mn-ea"/>
                        </a:rPr>
                        <a:t>TOP </a:t>
                      </a:r>
                      <a:r>
                        <a:rPr lang="ko-KR" altLang="en-US" sz="1500" spc="0" dirty="0">
                          <a:latin typeface="+mn-ea"/>
                          <a:ea typeface="+mn-ea"/>
                        </a:rPr>
                        <a:t>랭킹</a:t>
                      </a:r>
                      <a:r>
                        <a:rPr lang="en-US" altLang="ko-KR" sz="1500" spc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500" spc="0" dirty="0">
                          <a:latin typeface="+mn-ea"/>
                          <a:ea typeface="+mn-ea"/>
                        </a:rPr>
                        <a:t>한국 콘텐츠</a:t>
                      </a:r>
                      <a:r>
                        <a:rPr lang="en-US" altLang="ko-KR" sz="1500" spc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500" spc="0" dirty="0">
                          <a:latin typeface="+mn-ea"/>
                          <a:ea typeface="+mn-ea"/>
                        </a:rPr>
                        <a:t>최신 콘텐츠</a:t>
                      </a:r>
                      <a:r>
                        <a:rPr lang="en-US" altLang="ko-KR" sz="1500" spc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500" spc="0" dirty="0">
                          <a:latin typeface="+mn-ea"/>
                          <a:ea typeface="+mn-ea"/>
                        </a:rPr>
                        <a:t>사용자 선호도에 따른</a:t>
                      </a:r>
                      <a:endParaRPr lang="en-US" altLang="ko-KR" sz="1500" spc="0" dirty="0">
                        <a:latin typeface="+mn-ea"/>
                        <a:ea typeface="+mn-ea"/>
                      </a:endParaRPr>
                    </a:p>
                    <a:p>
                      <a:pPr latinLnBrk="1">
                        <a:lnSpc>
                          <a:spcPct val="125000"/>
                        </a:lnSpc>
                      </a:pPr>
                      <a:r>
                        <a:rPr lang="ko-KR" altLang="en-US" sz="1500" spc="0" dirty="0">
                          <a:latin typeface="+mn-ea"/>
                          <a:ea typeface="+mn-ea"/>
                        </a:rPr>
                        <a:t>콘텐츠추천</a:t>
                      </a:r>
                      <a:endParaRPr lang="en-US" altLang="ko-KR" sz="1500" spc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1147149"/>
                  </a:ext>
                </a:extLst>
              </a:tr>
              <a:tr h="10574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>
                          <a:latin typeface="+mn-ea"/>
                          <a:ea typeface="+mn-ea"/>
                        </a:rPr>
                        <a:t>게시판</a:t>
                      </a:r>
                    </a:p>
                  </a:txBody>
                  <a:tcPr anchor="ctr"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25000"/>
                        </a:lnSpc>
                      </a:pPr>
                      <a:r>
                        <a:rPr lang="ko-KR" altLang="en-US" sz="1500" spc="0" dirty="0">
                          <a:latin typeface="+mn-ea"/>
                          <a:ea typeface="+mn-ea"/>
                        </a:rPr>
                        <a:t>게시글 작성 및</a:t>
                      </a:r>
                      <a:r>
                        <a:rPr lang="en-US" altLang="ko-KR" sz="1500" spc="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500" spc="0" dirty="0">
                          <a:latin typeface="+mn-ea"/>
                          <a:ea typeface="+mn-ea"/>
                        </a:rPr>
                        <a:t>수정</a:t>
                      </a:r>
                      <a:r>
                        <a:rPr lang="en-US" altLang="ko-KR" sz="1500" spc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500" spc="0" dirty="0">
                          <a:latin typeface="+mn-ea"/>
                          <a:ea typeface="+mn-ea"/>
                        </a:rPr>
                        <a:t>게시글 댓글 작성 및 수정</a:t>
                      </a:r>
                      <a:r>
                        <a:rPr lang="en-US" altLang="ko-KR" sz="1500" spc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500" spc="0" dirty="0">
                          <a:latin typeface="+mn-ea"/>
                          <a:ea typeface="+mn-ea"/>
                        </a:rPr>
                        <a:t>게시글 작성시 이미지 업로드</a:t>
                      </a:r>
                      <a:endParaRPr lang="en-US" altLang="ko-KR" sz="1500" spc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83467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5640052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67015" y="2571664"/>
            <a:ext cx="133882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4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002</a:t>
            </a:r>
            <a:endParaRPr kumimoji="0" lang="ko-KR" altLang="en-US" sz="5400" b="1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00077" y="3519303"/>
            <a:ext cx="12488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-113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개발환경</a:t>
            </a:r>
          </a:p>
        </p:txBody>
      </p:sp>
      <p:cxnSp>
        <p:nvCxnSpPr>
          <p:cNvPr id="18" name="직선 연결선 17"/>
          <p:cNvCxnSpPr/>
          <p:nvPr/>
        </p:nvCxnSpPr>
        <p:spPr>
          <a:xfrm>
            <a:off x="367014" y="3401616"/>
            <a:ext cx="5231028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F215134E-9B54-4522-8EF7-0CB4615E4CA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9013" y="2627665"/>
            <a:ext cx="2840627" cy="121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1899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/>
          <p:cNvCxnSpPr/>
          <p:nvPr/>
        </p:nvCxnSpPr>
        <p:spPr>
          <a:xfrm>
            <a:off x="891662" y="530874"/>
            <a:ext cx="7999816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99361" y="509442"/>
            <a:ext cx="540000" cy="54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67604" y="568465"/>
            <a:ext cx="194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1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34" name="모서리가 둥근 직사각형 34">
            <a:extLst>
              <a:ext uri="{FF2B5EF4-FFF2-40B4-BE49-F238E27FC236}">
                <a16:creationId xmlns:a16="http://schemas.microsoft.com/office/drawing/2014/main" id="{131B3B89-B19F-4427-B835-D41571E31E9D}"/>
              </a:ext>
            </a:extLst>
          </p:cNvPr>
          <p:cNvSpPr/>
          <p:nvPr/>
        </p:nvSpPr>
        <p:spPr>
          <a:xfrm>
            <a:off x="0" y="7126532"/>
            <a:ext cx="1838626" cy="2520280"/>
          </a:xfrm>
          <a:prstGeom prst="roundRect">
            <a:avLst>
              <a:gd name="adj" fmla="val 5442"/>
            </a:avLst>
          </a:prstGeom>
          <a:noFill/>
          <a:ln w="19050">
            <a:solidFill>
              <a:schemeClr val="tx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9CCF9856-AC2F-48EF-A794-683F3EA6386A}"/>
              </a:ext>
            </a:extLst>
          </p:cNvPr>
          <p:cNvCxnSpPr/>
          <p:nvPr/>
        </p:nvCxnSpPr>
        <p:spPr>
          <a:xfrm>
            <a:off x="0" y="8954558"/>
            <a:ext cx="1807561" cy="0"/>
          </a:xfrm>
          <a:prstGeom prst="line">
            <a:avLst/>
          </a:prstGeom>
          <a:ln w="19050">
            <a:solidFill>
              <a:schemeClr val="tx1">
                <a:alpha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BAC1D8CD-BEA9-4DCA-9ED0-396B33F283CD}"/>
              </a:ext>
            </a:extLst>
          </p:cNvPr>
          <p:cNvSpPr txBox="1"/>
          <p:nvPr/>
        </p:nvSpPr>
        <p:spPr>
          <a:xfrm>
            <a:off x="354748" y="9049525"/>
            <a:ext cx="10980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272123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개발언어</a:t>
            </a:r>
            <a:endParaRPr kumimoji="0" lang="en-US" altLang="ko-KR" sz="1400" b="0" i="0" u="none" strike="noStrike" kern="1200" cap="none" spc="0" normalizeH="0" baseline="0" noProof="0" dirty="0">
              <a:ln>
                <a:solidFill>
                  <a:srgbClr val="3A3838">
                    <a:alpha val="30000"/>
                  </a:srgbClr>
                </a:solidFill>
              </a:ln>
              <a:solidFill>
                <a:srgbClr val="272123"/>
              </a:solidFill>
              <a:effectLst/>
              <a:uLnTx/>
              <a:uFillTx/>
              <a:latin typeface="나눔스퀘어라운드 Regular"/>
              <a:ea typeface="나눔스퀘어라운드 Regular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272123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Java</a:t>
            </a:r>
          </a:p>
        </p:txBody>
      </p:sp>
      <p:pic>
        <p:nvPicPr>
          <p:cNvPr id="37" name="Picture 2">
            <a:extLst>
              <a:ext uri="{FF2B5EF4-FFF2-40B4-BE49-F238E27FC236}">
                <a16:creationId xmlns:a16="http://schemas.microsoft.com/office/drawing/2014/main" id="{F50F8261-6D8F-4BF3-BA06-8E2629193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442" y="7381598"/>
            <a:ext cx="794676" cy="13174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BD0FE4B4-D70B-40C9-829B-59453C73A569}"/>
              </a:ext>
            </a:extLst>
          </p:cNvPr>
          <p:cNvGrpSpPr/>
          <p:nvPr/>
        </p:nvGrpSpPr>
        <p:grpSpPr>
          <a:xfrm>
            <a:off x="754772" y="1596843"/>
            <a:ext cx="1838626" cy="2520280"/>
            <a:chOff x="1355989" y="1778694"/>
            <a:chExt cx="1838626" cy="2520280"/>
          </a:xfrm>
        </p:grpSpPr>
        <p:sp>
          <p:nvSpPr>
            <p:cNvPr id="38" name="모서리가 둥근 직사각형 41">
              <a:extLst>
                <a:ext uri="{FF2B5EF4-FFF2-40B4-BE49-F238E27FC236}">
                  <a16:creationId xmlns:a16="http://schemas.microsoft.com/office/drawing/2014/main" id="{CBE7C9A2-ED50-456D-A5A4-7DBA2143247E}"/>
                </a:ext>
              </a:extLst>
            </p:cNvPr>
            <p:cNvSpPr/>
            <p:nvPr/>
          </p:nvSpPr>
          <p:spPr>
            <a:xfrm>
              <a:off x="1355989" y="1778694"/>
              <a:ext cx="1838626" cy="2520280"/>
            </a:xfrm>
            <a:prstGeom prst="roundRect">
              <a:avLst>
                <a:gd name="adj" fmla="val 5442"/>
              </a:avLst>
            </a:prstGeom>
            <a:noFill/>
            <a:ln w="19050">
              <a:solidFill>
                <a:schemeClr val="tx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218627B4-71D2-4D80-BA58-00E6D03DE939}"/>
                </a:ext>
              </a:extLst>
            </p:cNvPr>
            <p:cNvCxnSpPr/>
            <p:nvPr/>
          </p:nvCxnSpPr>
          <p:spPr>
            <a:xfrm>
              <a:off x="1355989" y="3606720"/>
              <a:ext cx="1807561" cy="0"/>
            </a:xfrm>
            <a:prstGeom prst="line">
              <a:avLst/>
            </a:prstGeom>
            <a:ln w="19050">
              <a:solidFill>
                <a:schemeClr val="tx1">
                  <a:alpha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F96C3E50-865B-4C28-804F-741F3217E0DC}"/>
                </a:ext>
              </a:extLst>
            </p:cNvPr>
            <p:cNvSpPr txBox="1"/>
            <p:nvPr/>
          </p:nvSpPr>
          <p:spPr>
            <a:xfrm>
              <a:off x="1562942" y="3701687"/>
              <a:ext cx="145281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>
                    <a:solidFill>
                      <a:srgbClr val="3A3838">
                        <a:alpha val="30000"/>
                      </a:srgbClr>
                    </a:solidFill>
                  </a:ln>
                  <a:solidFill>
                    <a:srgbClr val="272123"/>
                  </a:solidFill>
                  <a:effectLst/>
                  <a:uLnTx/>
                  <a:uFillTx/>
                  <a:latin typeface="나눔스퀘어라운드 Regular"/>
                  <a:ea typeface="나눔스퀘어라운드 Regular"/>
                  <a:cs typeface="+mn-cs"/>
                </a:rPr>
                <a:t>개발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solidFill>
                      <a:srgbClr val="3A3838">
                        <a:alpha val="30000"/>
                      </a:srgbClr>
                    </a:solidFill>
                  </a:ln>
                  <a:solidFill>
                    <a:srgbClr val="272123"/>
                  </a:solidFill>
                  <a:effectLst/>
                  <a:uLnTx/>
                  <a:uFillTx/>
                  <a:latin typeface="나눔스퀘어라운드 Regular"/>
                  <a:ea typeface="나눔스퀘어라운드 Regular"/>
                  <a:cs typeface="+mn-cs"/>
                </a:rPr>
                <a:t> IDE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1200" cap="none" spc="0" normalizeH="0" baseline="0" noProof="0" dirty="0">
                  <a:ln>
                    <a:solidFill>
                      <a:srgbClr val="3A3838">
                        <a:alpha val="30000"/>
                      </a:srgbClr>
                    </a:solidFill>
                  </a:ln>
                  <a:solidFill>
                    <a:srgbClr val="272123"/>
                  </a:solidFill>
                  <a:effectLst/>
                  <a:uLnTx/>
                  <a:uFillTx/>
                  <a:latin typeface="나눔스퀘어라운드 Regular"/>
                  <a:ea typeface="나눔스퀘어라운드 Regular"/>
                  <a:cs typeface="+mn-cs"/>
                </a:rPr>
                <a:t>Eclipse</a:t>
              </a:r>
            </a:p>
          </p:txBody>
        </p:sp>
        <p:pic>
          <p:nvPicPr>
            <p:cNvPr id="41" name="Picture 4" descr="eclipse devì ëí ì´ë¯¸ì§ ê²ìê²°ê³¼">
              <a:extLst>
                <a:ext uri="{FF2B5EF4-FFF2-40B4-BE49-F238E27FC236}">
                  <a16:creationId xmlns:a16="http://schemas.microsoft.com/office/drawing/2014/main" id="{94756387-6D86-4C05-95D2-EE20470330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21140" y="2246137"/>
              <a:ext cx="886351" cy="8863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2716AFA7-2463-439D-9AC4-E5D6A5C67572}"/>
              </a:ext>
            </a:extLst>
          </p:cNvPr>
          <p:cNvGrpSpPr/>
          <p:nvPr/>
        </p:nvGrpSpPr>
        <p:grpSpPr>
          <a:xfrm>
            <a:off x="6561797" y="1623187"/>
            <a:ext cx="1838626" cy="2520280"/>
            <a:chOff x="6030873" y="1778694"/>
            <a:chExt cx="1838626" cy="2520280"/>
          </a:xfrm>
        </p:grpSpPr>
        <p:sp>
          <p:nvSpPr>
            <p:cNvPr id="42" name="모서리가 둥근 직사각형 55">
              <a:extLst>
                <a:ext uri="{FF2B5EF4-FFF2-40B4-BE49-F238E27FC236}">
                  <a16:creationId xmlns:a16="http://schemas.microsoft.com/office/drawing/2014/main" id="{9394EFB0-4A7F-4FF3-B82C-E6FEE8BC71D9}"/>
                </a:ext>
              </a:extLst>
            </p:cNvPr>
            <p:cNvSpPr/>
            <p:nvPr/>
          </p:nvSpPr>
          <p:spPr>
            <a:xfrm>
              <a:off x="6030873" y="1778694"/>
              <a:ext cx="1838626" cy="2520280"/>
            </a:xfrm>
            <a:prstGeom prst="roundRect">
              <a:avLst>
                <a:gd name="adj" fmla="val 5442"/>
              </a:avLst>
            </a:prstGeom>
            <a:noFill/>
            <a:ln w="19050">
              <a:solidFill>
                <a:schemeClr val="tx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C4300DC4-FF6B-4DFE-AA4D-52DABF88D571}"/>
                </a:ext>
              </a:extLst>
            </p:cNvPr>
            <p:cNvCxnSpPr/>
            <p:nvPr/>
          </p:nvCxnSpPr>
          <p:spPr>
            <a:xfrm>
              <a:off x="6030873" y="3606720"/>
              <a:ext cx="1807561" cy="0"/>
            </a:xfrm>
            <a:prstGeom prst="line">
              <a:avLst/>
            </a:prstGeom>
            <a:ln w="19050">
              <a:solidFill>
                <a:schemeClr val="tx1">
                  <a:alpha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1B2672DF-8AFD-4854-A956-E8F84EC0A590}"/>
                </a:ext>
              </a:extLst>
            </p:cNvPr>
            <p:cNvSpPr txBox="1"/>
            <p:nvPr/>
          </p:nvSpPr>
          <p:spPr>
            <a:xfrm>
              <a:off x="6061936" y="3701687"/>
              <a:ext cx="177649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-80" normalizeH="0" baseline="0" noProof="0" dirty="0">
                  <a:ln>
                    <a:solidFill>
                      <a:srgbClr val="3A3838">
                        <a:alpha val="30000"/>
                      </a:srgbClr>
                    </a:solidFill>
                  </a:ln>
                  <a:solidFill>
                    <a:srgbClr val="272123"/>
                  </a:solidFill>
                  <a:effectLst/>
                  <a:uLnTx/>
                  <a:uFillTx/>
                  <a:latin typeface="나눔스퀘어라운드 Regular"/>
                  <a:ea typeface="나눔스퀘어라운드 Regular"/>
                  <a:cs typeface="+mn-cs"/>
                </a:rPr>
                <a:t>협업 도구</a:t>
              </a:r>
              <a:endParaRPr kumimoji="0" lang="en-US" altLang="ko-KR" sz="1400" b="0" i="0" u="none" strike="noStrike" kern="1200" cap="none" spc="-80" normalizeH="0" baseline="0" noProof="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272123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1200" cap="none" spc="-80" normalizeH="0" baseline="0" noProof="0" dirty="0">
                  <a:ln>
                    <a:solidFill>
                      <a:srgbClr val="3A3838">
                        <a:alpha val="30000"/>
                      </a:srgbClr>
                    </a:solidFill>
                  </a:ln>
                  <a:solidFill>
                    <a:srgbClr val="272123"/>
                  </a:solidFill>
                  <a:effectLst/>
                  <a:uLnTx/>
                  <a:uFillTx/>
                  <a:latin typeface="나눔스퀘어라운드 Regular"/>
                  <a:ea typeface="나눔스퀘어라운드 Regular"/>
                  <a:cs typeface="+mn-cs"/>
                </a:rPr>
                <a:t>Github</a:t>
              </a:r>
            </a:p>
          </p:txBody>
        </p:sp>
      </p:grpSp>
      <p:pic>
        <p:nvPicPr>
          <p:cNvPr id="46" name="Picture 8" descr="JAVA Springì ëí ì´ë¯¸ì§ ê²ìê²°ê³¼">
            <a:extLst>
              <a:ext uri="{FF2B5EF4-FFF2-40B4-BE49-F238E27FC236}">
                <a16:creationId xmlns:a16="http://schemas.microsoft.com/office/drawing/2014/main" id="{AACDA2FC-0B52-4CA6-88D1-EEE1CB0D18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8028" y="7628357"/>
            <a:ext cx="1308796" cy="904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모서리가 둥근 직사각형 59">
            <a:extLst>
              <a:ext uri="{FF2B5EF4-FFF2-40B4-BE49-F238E27FC236}">
                <a16:creationId xmlns:a16="http://schemas.microsoft.com/office/drawing/2014/main" id="{5E9E9E0D-7297-4493-801D-5D3F7BBC67A3}"/>
              </a:ext>
            </a:extLst>
          </p:cNvPr>
          <p:cNvSpPr/>
          <p:nvPr/>
        </p:nvSpPr>
        <p:spPr>
          <a:xfrm>
            <a:off x="5841719" y="7124301"/>
            <a:ext cx="1838626" cy="2520280"/>
          </a:xfrm>
          <a:prstGeom prst="roundRect">
            <a:avLst>
              <a:gd name="adj" fmla="val 5442"/>
            </a:avLst>
          </a:prstGeom>
          <a:noFill/>
          <a:ln w="19050">
            <a:solidFill>
              <a:schemeClr val="tx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5E4F6E12-11CE-4006-9028-3C2339EE03B9}"/>
              </a:ext>
            </a:extLst>
          </p:cNvPr>
          <p:cNvCxnSpPr/>
          <p:nvPr/>
        </p:nvCxnSpPr>
        <p:spPr>
          <a:xfrm>
            <a:off x="5841719" y="8952327"/>
            <a:ext cx="1807561" cy="0"/>
          </a:xfrm>
          <a:prstGeom prst="line">
            <a:avLst/>
          </a:prstGeom>
          <a:ln w="19050">
            <a:solidFill>
              <a:schemeClr val="tx1">
                <a:alpha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98511E06-1918-4C10-B836-88B35F4C41E9}"/>
              </a:ext>
            </a:extLst>
          </p:cNvPr>
          <p:cNvSpPr txBox="1"/>
          <p:nvPr/>
        </p:nvSpPr>
        <p:spPr>
          <a:xfrm>
            <a:off x="6196467" y="9047294"/>
            <a:ext cx="10980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272123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프레임워크</a:t>
            </a:r>
            <a:endParaRPr kumimoji="0" lang="en-US" altLang="ko-KR" sz="1400" b="0" i="0" u="none" strike="noStrike" kern="1200" cap="none" spc="0" normalizeH="0" baseline="0" noProof="0" dirty="0">
              <a:ln>
                <a:solidFill>
                  <a:srgbClr val="3A3838">
                    <a:alpha val="30000"/>
                  </a:srgbClr>
                </a:solidFill>
              </a:ln>
              <a:solidFill>
                <a:srgbClr val="272123"/>
              </a:solidFill>
              <a:effectLst/>
              <a:uLnTx/>
              <a:uFillTx/>
              <a:latin typeface="나눔스퀘어라운드 Regular"/>
              <a:ea typeface="나눔스퀘어라운드 Regular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272123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Spring</a:t>
            </a:r>
          </a:p>
        </p:txBody>
      </p:sp>
      <p:sp>
        <p:nvSpPr>
          <p:cNvPr id="50" name="모서리가 둥근 직사각형 63">
            <a:extLst>
              <a:ext uri="{FF2B5EF4-FFF2-40B4-BE49-F238E27FC236}">
                <a16:creationId xmlns:a16="http://schemas.microsoft.com/office/drawing/2014/main" id="{F60B720B-8E4D-4293-AF21-A69BDDF3E707}"/>
              </a:ext>
            </a:extLst>
          </p:cNvPr>
          <p:cNvSpPr/>
          <p:nvPr/>
        </p:nvSpPr>
        <p:spPr>
          <a:xfrm>
            <a:off x="840899" y="7552735"/>
            <a:ext cx="7649280" cy="728464"/>
          </a:xfrm>
          <a:prstGeom prst="roundRect">
            <a:avLst>
              <a:gd name="adj" fmla="val 5442"/>
            </a:avLst>
          </a:prstGeom>
          <a:noFill/>
          <a:ln w="19050">
            <a:solidFill>
              <a:schemeClr val="tx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A8C4C20-5D47-4D2F-8C07-E7BCFC498450}"/>
              </a:ext>
            </a:extLst>
          </p:cNvPr>
          <p:cNvSpPr txBox="1"/>
          <p:nvPr/>
        </p:nvSpPr>
        <p:spPr>
          <a:xfrm>
            <a:off x="1088799" y="7667134"/>
            <a:ext cx="207884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272123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OS: Windows 10 64bit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272123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협업도구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272123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: SVN</a:t>
            </a:r>
          </a:p>
        </p:txBody>
      </p: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3A19134D-E633-42D4-AA48-6AB4BEF861F9}"/>
              </a:ext>
            </a:extLst>
          </p:cNvPr>
          <p:cNvCxnSpPr/>
          <p:nvPr/>
        </p:nvCxnSpPr>
        <p:spPr>
          <a:xfrm>
            <a:off x="3512512" y="7552735"/>
            <a:ext cx="0" cy="728464"/>
          </a:xfrm>
          <a:prstGeom prst="line">
            <a:avLst/>
          </a:prstGeom>
          <a:ln w="19050">
            <a:solidFill>
              <a:schemeClr val="tx1">
                <a:alpha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BFCB7283-4F8E-4F76-AA94-883FF0FEE360}"/>
              </a:ext>
            </a:extLst>
          </p:cNvPr>
          <p:cNvSpPr txBox="1"/>
          <p:nvPr/>
        </p:nvSpPr>
        <p:spPr>
          <a:xfrm>
            <a:off x="891662" y="641656"/>
            <a:ext cx="1024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개발환경</a:t>
            </a:r>
          </a:p>
        </p:txBody>
      </p:sp>
      <p:sp>
        <p:nvSpPr>
          <p:cNvPr id="55" name="모서리가 둥근 직사각형 63">
            <a:extLst>
              <a:ext uri="{FF2B5EF4-FFF2-40B4-BE49-F238E27FC236}">
                <a16:creationId xmlns:a16="http://schemas.microsoft.com/office/drawing/2014/main" id="{9DECF6C4-CFCD-4DDD-9A7E-D92508A6E26A}"/>
              </a:ext>
            </a:extLst>
          </p:cNvPr>
          <p:cNvSpPr/>
          <p:nvPr/>
        </p:nvSpPr>
        <p:spPr>
          <a:xfrm>
            <a:off x="739361" y="4354450"/>
            <a:ext cx="7654831" cy="1842774"/>
          </a:xfrm>
          <a:prstGeom prst="roundRect">
            <a:avLst>
              <a:gd name="adj" fmla="val 5442"/>
            </a:avLst>
          </a:prstGeom>
          <a:noFill/>
          <a:ln w="19050">
            <a:solidFill>
              <a:schemeClr val="tx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solidFill>
                  <a:srgbClr val="3A3838">
                    <a:alpha val="30000"/>
                  </a:srgbClr>
                </a:solidFill>
              </a:ln>
              <a:solidFill>
                <a:srgbClr val="272123"/>
              </a:solidFill>
              <a:effectLst/>
              <a:uLnTx/>
              <a:uFillTx/>
              <a:latin typeface="나눔스퀘어라운드 Regular"/>
              <a:ea typeface="나눔스퀘어라운드 Regular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solidFill>
                  <a:srgbClr val="3A3838">
                    <a:alpha val="30000"/>
                  </a:srgbClr>
                </a:solidFill>
              </a:ln>
              <a:solidFill>
                <a:srgbClr val="272123"/>
              </a:solidFill>
              <a:effectLst/>
              <a:uLnTx/>
              <a:uFillTx/>
              <a:latin typeface="나눔스퀘어라운드 Regular"/>
              <a:ea typeface="나눔스퀘어라운드 Regular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altLang="ko-KR" sz="1800" b="0" i="0" u="none" strike="noStrike" kern="1200" cap="none" spc="0" normalizeH="0" baseline="0" noProof="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272123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</a:br>
            <a:r>
              <a:rPr kumimoji="0" lang="ko-KR" altLang="en-US" sz="1800" b="0" i="0" u="none" strike="noStrike" kern="1200" cap="none" spc="0" normalizeH="0" baseline="0" noProof="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272123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기타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272123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272123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기술 및 프레임워크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272123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: HTML5,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272123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272123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CSS3,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272123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272123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JS, Bootstrap, jQuery, Ajax, 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272123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   </a:t>
            </a:r>
            <a:r>
              <a:rPr kumimoji="0" lang="en-US" altLang="ko-KR" sz="1800" b="0" i="0" u="none" strike="noStrike" kern="1200" cap="none" spc="0" normalizeH="0" baseline="0" noProof="0" dirty="0" err="1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272123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eXERD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272123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, JSP, JSON                                                   </a:t>
            </a: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A0E3604F-F95F-4DCB-A1F5-EA2BEEA23F11}"/>
              </a:ext>
            </a:extLst>
          </p:cNvPr>
          <p:cNvGrpSpPr/>
          <p:nvPr/>
        </p:nvGrpSpPr>
        <p:grpSpPr>
          <a:xfrm>
            <a:off x="4626122" y="1619585"/>
            <a:ext cx="1838626" cy="2520280"/>
            <a:chOff x="6030873" y="1778694"/>
            <a:chExt cx="1838626" cy="2520280"/>
          </a:xfrm>
        </p:grpSpPr>
        <p:sp>
          <p:nvSpPr>
            <p:cNvPr id="31" name="모서리가 둥근 직사각형 55">
              <a:extLst>
                <a:ext uri="{FF2B5EF4-FFF2-40B4-BE49-F238E27FC236}">
                  <a16:creationId xmlns:a16="http://schemas.microsoft.com/office/drawing/2014/main" id="{C931505C-311C-453A-A360-7F056657E8DB}"/>
                </a:ext>
              </a:extLst>
            </p:cNvPr>
            <p:cNvSpPr/>
            <p:nvPr/>
          </p:nvSpPr>
          <p:spPr>
            <a:xfrm>
              <a:off x="6030873" y="1778694"/>
              <a:ext cx="1838626" cy="2520280"/>
            </a:xfrm>
            <a:prstGeom prst="roundRect">
              <a:avLst>
                <a:gd name="adj" fmla="val 5442"/>
              </a:avLst>
            </a:prstGeom>
            <a:noFill/>
            <a:ln w="19050">
              <a:solidFill>
                <a:schemeClr val="tx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09246508-1D15-4A09-8EC3-4B0ACB57C81C}"/>
                </a:ext>
              </a:extLst>
            </p:cNvPr>
            <p:cNvCxnSpPr/>
            <p:nvPr/>
          </p:nvCxnSpPr>
          <p:spPr>
            <a:xfrm>
              <a:off x="6030873" y="3606720"/>
              <a:ext cx="1807561" cy="0"/>
            </a:xfrm>
            <a:prstGeom prst="line">
              <a:avLst/>
            </a:prstGeom>
            <a:ln w="19050">
              <a:solidFill>
                <a:schemeClr val="tx1">
                  <a:alpha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B47D7C6-E53A-4C81-9F3B-C64031A67906}"/>
                </a:ext>
              </a:extLst>
            </p:cNvPr>
            <p:cNvSpPr txBox="1"/>
            <p:nvPr/>
          </p:nvSpPr>
          <p:spPr>
            <a:xfrm>
              <a:off x="6278024" y="3701687"/>
              <a:ext cx="134432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>
                    <a:solidFill>
                      <a:srgbClr val="3A3838">
                        <a:alpha val="30000"/>
                      </a:srgbClr>
                    </a:solidFill>
                  </a:ln>
                  <a:solidFill>
                    <a:srgbClr val="272123"/>
                  </a:solidFill>
                  <a:effectLst/>
                  <a:uLnTx/>
                  <a:uFillTx/>
                  <a:latin typeface="나눔스퀘어라운드 Regular"/>
                  <a:ea typeface="나눔스퀘어라운드 Regular"/>
                  <a:cs typeface="+mn-cs"/>
                </a:rPr>
                <a:t>데이터베이스</a:t>
              </a:r>
              <a:endParaRPr kumimoji="0" lang="en-US" altLang="ko-KR" sz="1400" b="0" i="0" u="none" strike="noStrike" kern="1200" cap="none" spc="0" normalizeH="0" baseline="0" noProof="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272123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1200" cap="none" spc="0" normalizeH="0" baseline="0" noProof="0" dirty="0">
                  <a:ln>
                    <a:solidFill>
                      <a:srgbClr val="3A3838">
                        <a:alpha val="30000"/>
                      </a:srgbClr>
                    </a:solidFill>
                  </a:ln>
                  <a:solidFill>
                    <a:srgbClr val="272123"/>
                  </a:solidFill>
                  <a:effectLst/>
                  <a:uLnTx/>
                  <a:uFillTx/>
                  <a:latin typeface="나눔스퀘어라운드 Regular"/>
                  <a:ea typeface="나눔스퀘어라운드 Regular"/>
                  <a:cs typeface="+mn-cs"/>
                </a:rPr>
                <a:t>Oracle</a:t>
              </a:r>
            </a:p>
          </p:txBody>
        </p:sp>
        <p:pic>
          <p:nvPicPr>
            <p:cNvPr id="56" name="Picture 6" descr="oracleDBì ëí ì´ë¯¸ì§ ê²ìê²°ê³¼">
              <a:extLst>
                <a:ext uri="{FF2B5EF4-FFF2-40B4-BE49-F238E27FC236}">
                  <a16:creationId xmlns:a16="http://schemas.microsoft.com/office/drawing/2014/main" id="{4410965C-4A16-45B9-BA11-A11AD331404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897" t="33524" r="13870" b="33238"/>
            <a:stretch/>
          </p:blipFill>
          <p:spPr bwMode="auto">
            <a:xfrm>
              <a:off x="6276216" y="2462161"/>
              <a:ext cx="1410841" cy="6676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649AFC93-B25D-4817-8875-15A1529248EA}"/>
              </a:ext>
            </a:extLst>
          </p:cNvPr>
          <p:cNvGrpSpPr/>
          <p:nvPr/>
        </p:nvGrpSpPr>
        <p:grpSpPr>
          <a:xfrm>
            <a:off x="2690447" y="1612083"/>
            <a:ext cx="1838626" cy="2520280"/>
            <a:chOff x="2287916" y="1612083"/>
            <a:chExt cx="1838626" cy="2520280"/>
          </a:xfrm>
        </p:grpSpPr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2A82407A-19AC-49EE-81F5-E199EC44B362}"/>
                </a:ext>
              </a:extLst>
            </p:cNvPr>
            <p:cNvGrpSpPr/>
            <p:nvPr/>
          </p:nvGrpSpPr>
          <p:grpSpPr>
            <a:xfrm>
              <a:off x="2287916" y="1612083"/>
              <a:ext cx="1838626" cy="2520280"/>
              <a:chOff x="1355989" y="1778694"/>
              <a:chExt cx="1838626" cy="2520280"/>
            </a:xfrm>
          </p:grpSpPr>
          <p:sp>
            <p:nvSpPr>
              <p:cNvPr id="52" name="모서리가 둥근 직사각형 41">
                <a:extLst>
                  <a:ext uri="{FF2B5EF4-FFF2-40B4-BE49-F238E27FC236}">
                    <a16:creationId xmlns:a16="http://schemas.microsoft.com/office/drawing/2014/main" id="{8E1B2BC8-56CE-4002-AB49-A731CEC83720}"/>
                  </a:ext>
                </a:extLst>
              </p:cNvPr>
              <p:cNvSpPr/>
              <p:nvPr/>
            </p:nvSpPr>
            <p:spPr>
              <a:xfrm>
                <a:off x="1355989" y="1778694"/>
                <a:ext cx="1838626" cy="2520280"/>
              </a:xfrm>
              <a:prstGeom prst="roundRect">
                <a:avLst>
                  <a:gd name="adj" fmla="val 5442"/>
                </a:avLst>
              </a:prstGeom>
              <a:noFill/>
              <a:ln w="19050">
                <a:solidFill>
                  <a:schemeClr val="tx1">
                    <a:alpha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endParaRPr>
              </a:p>
            </p:txBody>
          </p:sp>
          <p:cxnSp>
            <p:nvCxnSpPr>
              <p:cNvPr id="57" name="직선 연결선 56">
                <a:extLst>
                  <a:ext uri="{FF2B5EF4-FFF2-40B4-BE49-F238E27FC236}">
                    <a16:creationId xmlns:a16="http://schemas.microsoft.com/office/drawing/2014/main" id="{614B2E1B-B37D-4DB3-8BFF-4D6107473222}"/>
                  </a:ext>
                </a:extLst>
              </p:cNvPr>
              <p:cNvCxnSpPr/>
              <p:nvPr/>
            </p:nvCxnSpPr>
            <p:spPr>
              <a:xfrm>
                <a:off x="1355989" y="3606720"/>
                <a:ext cx="1807561" cy="0"/>
              </a:xfrm>
              <a:prstGeom prst="line">
                <a:avLst/>
              </a:prstGeom>
              <a:ln w="19050">
                <a:solidFill>
                  <a:schemeClr val="tx1">
                    <a:alpha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1AF2D05B-41E9-4557-97D7-373B86DEE73B}"/>
                  </a:ext>
                </a:extLst>
              </p:cNvPr>
              <p:cNvSpPr txBox="1"/>
              <p:nvPr/>
            </p:nvSpPr>
            <p:spPr>
              <a:xfrm>
                <a:off x="1484724" y="3701687"/>
                <a:ext cx="160925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400" b="0" i="0" u="none" strike="noStrike" kern="1200" cap="none" spc="0" normalizeH="0" baseline="0" noProof="0" dirty="0">
                    <a:ln>
                      <a:solidFill>
                        <a:srgbClr val="3A3838">
                          <a:alpha val="30000"/>
                        </a:srgbClr>
                      </a:solidFill>
                    </a:ln>
                    <a:solidFill>
                      <a:srgbClr val="272123"/>
                    </a:solidFill>
                    <a:effectLst/>
                    <a:uLnTx/>
                    <a:uFillTx/>
                    <a:latin typeface="나눔스퀘어라운드 Regular"/>
                    <a:ea typeface="나눔스퀘어라운드 Regular"/>
                    <a:cs typeface="+mn-cs"/>
                  </a:rPr>
                  <a:t>Web Framework</a:t>
                </a:r>
              </a:p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400" b="0" i="0" u="none" strike="noStrike" kern="1200" cap="none" spc="0" normalizeH="0" baseline="0" noProof="0" dirty="0">
                    <a:ln>
                      <a:solidFill>
                        <a:srgbClr val="3A3838">
                          <a:alpha val="30000"/>
                        </a:srgbClr>
                      </a:solidFill>
                    </a:ln>
                    <a:solidFill>
                      <a:srgbClr val="272123"/>
                    </a:solidFill>
                    <a:effectLst/>
                    <a:uLnTx/>
                    <a:uFillTx/>
                    <a:latin typeface="나눔스퀘어라운드 Regular"/>
                    <a:ea typeface="나눔스퀘어라운드 Regular"/>
                    <a:cs typeface="+mn-cs"/>
                  </a:rPr>
                  <a:t>Spring</a:t>
                </a:r>
              </a:p>
            </p:txBody>
          </p:sp>
        </p:grpSp>
        <p:pic>
          <p:nvPicPr>
            <p:cNvPr id="1026" name="Picture 2" descr="Spring] Spring Framework란? 기본 개념 핵심 정리">
              <a:extLst>
                <a:ext uri="{FF2B5EF4-FFF2-40B4-BE49-F238E27FC236}">
                  <a16:creationId xmlns:a16="http://schemas.microsoft.com/office/drawing/2014/main" id="{EA0C308D-43DB-45CA-A6C4-DC736F42E1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>
                          <a14:foregroundMark x1="26250" y1="68459" x2="26250" y2="68459"/>
                          <a14:foregroundMark x1="31750" y1="69534" x2="31750" y2="69534"/>
                          <a14:foregroundMark x1="46500" y1="69176" x2="46500" y2="69176"/>
                          <a14:foregroundMark x1="54250" y1="60215" x2="54250" y2="60215"/>
                          <a14:foregroundMark x1="54500" y1="72401" x2="54500" y2="72401"/>
                          <a14:foregroundMark x1="59000" y1="69892" x2="59000" y2="69892"/>
                          <a14:foregroundMark x1="75000" y1="68100" x2="75000" y2="68100"/>
                          <a14:foregroundMark x1="62750" y1="33333" x2="62750" y2="33333"/>
                          <a14:foregroundMark x1="62500" y1="27957" x2="62500" y2="27957"/>
                          <a14:foregroundMark x1="61750" y1="23297" x2="61750" y2="23297"/>
                          <a14:foregroundMark x1="61000" y1="20430" x2="61000" y2="20430"/>
                          <a14:foregroundMark x1="57750" y1="31183" x2="57750" y2="31183"/>
                          <a14:foregroundMark x1="58250" y1="29749" x2="58250" y2="29749"/>
                          <a14:foregroundMark x1="58500" y1="28315" x2="58500" y2="2831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87051" y="2031008"/>
              <a:ext cx="1679966" cy="11717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8" name="Picture 4">
            <a:extLst>
              <a:ext uri="{FF2B5EF4-FFF2-40B4-BE49-F238E27FC236}">
                <a16:creationId xmlns:a16="http://schemas.microsoft.com/office/drawing/2014/main" id="{E3E14665-1082-44F0-B270-19496B075D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6173" y="2154124"/>
            <a:ext cx="853701" cy="881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그림 67">
            <a:extLst>
              <a:ext uri="{FF2B5EF4-FFF2-40B4-BE49-F238E27FC236}">
                <a16:creationId xmlns:a16="http://schemas.microsoft.com/office/drawing/2014/main" id="{EEEBFD7C-6BFC-40D1-B852-5997EC673205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2820" y="4567289"/>
            <a:ext cx="489833" cy="550374"/>
          </a:xfrm>
          <a:prstGeom prst="rect">
            <a:avLst/>
          </a:prstGeom>
        </p:spPr>
      </p:pic>
      <p:pic>
        <p:nvPicPr>
          <p:cNvPr id="69" name="Picture 2">
            <a:extLst>
              <a:ext uri="{FF2B5EF4-FFF2-40B4-BE49-F238E27FC236}">
                <a16:creationId xmlns:a16="http://schemas.microsoft.com/office/drawing/2014/main" id="{7CD5E7A5-7535-47FF-A2C5-6CA736D4BC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4156" y="4583713"/>
            <a:ext cx="367062" cy="517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4" descr="비공식 자바스크립트 로고 2">
            <a:extLst>
              <a:ext uri="{FF2B5EF4-FFF2-40B4-BE49-F238E27FC236}">
                <a16:creationId xmlns:a16="http://schemas.microsoft.com/office/drawing/2014/main" id="{EF99651C-DDF8-4BE2-9D56-F4A65F534D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0273" y="4597560"/>
            <a:ext cx="489833" cy="489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6">
            <a:extLst>
              <a:ext uri="{FF2B5EF4-FFF2-40B4-BE49-F238E27FC236}">
                <a16:creationId xmlns:a16="http://schemas.microsoft.com/office/drawing/2014/main" id="{24EBF5F9-EFF2-4F47-AF88-30636F9553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6327" y="4631981"/>
            <a:ext cx="877634" cy="420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8" descr="JSP] 1. JSP이란? · linked2ev">
            <a:extLst>
              <a:ext uri="{FF2B5EF4-FFF2-40B4-BE49-F238E27FC236}">
                <a16:creationId xmlns:a16="http://schemas.microsoft.com/office/drawing/2014/main" id="{23A490EE-EA37-491C-AF7D-F496C8B207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1708" y="4506371"/>
            <a:ext cx="367062" cy="672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10">
            <a:extLst>
              <a:ext uri="{FF2B5EF4-FFF2-40B4-BE49-F238E27FC236}">
                <a16:creationId xmlns:a16="http://schemas.microsoft.com/office/drawing/2014/main" id="{95281BD1-10C4-430F-94F9-07DC647885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657" y="4561181"/>
            <a:ext cx="633444" cy="562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" name="Picture 12" descr="NO Image">
            <a:extLst>
              <a:ext uri="{FF2B5EF4-FFF2-40B4-BE49-F238E27FC236}">
                <a16:creationId xmlns:a16="http://schemas.microsoft.com/office/drawing/2014/main" id="{44D8DD6F-D2B5-4008-8ABC-63DB0CA949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7828" y="4662294"/>
            <a:ext cx="753488" cy="360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" name="Picture 14" descr="부트스트랩 (프런트엔드 프레임워크) - 위키백과, 우리 모두의 백과사전">
            <a:extLst>
              <a:ext uri="{FF2B5EF4-FFF2-40B4-BE49-F238E27FC236}">
                <a16:creationId xmlns:a16="http://schemas.microsoft.com/office/drawing/2014/main" id="{1157BBDC-A3CE-4E0E-9CB9-3224B1432E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9161" y="4608230"/>
            <a:ext cx="588111" cy="468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" name="Picture 18">
            <a:extLst>
              <a:ext uri="{FF2B5EF4-FFF2-40B4-BE49-F238E27FC236}">
                <a16:creationId xmlns:a16="http://schemas.microsoft.com/office/drawing/2014/main" id="{99DF06C0-5582-4891-ACC1-A6A232E6AD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3016" y="4699486"/>
            <a:ext cx="1170749" cy="285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314108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67015" y="2571664"/>
            <a:ext cx="133882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4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003</a:t>
            </a:r>
            <a:endParaRPr kumimoji="0" lang="ko-KR" altLang="en-US" sz="5400" b="1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00077" y="3519303"/>
            <a:ext cx="26254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-113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데이터베이스 모델</a:t>
            </a:r>
          </a:p>
        </p:txBody>
      </p:sp>
      <p:cxnSp>
        <p:nvCxnSpPr>
          <p:cNvPr id="18" name="직선 연결선 17"/>
          <p:cNvCxnSpPr/>
          <p:nvPr/>
        </p:nvCxnSpPr>
        <p:spPr>
          <a:xfrm>
            <a:off x="367014" y="3401616"/>
            <a:ext cx="5231028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99B7794F-4640-44BB-86E9-0D674B8F7A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9013" y="2627665"/>
            <a:ext cx="2840627" cy="121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19767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789D010-5D0C-48F8-B765-7038A4743E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043" y="1274008"/>
            <a:ext cx="8545914" cy="5462338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cxnSp>
        <p:nvCxnSpPr>
          <p:cNvPr id="23" name="직선 연결선 22"/>
          <p:cNvCxnSpPr/>
          <p:nvPr/>
        </p:nvCxnSpPr>
        <p:spPr>
          <a:xfrm>
            <a:off x="891662" y="530874"/>
            <a:ext cx="7999816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99361" y="509442"/>
            <a:ext cx="540000" cy="54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67604" y="568465"/>
            <a:ext cx="194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1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528C7CB-C522-4832-8592-172E2A18155B}"/>
              </a:ext>
            </a:extLst>
          </p:cNvPr>
          <p:cNvGrpSpPr/>
          <p:nvPr/>
        </p:nvGrpSpPr>
        <p:grpSpPr>
          <a:xfrm>
            <a:off x="464843" y="641656"/>
            <a:ext cx="2522264" cy="4556935"/>
            <a:chOff x="102325" y="-1582569"/>
            <a:chExt cx="3363018" cy="607590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999987A-5FF5-46F4-B0CE-37DB8E05295F}"/>
                </a:ext>
              </a:extLst>
            </p:cNvPr>
            <p:cNvSpPr txBox="1"/>
            <p:nvPr/>
          </p:nvSpPr>
          <p:spPr>
            <a:xfrm>
              <a:off x="671417" y="-1582569"/>
              <a:ext cx="2793926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데이터베이스 모델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B6AC31F-51CD-460F-BECD-99B34DF5C44A}"/>
                </a:ext>
              </a:extLst>
            </p:cNvPr>
            <p:cNvSpPr txBox="1"/>
            <p:nvPr/>
          </p:nvSpPr>
          <p:spPr>
            <a:xfrm>
              <a:off x="102325" y="4231727"/>
              <a:ext cx="2362992" cy="261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675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</p:grpSp>
      <p:sp>
        <p:nvSpPr>
          <p:cNvPr id="2" name="자유형: 도형 1">
            <a:extLst>
              <a:ext uri="{FF2B5EF4-FFF2-40B4-BE49-F238E27FC236}">
                <a16:creationId xmlns:a16="http://schemas.microsoft.com/office/drawing/2014/main" id="{8D1819A9-1929-48A9-86FC-0769098B039E}"/>
              </a:ext>
            </a:extLst>
          </p:cNvPr>
          <p:cNvSpPr/>
          <p:nvPr/>
        </p:nvSpPr>
        <p:spPr>
          <a:xfrm>
            <a:off x="4578350" y="1272540"/>
            <a:ext cx="4271010" cy="3121660"/>
          </a:xfrm>
          <a:custGeom>
            <a:avLst/>
            <a:gdLst>
              <a:gd name="connsiteX0" fmla="*/ 0 w 4328160"/>
              <a:gd name="connsiteY0" fmla="*/ 3009900 h 3009900"/>
              <a:gd name="connsiteX1" fmla="*/ 2735580 w 4328160"/>
              <a:gd name="connsiteY1" fmla="*/ 3009900 h 3009900"/>
              <a:gd name="connsiteX2" fmla="*/ 4328160 w 4328160"/>
              <a:gd name="connsiteY2" fmla="*/ 1988820 h 3009900"/>
              <a:gd name="connsiteX3" fmla="*/ 4328160 w 4328160"/>
              <a:gd name="connsiteY3" fmla="*/ 0 h 3009900"/>
              <a:gd name="connsiteX4" fmla="*/ 0 w 4328160"/>
              <a:gd name="connsiteY4" fmla="*/ 0 h 3009900"/>
              <a:gd name="connsiteX5" fmla="*/ 0 w 4328160"/>
              <a:gd name="connsiteY5" fmla="*/ 3009900 h 3009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28160" h="3009900">
                <a:moveTo>
                  <a:pt x="0" y="3009900"/>
                </a:moveTo>
                <a:lnTo>
                  <a:pt x="2735580" y="3009900"/>
                </a:lnTo>
                <a:lnTo>
                  <a:pt x="4328160" y="1988820"/>
                </a:lnTo>
                <a:lnTo>
                  <a:pt x="4328160" y="0"/>
                </a:lnTo>
                <a:lnTo>
                  <a:pt x="0" y="0"/>
                </a:lnTo>
                <a:lnTo>
                  <a:pt x="0" y="3009900"/>
                </a:lnTo>
                <a:close/>
              </a:path>
            </a:pathLst>
          </a:cu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BF2546A-F43B-4110-BFFA-1D55BCCC9AF8}"/>
              </a:ext>
            </a:extLst>
          </p:cNvPr>
          <p:cNvSpPr/>
          <p:nvPr/>
        </p:nvSpPr>
        <p:spPr>
          <a:xfrm>
            <a:off x="279400" y="3556000"/>
            <a:ext cx="6946900" cy="3180080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2B9A3F1-AEAF-454C-851C-F35943FA9A3A}"/>
              </a:ext>
            </a:extLst>
          </p:cNvPr>
          <p:cNvSpPr txBox="1"/>
          <p:nvPr/>
        </p:nvSpPr>
        <p:spPr>
          <a:xfrm>
            <a:off x="4607165" y="1231777"/>
            <a:ext cx="1107835" cy="382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marR="0" lvl="0" indent="-171450" algn="just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400" b="0" i="0" u="none" strike="noStrike" kern="1200" cap="none" spc="-7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유저 관리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1A4ECA3-6EDA-4629-B693-A480948D7370}"/>
              </a:ext>
            </a:extLst>
          </p:cNvPr>
          <p:cNvSpPr txBox="1"/>
          <p:nvPr/>
        </p:nvSpPr>
        <p:spPr>
          <a:xfrm>
            <a:off x="3264173" y="3928707"/>
            <a:ext cx="317395" cy="76944"/>
          </a:xfrm>
          <a:prstGeom prst="rect">
            <a:avLst/>
          </a:prstGeom>
          <a:solidFill>
            <a:srgbClr val="A4393B"/>
          </a:solidFill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OTT</a:t>
            </a:r>
            <a:r>
              <a:rPr kumimoji="0" lang="ko-KR" altLang="en-US" sz="5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 저장소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469F909-1270-48CB-A1F2-D3CD93C8D22E}"/>
              </a:ext>
            </a:extLst>
          </p:cNvPr>
          <p:cNvSpPr txBox="1"/>
          <p:nvPr/>
        </p:nvSpPr>
        <p:spPr>
          <a:xfrm>
            <a:off x="1800814" y="4349651"/>
            <a:ext cx="484107" cy="76944"/>
          </a:xfrm>
          <a:prstGeom prst="rect">
            <a:avLst/>
          </a:prstGeom>
          <a:solidFill>
            <a:srgbClr val="A4393B"/>
          </a:solidFill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장르 연결 테이블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FE23361-54E2-4439-8627-11AAB2F272AA}"/>
              </a:ext>
            </a:extLst>
          </p:cNvPr>
          <p:cNvSpPr txBox="1"/>
          <p:nvPr/>
        </p:nvSpPr>
        <p:spPr>
          <a:xfrm>
            <a:off x="396180" y="5905162"/>
            <a:ext cx="306174" cy="76944"/>
          </a:xfrm>
          <a:prstGeom prst="rect">
            <a:avLst/>
          </a:prstGeom>
          <a:solidFill>
            <a:srgbClr val="A4393B"/>
          </a:solidFill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등급 테이블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C1BF5C1-6734-4460-9B08-88C8BDE02D20}"/>
              </a:ext>
            </a:extLst>
          </p:cNvPr>
          <p:cNvSpPr txBox="1"/>
          <p:nvPr/>
        </p:nvSpPr>
        <p:spPr>
          <a:xfrm>
            <a:off x="1821400" y="5905096"/>
            <a:ext cx="439223" cy="76944"/>
          </a:xfrm>
          <a:prstGeom prst="rect">
            <a:avLst/>
          </a:prstGeom>
          <a:solidFill>
            <a:srgbClr val="A4393B"/>
          </a:solidFill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배우 연결 테이블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044DB1A-26FE-47A1-893B-6E9EFC94F304}"/>
              </a:ext>
            </a:extLst>
          </p:cNvPr>
          <p:cNvSpPr txBox="1"/>
          <p:nvPr/>
        </p:nvSpPr>
        <p:spPr>
          <a:xfrm>
            <a:off x="1737571" y="6408138"/>
            <a:ext cx="306174" cy="76944"/>
          </a:xfrm>
          <a:prstGeom prst="rect">
            <a:avLst/>
          </a:prstGeom>
          <a:solidFill>
            <a:srgbClr val="A4393B"/>
          </a:solidFill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배우 테이블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47EFFE4-D4D8-4F61-A719-8C2659F0C4FC}"/>
              </a:ext>
            </a:extLst>
          </p:cNvPr>
          <p:cNvSpPr txBox="1"/>
          <p:nvPr/>
        </p:nvSpPr>
        <p:spPr>
          <a:xfrm>
            <a:off x="3205455" y="5914918"/>
            <a:ext cx="554639" cy="76944"/>
          </a:xfrm>
          <a:prstGeom prst="rect">
            <a:avLst/>
          </a:prstGeom>
          <a:solidFill>
            <a:srgbClr val="A4393B"/>
          </a:solidFill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콘텐츠 이미지 테이블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0E7CF3D-6395-4B37-8865-569586C77BEE}"/>
              </a:ext>
            </a:extLst>
          </p:cNvPr>
          <p:cNvSpPr txBox="1"/>
          <p:nvPr/>
        </p:nvSpPr>
        <p:spPr>
          <a:xfrm>
            <a:off x="3091188" y="4590211"/>
            <a:ext cx="363882" cy="76944"/>
          </a:xfrm>
          <a:prstGeom prst="rect">
            <a:avLst/>
          </a:prstGeom>
          <a:solidFill>
            <a:srgbClr val="A4393B"/>
          </a:solidFill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컨텐츠 테이블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91990D3-E684-4812-A1D5-46324DFFC860}"/>
              </a:ext>
            </a:extLst>
          </p:cNvPr>
          <p:cNvSpPr txBox="1"/>
          <p:nvPr/>
        </p:nvSpPr>
        <p:spPr>
          <a:xfrm>
            <a:off x="4801578" y="5915652"/>
            <a:ext cx="439223" cy="76944"/>
          </a:xfrm>
          <a:prstGeom prst="rect">
            <a:avLst/>
          </a:prstGeom>
          <a:solidFill>
            <a:srgbClr val="A4393B"/>
          </a:solidFill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감독 연결 테이블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4BF4613-E63A-46E2-AD16-3AE5B5B54782}"/>
              </a:ext>
            </a:extLst>
          </p:cNvPr>
          <p:cNvSpPr txBox="1"/>
          <p:nvPr/>
        </p:nvSpPr>
        <p:spPr>
          <a:xfrm>
            <a:off x="4680135" y="6398613"/>
            <a:ext cx="306174" cy="76944"/>
          </a:xfrm>
          <a:prstGeom prst="rect">
            <a:avLst/>
          </a:prstGeom>
          <a:solidFill>
            <a:srgbClr val="A4393B"/>
          </a:solidFill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감독 테이블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C46E32D-8CCD-4A53-BDDB-77189775B0B8}"/>
              </a:ext>
            </a:extLst>
          </p:cNvPr>
          <p:cNvSpPr txBox="1"/>
          <p:nvPr/>
        </p:nvSpPr>
        <p:spPr>
          <a:xfrm>
            <a:off x="4607165" y="3773116"/>
            <a:ext cx="496931" cy="76944"/>
          </a:xfrm>
          <a:prstGeom prst="rect">
            <a:avLst/>
          </a:prstGeom>
          <a:solidFill>
            <a:srgbClr val="A4393B"/>
          </a:solidFill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콘텐츠 댓글 테이블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3356D38-357D-4025-801B-5F95D352DA0B}"/>
              </a:ext>
            </a:extLst>
          </p:cNvPr>
          <p:cNvSpPr txBox="1"/>
          <p:nvPr/>
        </p:nvSpPr>
        <p:spPr>
          <a:xfrm>
            <a:off x="6082690" y="2773384"/>
            <a:ext cx="344304" cy="76944"/>
          </a:xfrm>
          <a:prstGeom prst="rect">
            <a:avLst/>
          </a:prstGeom>
          <a:solidFill>
            <a:srgbClr val="A4393B"/>
          </a:solidFill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유저 테이블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9110A9C-7C88-4FFA-8EAE-98B7030F8C2F}"/>
              </a:ext>
            </a:extLst>
          </p:cNvPr>
          <p:cNvSpPr txBox="1"/>
          <p:nvPr/>
        </p:nvSpPr>
        <p:spPr>
          <a:xfrm>
            <a:off x="6032128" y="1942917"/>
            <a:ext cx="544885" cy="76944"/>
          </a:xfrm>
          <a:prstGeom prst="rect">
            <a:avLst/>
          </a:prstGeom>
          <a:solidFill>
            <a:srgbClr val="A4393B"/>
          </a:solidFill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게시판 댓글 테이블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A19342F-678B-4EBC-A6A9-1C29C18FF467}"/>
              </a:ext>
            </a:extLst>
          </p:cNvPr>
          <p:cNvSpPr txBox="1"/>
          <p:nvPr/>
        </p:nvSpPr>
        <p:spPr>
          <a:xfrm>
            <a:off x="6201322" y="3890236"/>
            <a:ext cx="554639" cy="76944"/>
          </a:xfrm>
          <a:prstGeom prst="rect">
            <a:avLst/>
          </a:prstGeom>
          <a:solidFill>
            <a:srgbClr val="A4393B"/>
          </a:solidFill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선호영상 저장 테이블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0F197D5-CAC4-4741-A7F3-741021C0F9B5}"/>
              </a:ext>
            </a:extLst>
          </p:cNvPr>
          <p:cNvSpPr txBox="1"/>
          <p:nvPr/>
        </p:nvSpPr>
        <p:spPr>
          <a:xfrm>
            <a:off x="7587641" y="2982226"/>
            <a:ext cx="627671" cy="76944"/>
          </a:xfrm>
          <a:prstGeom prst="rect">
            <a:avLst/>
          </a:prstGeom>
          <a:solidFill>
            <a:srgbClr val="A4393B"/>
          </a:solidFill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선호 항목 저장 테이블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94CF413-DCC2-498A-87DB-B02BEF7405D5}"/>
              </a:ext>
            </a:extLst>
          </p:cNvPr>
          <p:cNvSpPr txBox="1"/>
          <p:nvPr/>
        </p:nvSpPr>
        <p:spPr>
          <a:xfrm>
            <a:off x="7649552" y="1941990"/>
            <a:ext cx="363882" cy="76944"/>
          </a:xfrm>
          <a:prstGeom prst="rect">
            <a:avLst/>
          </a:prstGeom>
          <a:solidFill>
            <a:srgbClr val="A4393B"/>
          </a:solidFill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게시판 테이블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860741A-5768-44B9-8F13-D912888EB554}"/>
              </a:ext>
            </a:extLst>
          </p:cNvPr>
          <p:cNvSpPr txBox="1"/>
          <p:nvPr/>
        </p:nvSpPr>
        <p:spPr>
          <a:xfrm>
            <a:off x="7630505" y="1374362"/>
            <a:ext cx="554639" cy="76944"/>
          </a:xfrm>
          <a:prstGeom prst="rect">
            <a:avLst/>
          </a:prstGeom>
          <a:solidFill>
            <a:srgbClr val="A4393B"/>
          </a:solidFill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게시판 이미지 테이블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FA3D76C-37E0-4114-B5D8-291A3B9DB2DB}"/>
              </a:ext>
            </a:extLst>
          </p:cNvPr>
          <p:cNvSpPr txBox="1"/>
          <p:nvPr/>
        </p:nvSpPr>
        <p:spPr>
          <a:xfrm>
            <a:off x="343278" y="3176969"/>
            <a:ext cx="1283991" cy="382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marR="0" lvl="0" indent="-171450" algn="just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400" b="0" i="0" u="none" strike="noStrike" kern="1200" cap="none" spc="-7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컨텐츠 관리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7E53586-CE7B-4826-8C73-0D0BEBA57CF1}"/>
              </a:ext>
            </a:extLst>
          </p:cNvPr>
          <p:cNvSpPr txBox="1"/>
          <p:nvPr/>
        </p:nvSpPr>
        <p:spPr>
          <a:xfrm>
            <a:off x="872941" y="3792836"/>
            <a:ext cx="320601" cy="76944"/>
          </a:xfrm>
          <a:prstGeom prst="rect">
            <a:avLst/>
          </a:prstGeom>
          <a:solidFill>
            <a:srgbClr val="A4393B"/>
          </a:solidFill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장르테이블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5DC2D21-64BF-4DB4-A1BB-C2277A57F304}"/>
              </a:ext>
            </a:extLst>
          </p:cNvPr>
          <p:cNvSpPr txBox="1"/>
          <p:nvPr/>
        </p:nvSpPr>
        <p:spPr>
          <a:xfrm>
            <a:off x="1710326" y="5002113"/>
            <a:ext cx="338234" cy="76944"/>
          </a:xfrm>
          <a:prstGeom prst="rect">
            <a:avLst/>
          </a:prstGeom>
          <a:solidFill>
            <a:srgbClr val="A4393B"/>
          </a:solidFill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국가 테이블</a:t>
            </a:r>
            <a:endParaRPr kumimoji="0" lang="ko-KR" altLang="en-US" sz="5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1221597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>
            <a:extLst>
              <a:ext uri="{FF2B5EF4-FFF2-40B4-BE49-F238E27FC236}">
                <a16:creationId xmlns:a16="http://schemas.microsoft.com/office/drawing/2014/main" id="{6C863016-5E38-4B56-B97B-BDC756060C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4613" r="19149"/>
          <a:stretch/>
        </p:blipFill>
        <p:spPr>
          <a:xfrm>
            <a:off x="298595" y="1274269"/>
            <a:ext cx="8521177" cy="5078942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cxnSp>
        <p:nvCxnSpPr>
          <p:cNvPr id="23" name="직선 연결선 22"/>
          <p:cNvCxnSpPr/>
          <p:nvPr/>
        </p:nvCxnSpPr>
        <p:spPr>
          <a:xfrm>
            <a:off x="891662" y="530874"/>
            <a:ext cx="7999816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99361" y="509442"/>
            <a:ext cx="540000" cy="54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67604" y="568465"/>
            <a:ext cx="194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1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528C7CB-C522-4832-8592-172E2A18155B}"/>
              </a:ext>
            </a:extLst>
          </p:cNvPr>
          <p:cNvGrpSpPr/>
          <p:nvPr/>
        </p:nvGrpSpPr>
        <p:grpSpPr>
          <a:xfrm>
            <a:off x="464843" y="641656"/>
            <a:ext cx="3588262" cy="4556935"/>
            <a:chOff x="102325" y="-1582569"/>
            <a:chExt cx="4784349" cy="607590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999987A-5FF5-46F4-B0CE-37DB8E05295F}"/>
                </a:ext>
              </a:extLst>
            </p:cNvPr>
            <p:cNvSpPr txBox="1"/>
            <p:nvPr/>
          </p:nvSpPr>
          <p:spPr>
            <a:xfrm>
              <a:off x="671417" y="-1582569"/>
              <a:ext cx="4215257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데이터베이스 모델</a:t>
              </a:r>
              <a:r>
                <a: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(</a:t>
              </a:r>
              <a:r>
                <a:rPr kumimoji="0" lang="ko-KR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컨텐츠 관리</a:t>
              </a:r>
              <a:r>
                <a: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)</a:t>
              </a:r>
              <a:endPara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B6AC31F-51CD-460F-BECD-99B34DF5C44A}"/>
                </a:ext>
              </a:extLst>
            </p:cNvPr>
            <p:cNvSpPr txBox="1"/>
            <p:nvPr/>
          </p:nvSpPr>
          <p:spPr>
            <a:xfrm>
              <a:off x="102325" y="4231727"/>
              <a:ext cx="2362992" cy="261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675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5FA3D76C-37E0-4114-B5D8-291A3B9DB2DB}"/>
              </a:ext>
            </a:extLst>
          </p:cNvPr>
          <p:cNvSpPr txBox="1"/>
          <p:nvPr/>
        </p:nvSpPr>
        <p:spPr>
          <a:xfrm>
            <a:off x="-2555370" y="201665"/>
            <a:ext cx="12839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marR="0" lvl="0" indent="-17145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400" b="0" i="0" u="none" strike="noStrike" kern="1200" cap="none" spc="-7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컨텐츠 관리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1A4ECA3-6EDA-4629-B693-A480948D7370}"/>
              </a:ext>
            </a:extLst>
          </p:cNvPr>
          <p:cNvSpPr txBox="1"/>
          <p:nvPr/>
        </p:nvSpPr>
        <p:spPr>
          <a:xfrm>
            <a:off x="3947999" y="1640176"/>
            <a:ext cx="512961" cy="123111"/>
          </a:xfrm>
          <a:prstGeom prst="rect">
            <a:avLst/>
          </a:prstGeom>
          <a:solidFill>
            <a:srgbClr val="A4393B"/>
          </a:solidFill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OTT</a:t>
            </a:r>
            <a:r>
              <a:rPr kumimoji="0" lang="ko-KR" alt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 저장소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469F909-1270-48CB-A1F2-D3CD93C8D22E}"/>
              </a:ext>
            </a:extLst>
          </p:cNvPr>
          <p:cNvSpPr txBox="1"/>
          <p:nvPr/>
        </p:nvSpPr>
        <p:spPr>
          <a:xfrm>
            <a:off x="2054124" y="3441662"/>
            <a:ext cx="570016" cy="123111"/>
          </a:xfrm>
          <a:prstGeom prst="rect">
            <a:avLst/>
          </a:prstGeom>
          <a:solidFill>
            <a:srgbClr val="A4393B"/>
          </a:solidFill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국가 테이블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FE23361-54E2-4439-8627-11AAB2F272AA}"/>
              </a:ext>
            </a:extLst>
          </p:cNvPr>
          <p:cNvSpPr txBox="1"/>
          <p:nvPr/>
        </p:nvSpPr>
        <p:spPr>
          <a:xfrm>
            <a:off x="411407" y="4973709"/>
            <a:ext cx="493725" cy="123111"/>
          </a:xfrm>
          <a:prstGeom prst="rect">
            <a:avLst/>
          </a:prstGeom>
          <a:solidFill>
            <a:srgbClr val="A4393B"/>
          </a:solidFill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등급 테이블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C1BF5C1-6734-4460-9B08-88C8BDE02D20}"/>
              </a:ext>
            </a:extLst>
          </p:cNvPr>
          <p:cNvSpPr txBox="1"/>
          <p:nvPr/>
        </p:nvSpPr>
        <p:spPr>
          <a:xfrm>
            <a:off x="2152206" y="4971367"/>
            <a:ext cx="708527" cy="123111"/>
          </a:xfrm>
          <a:prstGeom prst="rect">
            <a:avLst/>
          </a:prstGeom>
          <a:solidFill>
            <a:srgbClr val="A4393B"/>
          </a:solidFill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배우 연결 테이블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044DB1A-26FE-47A1-893B-6E9EFC94F304}"/>
              </a:ext>
            </a:extLst>
          </p:cNvPr>
          <p:cNvSpPr txBox="1"/>
          <p:nvPr/>
        </p:nvSpPr>
        <p:spPr>
          <a:xfrm>
            <a:off x="2073253" y="5808228"/>
            <a:ext cx="493725" cy="123111"/>
          </a:xfrm>
          <a:prstGeom prst="rect">
            <a:avLst/>
          </a:prstGeom>
          <a:solidFill>
            <a:srgbClr val="A4393B"/>
          </a:solidFill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배우 테이블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47EFFE4-D4D8-4F61-A719-8C2659F0C4FC}"/>
              </a:ext>
            </a:extLst>
          </p:cNvPr>
          <p:cNvSpPr txBox="1"/>
          <p:nvPr/>
        </p:nvSpPr>
        <p:spPr>
          <a:xfrm>
            <a:off x="3879655" y="4969370"/>
            <a:ext cx="894476" cy="123111"/>
          </a:xfrm>
          <a:prstGeom prst="rect">
            <a:avLst/>
          </a:prstGeom>
          <a:solidFill>
            <a:srgbClr val="A4393B"/>
          </a:solidFill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콘텐츠 이미지 테이블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0E7CF3D-6395-4B37-8865-569586C77BEE}"/>
              </a:ext>
            </a:extLst>
          </p:cNvPr>
          <p:cNvSpPr txBox="1"/>
          <p:nvPr/>
        </p:nvSpPr>
        <p:spPr>
          <a:xfrm>
            <a:off x="3760954" y="2754691"/>
            <a:ext cx="586699" cy="123111"/>
          </a:xfrm>
          <a:prstGeom prst="rect">
            <a:avLst/>
          </a:prstGeom>
          <a:solidFill>
            <a:srgbClr val="A4393B"/>
          </a:solidFill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컨텐츠 테이블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91990D3-E684-4812-A1D5-46324DFFC860}"/>
              </a:ext>
            </a:extLst>
          </p:cNvPr>
          <p:cNvSpPr txBox="1"/>
          <p:nvPr/>
        </p:nvSpPr>
        <p:spPr>
          <a:xfrm>
            <a:off x="5845521" y="4967519"/>
            <a:ext cx="708527" cy="123111"/>
          </a:xfrm>
          <a:prstGeom prst="rect">
            <a:avLst/>
          </a:prstGeom>
          <a:solidFill>
            <a:srgbClr val="A4393B"/>
          </a:solidFill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감독 연결 테이블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4BF4613-E63A-46E2-AD16-3AE5B5B54782}"/>
              </a:ext>
            </a:extLst>
          </p:cNvPr>
          <p:cNvSpPr txBox="1"/>
          <p:nvPr/>
        </p:nvSpPr>
        <p:spPr>
          <a:xfrm>
            <a:off x="5710394" y="5805020"/>
            <a:ext cx="493725" cy="123111"/>
          </a:xfrm>
          <a:prstGeom prst="rect">
            <a:avLst/>
          </a:prstGeom>
          <a:solidFill>
            <a:srgbClr val="A4393B"/>
          </a:solidFill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감독 테이블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EB2C243-99EC-41AF-BF9C-B1D51685796D}"/>
              </a:ext>
            </a:extLst>
          </p:cNvPr>
          <p:cNvSpPr txBox="1"/>
          <p:nvPr/>
        </p:nvSpPr>
        <p:spPr>
          <a:xfrm>
            <a:off x="5629905" y="1364821"/>
            <a:ext cx="801501" cy="123111"/>
          </a:xfrm>
          <a:prstGeom prst="rect">
            <a:avLst/>
          </a:prstGeom>
          <a:solidFill>
            <a:srgbClr val="A4393B"/>
          </a:solidFill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콘텐츠 댓글 테이블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1FFAB57-DE3F-44BC-9BE6-69C89268324D}"/>
              </a:ext>
            </a:extLst>
          </p:cNvPr>
          <p:cNvSpPr txBox="1"/>
          <p:nvPr/>
        </p:nvSpPr>
        <p:spPr>
          <a:xfrm>
            <a:off x="7585864" y="1561827"/>
            <a:ext cx="894476" cy="123111"/>
          </a:xfrm>
          <a:prstGeom prst="rect">
            <a:avLst/>
          </a:prstGeom>
          <a:solidFill>
            <a:srgbClr val="A4393B"/>
          </a:solidFill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선호영상 저장 테이블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029239F-0401-45C0-A342-B5075603691D}"/>
              </a:ext>
            </a:extLst>
          </p:cNvPr>
          <p:cNvSpPr txBox="1"/>
          <p:nvPr/>
        </p:nvSpPr>
        <p:spPr>
          <a:xfrm>
            <a:off x="2158009" y="2353703"/>
            <a:ext cx="775853" cy="123111"/>
          </a:xfrm>
          <a:prstGeom prst="rect">
            <a:avLst/>
          </a:prstGeom>
          <a:solidFill>
            <a:srgbClr val="A4393B"/>
          </a:solidFill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장르 연결 테이블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EB22E2D-6299-40D1-A7CA-83ACDA4A009F}"/>
              </a:ext>
            </a:extLst>
          </p:cNvPr>
          <p:cNvSpPr txBox="1"/>
          <p:nvPr/>
        </p:nvSpPr>
        <p:spPr>
          <a:xfrm>
            <a:off x="1021674" y="1415899"/>
            <a:ext cx="541815" cy="123111"/>
          </a:xfrm>
          <a:prstGeom prst="rect">
            <a:avLst/>
          </a:prstGeom>
          <a:solidFill>
            <a:srgbClr val="A4393B"/>
          </a:solidFill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장르 테이블</a:t>
            </a:r>
          </a:p>
        </p:txBody>
      </p:sp>
    </p:spTree>
    <p:extLst>
      <p:ext uri="{BB962C8B-B14F-4D97-AF65-F5344CB8AC3E}">
        <p14:creationId xmlns:p14="http://schemas.microsoft.com/office/powerpoint/2010/main" val="243778024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/>
          <p:cNvCxnSpPr/>
          <p:nvPr/>
        </p:nvCxnSpPr>
        <p:spPr>
          <a:xfrm>
            <a:off x="891662" y="530874"/>
            <a:ext cx="7999816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99361" y="509442"/>
            <a:ext cx="540000" cy="54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67604" y="568465"/>
            <a:ext cx="194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1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528C7CB-C522-4832-8592-172E2A18155B}"/>
              </a:ext>
            </a:extLst>
          </p:cNvPr>
          <p:cNvGrpSpPr/>
          <p:nvPr/>
        </p:nvGrpSpPr>
        <p:grpSpPr>
          <a:xfrm>
            <a:off x="464843" y="641656"/>
            <a:ext cx="3359032" cy="4556935"/>
            <a:chOff x="102325" y="-1582569"/>
            <a:chExt cx="4478709" cy="607590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999987A-5FF5-46F4-B0CE-37DB8E05295F}"/>
                </a:ext>
              </a:extLst>
            </p:cNvPr>
            <p:cNvSpPr txBox="1"/>
            <p:nvPr/>
          </p:nvSpPr>
          <p:spPr>
            <a:xfrm>
              <a:off x="671417" y="-1582569"/>
              <a:ext cx="3909617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데이터베이스 모델</a:t>
              </a:r>
              <a:r>
                <a: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(</a:t>
              </a:r>
              <a:r>
                <a:rPr kumimoji="0" lang="ko-KR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유저관리</a:t>
              </a:r>
              <a:r>
                <a: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)</a:t>
              </a:r>
              <a:endPara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B6AC31F-51CD-460F-BECD-99B34DF5C44A}"/>
                </a:ext>
              </a:extLst>
            </p:cNvPr>
            <p:cNvSpPr txBox="1"/>
            <p:nvPr/>
          </p:nvSpPr>
          <p:spPr>
            <a:xfrm>
              <a:off x="102325" y="4231727"/>
              <a:ext cx="2362992" cy="261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675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02B9A3F1-AEAF-454C-851C-F35943FA9A3A}"/>
              </a:ext>
            </a:extLst>
          </p:cNvPr>
          <p:cNvSpPr txBox="1"/>
          <p:nvPr/>
        </p:nvSpPr>
        <p:spPr>
          <a:xfrm>
            <a:off x="483892" y="1171250"/>
            <a:ext cx="1038735" cy="382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marR="0" lvl="0" indent="-171450" algn="just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400" b="0" i="0" u="none" strike="noStrike" kern="1200" cap="none" spc="-7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유저 관리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620F9C3-EC5A-4B17-80EC-B5171C2D886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436" b="42181"/>
          <a:stretch/>
        </p:blipFill>
        <p:spPr>
          <a:xfrm>
            <a:off x="298450" y="1276349"/>
            <a:ext cx="8612078" cy="505077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2C46E32D-8CCD-4A53-BDDB-77189775B0B8}"/>
              </a:ext>
            </a:extLst>
          </p:cNvPr>
          <p:cNvSpPr txBox="1"/>
          <p:nvPr/>
        </p:nvSpPr>
        <p:spPr>
          <a:xfrm>
            <a:off x="437539" y="5269914"/>
            <a:ext cx="1038736" cy="138499"/>
          </a:xfrm>
          <a:prstGeom prst="rect">
            <a:avLst/>
          </a:prstGeom>
          <a:solidFill>
            <a:srgbClr val="A4393B"/>
          </a:solidFill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콘텐츠 댓글 테이블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3356D38-357D-4025-801B-5F95D352DA0B}"/>
              </a:ext>
            </a:extLst>
          </p:cNvPr>
          <p:cNvSpPr txBox="1"/>
          <p:nvPr/>
        </p:nvSpPr>
        <p:spPr>
          <a:xfrm>
            <a:off x="3393326" y="3675635"/>
            <a:ext cx="630987" cy="138499"/>
          </a:xfrm>
          <a:prstGeom prst="rect">
            <a:avLst/>
          </a:prstGeom>
          <a:solidFill>
            <a:srgbClr val="A4393B"/>
          </a:solidFill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유저 테이블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9110A9C-7C88-4FFA-8EAE-98B7030F8C2F}"/>
              </a:ext>
            </a:extLst>
          </p:cNvPr>
          <p:cNvSpPr txBox="1"/>
          <p:nvPr/>
        </p:nvSpPr>
        <p:spPr>
          <a:xfrm>
            <a:off x="3283911" y="2343427"/>
            <a:ext cx="1032819" cy="138499"/>
          </a:xfrm>
          <a:prstGeom prst="rect">
            <a:avLst/>
          </a:prstGeom>
          <a:solidFill>
            <a:srgbClr val="A4393B"/>
          </a:solidFill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게시판 댓글 테이블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A19342F-678B-4EBC-A6A9-1C29C18FF467}"/>
              </a:ext>
            </a:extLst>
          </p:cNvPr>
          <p:cNvSpPr txBox="1"/>
          <p:nvPr/>
        </p:nvSpPr>
        <p:spPr>
          <a:xfrm>
            <a:off x="3627941" y="5471059"/>
            <a:ext cx="1156784" cy="138499"/>
          </a:xfrm>
          <a:prstGeom prst="rect">
            <a:avLst/>
          </a:prstGeom>
          <a:solidFill>
            <a:srgbClr val="A4393B"/>
          </a:solidFill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선호영상 저장 테이블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0F197D5-CAC4-4741-A7F3-741021C0F9B5}"/>
              </a:ext>
            </a:extLst>
          </p:cNvPr>
          <p:cNvSpPr txBox="1"/>
          <p:nvPr/>
        </p:nvSpPr>
        <p:spPr>
          <a:xfrm>
            <a:off x="6393182" y="4005678"/>
            <a:ext cx="1104667" cy="138499"/>
          </a:xfrm>
          <a:prstGeom prst="rect">
            <a:avLst/>
          </a:prstGeom>
          <a:solidFill>
            <a:srgbClr val="A4393B"/>
          </a:solidFill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선호 항목 저장 테이블</a:t>
            </a:r>
            <a:endParaRPr kumimoji="0" lang="ko-KR" altLang="en-US" sz="9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94CF413-DCC2-498A-87DB-B02BEF7405D5}"/>
              </a:ext>
            </a:extLst>
          </p:cNvPr>
          <p:cNvSpPr txBox="1"/>
          <p:nvPr/>
        </p:nvSpPr>
        <p:spPr>
          <a:xfrm>
            <a:off x="6515622" y="2345926"/>
            <a:ext cx="745476" cy="138499"/>
          </a:xfrm>
          <a:prstGeom prst="rect">
            <a:avLst/>
          </a:prstGeom>
          <a:solidFill>
            <a:srgbClr val="A4393B"/>
          </a:solidFill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게시판 테이블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860741A-5768-44B9-8F13-D912888EB554}"/>
              </a:ext>
            </a:extLst>
          </p:cNvPr>
          <p:cNvSpPr txBox="1"/>
          <p:nvPr/>
        </p:nvSpPr>
        <p:spPr>
          <a:xfrm>
            <a:off x="6459114" y="1424230"/>
            <a:ext cx="1038735" cy="138499"/>
          </a:xfrm>
          <a:prstGeom prst="rect">
            <a:avLst/>
          </a:prstGeom>
          <a:solidFill>
            <a:srgbClr val="A4393B"/>
          </a:solidFill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게시판 이미지 테이블</a:t>
            </a:r>
          </a:p>
        </p:txBody>
      </p:sp>
    </p:spTree>
    <p:extLst>
      <p:ext uri="{BB962C8B-B14F-4D97-AF65-F5344CB8AC3E}">
        <p14:creationId xmlns:p14="http://schemas.microsoft.com/office/powerpoint/2010/main" val="21334403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67015" y="2571664"/>
            <a:ext cx="133882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4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004</a:t>
            </a:r>
            <a:endParaRPr kumimoji="0" lang="ko-KR" altLang="en-US" sz="5400" b="1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00077" y="3519303"/>
            <a:ext cx="13112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-113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기능 구현</a:t>
            </a:r>
          </a:p>
        </p:txBody>
      </p:sp>
      <p:cxnSp>
        <p:nvCxnSpPr>
          <p:cNvPr id="18" name="직선 연결선 17"/>
          <p:cNvCxnSpPr/>
          <p:nvPr/>
        </p:nvCxnSpPr>
        <p:spPr>
          <a:xfrm>
            <a:off x="367014" y="3401616"/>
            <a:ext cx="5231028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0E9BBA04-257D-4E5A-9481-8454D7FC559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9013" y="2627665"/>
            <a:ext cx="2840627" cy="121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7323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789D010-5D0C-48F8-B765-7038A4743E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043" y="1274008"/>
            <a:ext cx="8545914" cy="5462338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cxnSp>
        <p:nvCxnSpPr>
          <p:cNvPr id="23" name="직선 연결선 22"/>
          <p:cNvCxnSpPr/>
          <p:nvPr/>
        </p:nvCxnSpPr>
        <p:spPr>
          <a:xfrm>
            <a:off x="891662" y="530874"/>
            <a:ext cx="7999816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99361" y="509442"/>
            <a:ext cx="540000" cy="54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67604" y="568465"/>
            <a:ext cx="194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1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528C7CB-C522-4832-8592-172E2A18155B}"/>
              </a:ext>
            </a:extLst>
          </p:cNvPr>
          <p:cNvGrpSpPr/>
          <p:nvPr/>
        </p:nvGrpSpPr>
        <p:grpSpPr>
          <a:xfrm>
            <a:off x="464843" y="641656"/>
            <a:ext cx="2522264" cy="4556935"/>
            <a:chOff x="102325" y="-1582569"/>
            <a:chExt cx="3363018" cy="607590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999987A-5FF5-46F4-B0CE-37DB8E05295F}"/>
                </a:ext>
              </a:extLst>
            </p:cNvPr>
            <p:cNvSpPr txBox="1"/>
            <p:nvPr/>
          </p:nvSpPr>
          <p:spPr>
            <a:xfrm>
              <a:off x="671417" y="-1582569"/>
              <a:ext cx="2793926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b="1" dirty="0">
                  <a:solidFill>
                    <a:srgbClr val="5D5B5B"/>
                  </a:solidFill>
                  <a:latin typeface="Arial"/>
                  <a:ea typeface="나눔스퀘어라운드 Regular"/>
                </a:rPr>
                <a:t>데이터베이스 모델</a:t>
              </a:r>
              <a:endPara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B6AC31F-51CD-460F-BECD-99B34DF5C44A}"/>
                </a:ext>
              </a:extLst>
            </p:cNvPr>
            <p:cNvSpPr txBox="1"/>
            <p:nvPr/>
          </p:nvSpPr>
          <p:spPr>
            <a:xfrm>
              <a:off x="102325" y="4231727"/>
              <a:ext cx="2362992" cy="261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675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</p:grpSp>
      <p:sp>
        <p:nvSpPr>
          <p:cNvPr id="2" name="자유형: 도형 1">
            <a:extLst>
              <a:ext uri="{FF2B5EF4-FFF2-40B4-BE49-F238E27FC236}">
                <a16:creationId xmlns:a16="http://schemas.microsoft.com/office/drawing/2014/main" id="{8D1819A9-1929-48A9-86FC-0769098B039E}"/>
              </a:ext>
            </a:extLst>
          </p:cNvPr>
          <p:cNvSpPr/>
          <p:nvPr/>
        </p:nvSpPr>
        <p:spPr>
          <a:xfrm>
            <a:off x="4578350" y="1272540"/>
            <a:ext cx="4271010" cy="3121660"/>
          </a:xfrm>
          <a:custGeom>
            <a:avLst/>
            <a:gdLst>
              <a:gd name="connsiteX0" fmla="*/ 0 w 4328160"/>
              <a:gd name="connsiteY0" fmla="*/ 3009900 h 3009900"/>
              <a:gd name="connsiteX1" fmla="*/ 2735580 w 4328160"/>
              <a:gd name="connsiteY1" fmla="*/ 3009900 h 3009900"/>
              <a:gd name="connsiteX2" fmla="*/ 4328160 w 4328160"/>
              <a:gd name="connsiteY2" fmla="*/ 1988820 h 3009900"/>
              <a:gd name="connsiteX3" fmla="*/ 4328160 w 4328160"/>
              <a:gd name="connsiteY3" fmla="*/ 0 h 3009900"/>
              <a:gd name="connsiteX4" fmla="*/ 0 w 4328160"/>
              <a:gd name="connsiteY4" fmla="*/ 0 h 3009900"/>
              <a:gd name="connsiteX5" fmla="*/ 0 w 4328160"/>
              <a:gd name="connsiteY5" fmla="*/ 3009900 h 3009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28160" h="3009900">
                <a:moveTo>
                  <a:pt x="0" y="3009900"/>
                </a:moveTo>
                <a:lnTo>
                  <a:pt x="2735580" y="3009900"/>
                </a:lnTo>
                <a:lnTo>
                  <a:pt x="4328160" y="1988820"/>
                </a:lnTo>
                <a:lnTo>
                  <a:pt x="4328160" y="0"/>
                </a:lnTo>
                <a:lnTo>
                  <a:pt x="0" y="0"/>
                </a:lnTo>
                <a:lnTo>
                  <a:pt x="0" y="3009900"/>
                </a:lnTo>
                <a:close/>
              </a:path>
            </a:pathLst>
          </a:cu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BF2546A-F43B-4110-BFFA-1D55BCCC9AF8}"/>
              </a:ext>
            </a:extLst>
          </p:cNvPr>
          <p:cNvSpPr/>
          <p:nvPr/>
        </p:nvSpPr>
        <p:spPr>
          <a:xfrm>
            <a:off x="279400" y="3556000"/>
            <a:ext cx="6946900" cy="3180080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2B9A3F1-AEAF-454C-851C-F35943FA9A3A}"/>
              </a:ext>
            </a:extLst>
          </p:cNvPr>
          <p:cNvSpPr txBox="1"/>
          <p:nvPr/>
        </p:nvSpPr>
        <p:spPr>
          <a:xfrm>
            <a:off x="4607165" y="1231777"/>
            <a:ext cx="1107835" cy="382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marR="0" lvl="0" indent="-171450" algn="just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400" b="0" i="0" u="none" strike="noStrike" kern="1200" cap="none" spc="-7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유저 관리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1A4ECA3-6EDA-4629-B693-A480948D7370}"/>
              </a:ext>
            </a:extLst>
          </p:cNvPr>
          <p:cNvSpPr txBox="1"/>
          <p:nvPr/>
        </p:nvSpPr>
        <p:spPr>
          <a:xfrm>
            <a:off x="3264173" y="3928707"/>
            <a:ext cx="317395" cy="76944"/>
          </a:xfrm>
          <a:prstGeom prst="rect">
            <a:avLst/>
          </a:prstGeom>
          <a:solidFill>
            <a:srgbClr val="A4393B"/>
          </a:solidFill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500" b="1" dirty="0">
                <a:solidFill>
                  <a:schemeClr val="bg1"/>
                </a:solidFill>
                <a:latin typeface="Arial"/>
                <a:ea typeface="나눔스퀘어라운드 Regular"/>
              </a:rPr>
              <a:t>OTT</a:t>
            </a:r>
            <a:r>
              <a:rPr lang="ko-KR" altLang="en-US" sz="500" b="1" dirty="0">
                <a:solidFill>
                  <a:schemeClr val="bg1"/>
                </a:solidFill>
                <a:latin typeface="Arial"/>
                <a:ea typeface="나눔스퀘어라운드 Regular"/>
              </a:rPr>
              <a:t> 저장소</a:t>
            </a:r>
            <a:endParaRPr kumimoji="0" lang="ko-KR" altLang="en-US" sz="5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469F909-1270-48CB-A1F2-D3CD93C8D22E}"/>
              </a:ext>
            </a:extLst>
          </p:cNvPr>
          <p:cNvSpPr txBox="1"/>
          <p:nvPr/>
        </p:nvSpPr>
        <p:spPr>
          <a:xfrm>
            <a:off x="1800814" y="4349651"/>
            <a:ext cx="484107" cy="76944"/>
          </a:xfrm>
          <a:prstGeom prst="rect">
            <a:avLst/>
          </a:prstGeom>
          <a:solidFill>
            <a:srgbClr val="A4393B"/>
          </a:solidFill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장르 연결 테이블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FE23361-54E2-4439-8627-11AAB2F272AA}"/>
              </a:ext>
            </a:extLst>
          </p:cNvPr>
          <p:cNvSpPr txBox="1"/>
          <p:nvPr/>
        </p:nvSpPr>
        <p:spPr>
          <a:xfrm>
            <a:off x="396180" y="5905162"/>
            <a:ext cx="306174" cy="76944"/>
          </a:xfrm>
          <a:prstGeom prst="rect">
            <a:avLst/>
          </a:prstGeom>
          <a:solidFill>
            <a:srgbClr val="A4393B"/>
          </a:solidFill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500" b="1" dirty="0">
                <a:solidFill>
                  <a:schemeClr val="bg1"/>
                </a:solidFill>
                <a:latin typeface="Arial"/>
                <a:ea typeface="나눔스퀘어라운드 Regular"/>
              </a:rPr>
              <a:t>등급 테이블</a:t>
            </a:r>
            <a:endParaRPr kumimoji="0" lang="ko-KR" altLang="en-US" sz="5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C1BF5C1-6734-4460-9B08-88C8BDE02D20}"/>
              </a:ext>
            </a:extLst>
          </p:cNvPr>
          <p:cNvSpPr txBox="1"/>
          <p:nvPr/>
        </p:nvSpPr>
        <p:spPr>
          <a:xfrm>
            <a:off x="1821400" y="5905096"/>
            <a:ext cx="439223" cy="76944"/>
          </a:xfrm>
          <a:prstGeom prst="rect">
            <a:avLst/>
          </a:prstGeom>
          <a:solidFill>
            <a:srgbClr val="A4393B"/>
          </a:solidFill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500" b="1" dirty="0">
                <a:solidFill>
                  <a:schemeClr val="bg1"/>
                </a:solidFill>
                <a:latin typeface="Arial"/>
                <a:ea typeface="나눔스퀘어라운드 Regular"/>
              </a:rPr>
              <a:t>배우 연결 테이블</a:t>
            </a:r>
            <a:endParaRPr kumimoji="0" lang="ko-KR" altLang="en-US" sz="5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044DB1A-26FE-47A1-893B-6E9EFC94F304}"/>
              </a:ext>
            </a:extLst>
          </p:cNvPr>
          <p:cNvSpPr txBox="1"/>
          <p:nvPr/>
        </p:nvSpPr>
        <p:spPr>
          <a:xfrm>
            <a:off x="1737571" y="6408138"/>
            <a:ext cx="306174" cy="76944"/>
          </a:xfrm>
          <a:prstGeom prst="rect">
            <a:avLst/>
          </a:prstGeom>
          <a:solidFill>
            <a:srgbClr val="A4393B"/>
          </a:solidFill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500" b="1" dirty="0">
                <a:solidFill>
                  <a:schemeClr val="bg1"/>
                </a:solidFill>
                <a:latin typeface="Arial"/>
                <a:ea typeface="나눔스퀘어라운드 Regular"/>
              </a:rPr>
              <a:t>배우 테이블</a:t>
            </a:r>
            <a:endParaRPr kumimoji="0" lang="ko-KR" altLang="en-US" sz="5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47EFFE4-D4D8-4F61-A719-8C2659F0C4FC}"/>
              </a:ext>
            </a:extLst>
          </p:cNvPr>
          <p:cNvSpPr txBox="1"/>
          <p:nvPr/>
        </p:nvSpPr>
        <p:spPr>
          <a:xfrm>
            <a:off x="3205455" y="5914918"/>
            <a:ext cx="554639" cy="76944"/>
          </a:xfrm>
          <a:prstGeom prst="rect">
            <a:avLst/>
          </a:prstGeom>
          <a:solidFill>
            <a:srgbClr val="A4393B"/>
          </a:solidFill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500" b="1" dirty="0">
                <a:solidFill>
                  <a:schemeClr val="bg1"/>
                </a:solidFill>
                <a:latin typeface="Arial"/>
                <a:ea typeface="나눔스퀘어라운드 Regular"/>
              </a:rPr>
              <a:t>콘텐츠 이미지 테이블</a:t>
            </a:r>
            <a:endParaRPr kumimoji="0" lang="ko-KR" altLang="en-US" sz="5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0E7CF3D-6395-4B37-8865-569586C77BEE}"/>
              </a:ext>
            </a:extLst>
          </p:cNvPr>
          <p:cNvSpPr txBox="1"/>
          <p:nvPr/>
        </p:nvSpPr>
        <p:spPr>
          <a:xfrm>
            <a:off x="3091188" y="4590211"/>
            <a:ext cx="363882" cy="76944"/>
          </a:xfrm>
          <a:prstGeom prst="rect">
            <a:avLst/>
          </a:prstGeom>
          <a:solidFill>
            <a:srgbClr val="A4393B"/>
          </a:solidFill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500" b="1" dirty="0">
                <a:solidFill>
                  <a:schemeClr val="bg1"/>
                </a:solidFill>
                <a:latin typeface="Arial"/>
                <a:ea typeface="나눔스퀘어라운드 Regular"/>
              </a:rPr>
              <a:t>컨텐츠 테이블</a:t>
            </a:r>
            <a:endParaRPr kumimoji="0" lang="ko-KR" altLang="en-US" sz="5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91990D3-E684-4812-A1D5-46324DFFC860}"/>
              </a:ext>
            </a:extLst>
          </p:cNvPr>
          <p:cNvSpPr txBox="1"/>
          <p:nvPr/>
        </p:nvSpPr>
        <p:spPr>
          <a:xfrm>
            <a:off x="4801578" y="5915652"/>
            <a:ext cx="439223" cy="76944"/>
          </a:xfrm>
          <a:prstGeom prst="rect">
            <a:avLst/>
          </a:prstGeom>
          <a:solidFill>
            <a:srgbClr val="A4393B"/>
          </a:solidFill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500" b="1" dirty="0">
                <a:solidFill>
                  <a:schemeClr val="bg1"/>
                </a:solidFill>
                <a:latin typeface="Arial"/>
                <a:ea typeface="나눔스퀘어라운드 Regular"/>
              </a:rPr>
              <a:t>감독 연결 테이블</a:t>
            </a:r>
            <a:endParaRPr kumimoji="0" lang="ko-KR" altLang="en-US" sz="5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4BF4613-E63A-46E2-AD16-3AE5B5B54782}"/>
              </a:ext>
            </a:extLst>
          </p:cNvPr>
          <p:cNvSpPr txBox="1"/>
          <p:nvPr/>
        </p:nvSpPr>
        <p:spPr>
          <a:xfrm>
            <a:off x="4680135" y="6398613"/>
            <a:ext cx="306174" cy="76944"/>
          </a:xfrm>
          <a:prstGeom prst="rect">
            <a:avLst/>
          </a:prstGeom>
          <a:solidFill>
            <a:srgbClr val="A4393B"/>
          </a:solidFill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500" b="1" dirty="0">
                <a:solidFill>
                  <a:schemeClr val="bg1"/>
                </a:solidFill>
                <a:latin typeface="Arial"/>
                <a:ea typeface="나눔스퀘어라운드 Regular"/>
              </a:rPr>
              <a:t>감독 테이블</a:t>
            </a:r>
            <a:endParaRPr kumimoji="0" lang="ko-KR" altLang="en-US" sz="5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C46E32D-8CCD-4A53-BDDB-77189775B0B8}"/>
              </a:ext>
            </a:extLst>
          </p:cNvPr>
          <p:cNvSpPr txBox="1"/>
          <p:nvPr/>
        </p:nvSpPr>
        <p:spPr>
          <a:xfrm>
            <a:off x="4607165" y="3773116"/>
            <a:ext cx="496931" cy="76944"/>
          </a:xfrm>
          <a:prstGeom prst="rect">
            <a:avLst/>
          </a:prstGeom>
          <a:solidFill>
            <a:srgbClr val="A4393B"/>
          </a:solidFill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500" b="1" dirty="0">
                <a:solidFill>
                  <a:schemeClr val="bg1"/>
                </a:solidFill>
                <a:latin typeface="Arial"/>
                <a:ea typeface="나눔스퀘어라운드 Regular"/>
              </a:rPr>
              <a:t>콘텐츠 댓글 테이블</a:t>
            </a:r>
            <a:endParaRPr kumimoji="0" lang="ko-KR" altLang="en-US" sz="5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3356D38-357D-4025-801B-5F95D352DA0B}"/>
              </a:ext>
            </a:extLst>
          </p:cNvPr>
          <p:cNvSpPr txBox="1"/>
          <p:nvPr/>
        </p:nvSpPr>
        <p:spPr>
          <a:xfrm>
            <a:off x="6082690" y="2773384"/>
            <a:ext cx="344304" cy="76944"/>
          </a:xfrm>
          <a:prstGeom prst="rect">
            <a:avLst/>
          </a:prstGeom>
          <a:solidFill>
            <a:srgbClr val="A4393B"/>
          </a:solidFill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500" b="1" dirty="0">
                <a:solidFill>
                  <a:schemeClr val="bg1"/>
                </a:solidFill>
                <a:latin typeface="Arial"/>
                <a:ea typeface="나눔스퀘어라운드 Regular"/>
              </a:rPr>
              <a:t>유저 테이블</a:t>
            </a:r>
            <a:endParaRPr kumimoji="0" lang="ko-KR" altLang="en-US" sz="5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9110A9C-7C88-4FFA-8EAE-98B7030F8C2F}"/>
              </a:ext>
            </a:extLst>
          </p:cNvPr>
          <p:cNvSpPr txBox="1"/>
          <p:nvPr/>
        </p:nvSpPr>
        <p:spPr>
          <a:xfrm>
            <a:off x="6032128" y="1942917"/>
            <a:ext cx="544885" cy="76944"/>
          </a:xfrm>
          <a:prstGeom prst="rect">
            <a:avLst/>
          </a:prstGeom>
          <a:solidFill>
            <a:srgbClr val="A4393B"/>
          </a:solidFill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500" b="1" dirty="0">
                <a:solidFill>
                  <a:schemeClr val="bg1"/>
                </a:solidFill>
                <a:latin typeface="Arial"/>
                <a:ea typeface="나눔스퀘어라운드 Regular"/>
              </a:rPr>
              <a:t>게시판 댓글 테이블</a:t>
            </a:r>
            <a:endParaRPr kumimoji="0" lang="ko-KR" altLang="en-US" sz="5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A19342F-678B-4EBC-A6A9-1C29C18FF467}"/>
              </a:ext>
            </a:extLst>
          </p:cNvPr>
          <p:cNvSpPr txBox="1"/>
          <p:nvPr/>
        </p:nvSpPr>
        <p:spPr>
          <a:xfrm>
            <a:off x="6201322" y="3890236"/>
            <a:ext cx="554639" cy="76944"/>
          </a:xfrm>
          <a:prstGeom prst="rect">
            <a:avLst/>
          </a:prstGeom>
          <a:solidFill>
            <a:srgbClr val="A4393B"/>
          </a:solidFill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500" b="1" dirty="0">
                <a:solidFill>
                  <a:schemeClr val="bg1"/>
                </a:solidFill>
                <a:latin typeface="Arial"/>
                <a:ea typeface="나눔스퀘어라운드 Regular"/>
              </a:rPr>
              <a:t>선호영상 저장 테이블</a:t>
            </a:r>
            <a:endParaRPr kumimoji="0" lang="ko-KR" altLang="en-US" sz="5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0F197D5-CAC4-4741-A7F3-741021C0F9B5}"/>
              </a:ext>
            </a:extLst>
          </p:cNvPr>
          <p:cNvSpPr txBox="1"/>
          <p:nvPr/>
        </p:nvSpPr>
        <p:spPr>
          <a:xfrm>
            <a:off x="7587641" y="2982226"/>
            <a:ext cx="627671" cy="76944"/>
          </a:xfrm>
          <a:prstGeom prst="rect">
            <a:avLst/>
          </a:prstGeom>
          <a:solidFill>
            <a:srgbClr val="A4393B"/>
          </a:solidFill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500" b="1" dirty="0">
                <a:solidFill>
                  <a:schemeClr val="bg1"/>
                </a:solidFill>
                <a:latin typeface="Arial"/>
                <a:ea typeface="나눔스퀘어라운드 Regular"/>
              </a:rPr>
              <a:t>선호 항목 저장 테이블</a:t>
            </a:r>
            <a:endParaRPr kumimoji="0" lang="ko-KR" altLang="en-US" sz="5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94CF413-DCC2-498A-87DB-B02BEF7405D5}"/>
              </a:ext>
            </a:extLst>
          </p:cNvPr>
          <p:cNvSpPr txBox="1"/>
          <p:nvPr/>
        </p:nvSpPr>
        <p:spPr>
          <a:xfrm>
            <a:off x="7649552" y="1941990"/>
            <a:ext cx="363882" cy="76944"/>
          </a:xfrm>
          <a:prstGeom prst="rect">
            <a:avLst/>
          </a:prstGeom>
          <a:solidFill>
            <a:srgbClr val="A4393B"/>
          </a:solidFill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500" b="1" dirty="0">
                <a:solidFill>
                  <a:schemeClr val="bg1"/>
                </a:solidFill>
                <a:latin typeface="Arial"/>
                <a:ea typeface="나눔스퀘어라운드 Regular"/>
              </a:rPr>
              <a:t>게시판 테이블</a:t>
            </a:r>
            <a:endParaRPr kumimoji="0" lang="ko-KR" altLang="en-US" sz="5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860741A-5768-44B9-8F13-D912888EB554}"/>
              </a:ext>
            </a:extLst>
          </p:cNvPr>
          <p:cNvSpPr txBox="1"/>
          <p:nvPr/>
        </p:nvSpPr>
        <p:spPr>
          <a:xfrm>
            <a:off x="7630505" y="1374362"/>
            <a:ext cx="554639" cy="76944"/>
          </a:xfrm>
          <a:prstGeom prst="rect">
            <a:avLst/>
          </a:prstGeom>
          <a:solidFill>
            <a:srgbClr val="A4393B"/>
          </a:solidFill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500" b="1" dirty="0">
                <a:solidFill>
                  <a:schemeClr val="bg1"/>
                </a:solidFill>
                <a:latin typeface="Arial"/>
                <a:ea typeface="나눔스퀘어라운드 Regular"/>
              </a:rPr>
              <a:t>게시판 이미지 테이블</a:t>
            </a:r>
            <a:endParaRPr kumimoji="0" lang="ko-KR" altLang="en-US" sz="5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FA3D76C-37E0-4114-B5D8-291A3B9DB2DB}"/>
              </a:ext>
            </a:extLst>
          </p:cNvPr>
          <p:cNvSpPr txBox="1"/>
          <p:nvPr/>
        </p:nvSpPr>
        <p:spPr>
          <a:xfrm>
            <a:off x="343278" y="3176969"/>
            <a:ext cx="1283991" cy="382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marR="0" lvl="0" indent="-171450" algn="just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400" b="0" i="0" u="none" strike="noStrike" kern="1200" cap="none" spc="-7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컨텐츠 관리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7E53586-CE7B-4826-8C73-0D0BEBA57CF1}"/>
              </a:ext>
            </a:extLst>
          </p:cNvPr>
          <p:cNvSpPr txBox="1"/>
          <p:nvPr/>
        </p:nvSpPr>
        <p:spPr>
          <a:xfrm>
            <a:off x="872941" y="3792836"/>
            <a:ext cx="320601" cy="76944"/>
          </a:xfrm>
          <a:prstGeom prst="rect">
            <a:avLst/>
          </a:prstGeom>
          <a:solidFill>
            <a:srgbClr val="A4393B"/>
          </a:solidFill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장르테이블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5DC2D21-64BF-4DB4-A1BB-C2277A57F304}"/>
              </a:ext>
            </a:extLst>
          </p:cNvPr>
          <p:cNvSpPr txBox="1"/>
          <p:nvPr/>
        </p:nvSpPr>
        <p:spPr>
          <a:xfrm>
            <a:off x="1710326" y="5002113"/>
            <a:ext cx="338234" cy="76944"/>
          </a:xfrm>
          <a:prstGeom prst="rect">
            <a:avLst/>
          </a:prstGeom>
          <a:solidFill>
            <a:srgbClr val="A4393B"/>
          </a:solidFill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국가 테이블</a:t>
            </a:r>
            <a:endParaRPr kumimoji="0" lang="ko-KR" altLang="en-US" sz="5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6099923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9462" y="4957960"/>
            <a:ext cx="2790721" cy="138864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361" y="1387762"/>
            <a:ext cx="4274319" cy="3352238"/>
          </a:xfrm>
          <a:prstGeom prst="rect">
            <a:avLst/>
          </a:prstGeom>
        </p:spPr>
      </p:pic>
      <p:cxnSp>
        <p:nvCxnSpPr>
          <p:cNvPr id="23" name="직선 연결선 22"/>
          <p:cNvCxnSpPr/>
          <p:nvPr/>
        </p:nvCxnSpPr>
        <p:spPr>
          <a:xfrm>
            <a:off x="891662" y="530874"/>
            <a:ext cx="7999816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99361" y="509442"/>
            <a:ext cx="540000" cy="54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67604" y="568465"/>
            <a:ext cx="194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1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528C7CB-C522-4832-8592-172E2A18155B}"/>
              </a:ext>
            </a:extLst>
          </p:cNvPr>
          <p:cNvGrpSpPr/>
          <p:nvPr/>
        </p:nvGrpSpPr>
        <p:grpSpPr>
          <a:xfrm>
            <a:off x="464843" y="641656"/>
            <a:ext cx="5595222" cy="4556935"/>
            <a:chOff x="102325" y="-1582569"/>
            <a:chExt cx="7460295" cy="607590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999987A-5FF5-46F4-B0CE-37DB8E05295F}"/>
                </a:ext>
              </a:extLst>
            </p:cNvPr>
            <p:cNvSpPr txBox="1"/>
            <p:nvPr/>
          </p:nvSpPr>
          <p:spPr>
            <a:xfrm>
              <a:off x="671417" y="-1582569"/>
              <a:ext cx="6891203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기능 구현 </a:t>
              </a: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- </a:t>
              </a: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로그인 체크</a:t>
              </a: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, </a:t>
              </a: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암호화 로그인</a:t>
              </a: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(/user/login)</a:t>
              </a:r>
              <a:endPara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B6AC31F-51CD-460F-BECD-99B34DF5C44A}"/>
                </a:ext>
              </a:extLst>
            </p:cNvPr>
            <p:cNvSpPr txBox="1"/>
            <p:nvPr/>
          </p:nvSpPr>
          <p:spPr>
            <a:xfrm>
              <a:off x="102325" y="4231727"/>
              <a:ext cx="2362992" cy="261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675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</p:grp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6B2328BB-3202-491F-B57F-3A614C49AA17}"/>
              </a:ext>
            </a:extLst>
          </p:cNvPr>
          <p:cNvSpPr/>
          <p:nvPr/>
        </p:nvSpPr>
        <p:spPr>
          <a:xfrm>
            <a:off x="1348739" y="2567940"/>
            <a:ext cx="3185161" cy="10363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cxnSp>
        <p:nvCxnSpPr>
          <p:cNvPr id="44" name="연결선: 꺾임 43">
            <a:extLst>
              <a:ext uri="{FF2B5EF4-FFF2-40B4-BE49-F238E27FC236}">
                <a16:creationId xmlns:a16="http://schemas.microsoft.com/office/drawing/2014/main" id="{3CFE3285-4E3D-4247-870E-6B442709A7A5}"/>
              </a:ext>
            </a:extLst>
          </p:cNvPr>
          <p:cNvCxnSpPr>
            <a:cxnSpLocks/>
            <a:stCxn id="39" idx="1"/>
            <a:endCxn id="5" idx="1"/>
          </p:cNvCxnSpPr>
          <p:nvPr/>
        </p:nvCxnSpPr>
        <p:spPr>
          <a:xfrm rot="10800000" flipH="1">
            <a:off x="1348738" y="1924384"/>
            <a:ext cx="1578979" cy="1161717"/>
          </a:xfrm>
          <a:prstGeom prst="bentConnector3">
            <a:avLst>
              <a:gd name="adj1" fmla="val -14478"/>
            </a:avLst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연결선: 꺾임 50">
            <a:extLst>
              <a:ext uri="{FF2B5EF4-FFF2-40B4-BE49-F238E27FC236}">
                <a16:creationId xmlns:a16="http://schemas.microsoft.com/office/drawing/2014/main" id="{A0EA8D55-A442-4D76-90F7-7A38BA216754}"/>
              </a:ext>
            </a:extLst>
          </p:cNvPr>
          <p:cNvCxnSpPr>
            <a:cxnSpLocks/>
            <a:stCxn id="53" idx="3"/>
            <a:endCxn id="6" idx="1"/>
          </p:cNvCxnSpPr>
          <p:nvPr/>
        </p:nvCxnSpPr>
        <p:spPr>
          <a:xfrm flipV="1">
            <a:off x="2545080" y="2028814"/>
            <a:ext cx="3443073" cy="2021909"/>
          </a:xfrm>
          <a:prstGeom prst="bentConnector3">
            <a:avLst>
              <a:gd name="adj1" fmla="val 76558"/>
            </a:avLst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702F5DB6-C84B-49EE-AF62-DC2D9A417622}"/>
              </a:ext>
            </a:extLst>
          </p:cNvPr>
          <p:cNvSpPr/>
          <p:nvPr/>
        </p:nvSpPr>
        <p:spPr>
          <a:xfrm>
            <a:off x="1348737" y="3864725"/>
            <a:ext cx="1196343" cy="37199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27718" y="1388240"/>
            <a:ext cx="2072118" cy="107228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88153" y="1362952"/>
            <a:ext cx="1993337" cy="1331724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7826" y="4827461"/>
            <a:ext cx="4288673" cy="144127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89463" y="3295345"/>
            <a:ext cx="2790722" cy="1535735"/>
          </a:xfrm>
          <a:prstGeom prst="rect">
            <a:avLst/>
          </a:prstGeom>
        </p:spPr>
      </p:pic>
      <p:cxnSp>
        <p:nvCxnSpPr>
          <p:cNvPr id="17" name="직선 연결선 16"/>
          <p:cNvCxnSpPr>
            <a:cxnSpLocks/>
          </p:cNvCxnSpPr>
          <p:nvPr/>
        </p:nvCxnSpPr>
        <p:spPr>
          <a:xfrm flipV="1">
            <a:off x="5749206" y="5259388"/>
            <a:ext cx="2299063" cy="9377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>
            <a:cxnSpLocks/>
          </p:cNvCxnSpPr>
          <p:nvPr/>
        </p:nvCxnSpPr>
        <p:spPr>
          <a:xfrm>
            <a:off x="5836292" y="5259388"/>
            <a:ext cx="2394857" cy="9377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B6950BB4-8263-4DB2-B985-2A584CB22765}"/>
              </a:ext>
            </a:extLst>
          </p:cNvPr>
          <p:cNvSpPr txBox="1"/>
          <p:nvPr/>
        </p:nvSpPr>
        <p:spPr>
          <a:xfrm>
            <a:off x="5590217" y="2758116"/>
            <a:ext cx="2790000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171450" marR="0" lvl="0" indent="-17145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400" b="0" i="0" u="none" strike="noStrike" kern="1200" cap="none" spc="-50" normalizeH="0" baseline="0" noProof="0" dirty="0" err="1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인터셉터</a:t>
            </a:r>
            <a:r>
              <a:rPr kumimoji="0" lang="ko-KR" altLang="en-US" sz="1400" b="0" i="0" u="none" strike="noStrike" kern="1200" cap="none" spc="-5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 활용 사이트 미가입자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 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   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서비스 접근 제한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D9E7B46-662B-47FD-A3DD-916A3EA67205}"/>
              </a:ext>
            </a:extLst>
          </p:cNvPr>
          <p:cNvSpPr txBox="1"/>
          <p:nvPr/>
        </p:nvSpPr>
        <p:spPr>
          <a:xfrm>
            <a:off x="2480760" y="4824596"/>
            <a:ext cx="2529040" cy="4308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171450" marR="0" lvl="0" indent="-17145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DB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의 암호화된 패스워드와 사용자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    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입력 값을 암호화 하여 비교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cxnSp>
        <p:nvCxnSpPr>
          <p:cNvPr id="38" name="연결선: 꺾임 37">
            <a:extLst>
              <a:ext uri="{FF2B5EF4-FFF2-40B4-BE49-F238E27FC236}">
                <a16:creationId xmlns:a16="http://schemas.microsoft.com/office/drawing/2014/main" id="{79D9DD35-CE02-4CE0-B631-FC5CBDA22881}"/>
              </a:ext>
            </a:extLst>
          </p:cNvPr>
          <p:cNvCxnSpPr>
            <a:cxnSpLocks/>
            <a:stCxn id="53" idx="2"/>
            <a:endCxn id="28" idx="0"/>
          </p:cNvCxnSpPr>
          <p:nvPr/>
        </p:nvCxnSpPr>
        <p:spPr>
          <a:xfrm rot="16200000" flipH="1">
            <a:off x="2552156" y="3631472"/>
            <a:ext cx="587876" cy="1798371"/>
          </a:xfrm>
          <a:prstGeom prst="bentConnector3">
            <a:avLst>
              <a:gd name="adj1" fmla="val 50000"/>
            </a:avLst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343324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그림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805" y="1235584"/>
            <a:ext cx="2912412" cy="3021132"/>
          </a:xfrm>
          <a:prstGeom prst="rect">
            <a:avLst/>
          </a:prstGeom>
        </p:spPr>
      </p:pic>
      <p:cxnSp>
        <p:nvCxnSpPr>
          <p:cNvPr id="23" name="직선 연결선 22"/>
          <p:cNvCxnSpPr/>
          <p:nvPr/>
        </p:nvCxnSpPr>
        <p:spPr>
          <a:xfrm>
            <a:off x="891662" y="530874"/>
            <a:ext cx="7999816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99361" y="509442"/>
            <a:ext cx="540000" cy="54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67604" y="568465"/>
            <a:ext cx="194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1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528C7CB-C522-4832-8592-172E2A18155B}"/>
              </a:ext>
            </a:extLst>
          </p:cNvPr>
          <p:cNvGrpSpPr/>
          <p:nvPr/>
        </p:nvGrpSpPr>
        <p:grpSpPr>
          <a:xfrm>
            <a:off x="464843" y="641656"/>
            <a:ext cx="4861046" cy="4556935"/>
            <a:chOff x="102325" y="-1582569"/>
            <a:chExt cx="6481395" cy="607590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999987A-5FF5-46F4-B0CE-37DB8E05295F}"/>
                </a:ext>
              </a:extLst>
            </p:cNvPr>
            <p:cNvSpPr txBox="1"/>
            <p:nvPr/>
          </p:nvSpPr>
          <p:spPr>
            <a:xfrm>
              <a:off x="671417" y="-1582569"/>
              <a:ext cx="5912303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기능 구현 </a:t>
              </a: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- </a:t>
              </a: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사용자 관리</a:t>
              </a: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(/member/register)</a:t>
              </a:r>
              <a:endPara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B6AC31F-51CD-460F-BECD-99B34DF5C44A}"/>
                </a:ext>
              </a:extLst>
            </p:cNvPr>
            <p:cNvSpPr txBox="1"/>
            <p:nvPr/>
          </p:nvSpPr>
          <p:spPr>
            <a:xfrm>
              <a:off x="102325" y="4231727"/>
              <a:ext cx="2362992" cy="261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675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597961C-FF00-41D4-9026-4751E769CD86}"/>
              </a:ext>
            </a:extLst>
          </p:cNvPr>
          <p:cNvGrpSpPr/>
          <p:nvPr/>
        </p:nvGrpSpPr>
        <p:grpSpPr>
          <a:xfrm>
            <a:off x="4603984" y="4024289"/>
            <a:ext cx="3643056" cy="949266"/>
            <a:chOff x="4598318" y="3970770"/>
            <a:chExt cx="3643056" cy="949266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FC0754A6-CF89-4994-AD8B-B5CAF7208445}"/>
                </a:ext>
              </a:extLst>
            </p:cNvPr>
            <p:cNvPicPr preferRelativeResize="0">
              <a:picLocks/>
            </p:cNvPicPr>
            <p:nvPr/>
          </p:nvPicPr>
          <p:blipFill rotWithShape="1">
            <a:blip r:embed="rId4"/>
            <a:srcRect t="59682"/>
            <a:stretch/>
          </p:blipFill>
          <p:spPr>
            <a:xfrm>
              <a:off x="6446713" y="4037433"/>
              <a:ext cx="1742400" cy="850890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FD26A06B-C772-457E-835D-EAEE6428E550}"/>
                </a:ext>
              </a:extLst>
            </p:cNvPr>
            <p:cNvPicPr preferRelativeResize="0">
              <a:picLocks/>
            </p:cNvPicPr>
            <p:nvPr/>
          </p:nvPicPr>
          <p:blipFill rotWithShape="1">
            <a:blip r:embed="rId5"/>
            <a:srcRect t="59683"/>
            <a:stretch/>
          </p:blipFill>
          <p:spPr>
            <a:xfrm>
              <a:off x="4655167" y="4037433"/>
              <a:ext cx="1742400" cy="850890"/>
            </a:xfrm>
            <a:prstGeom prst="rect">
              <a:avLst/>
            </a:prstGeom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66C4EDB9-6A3C-4534-84E4-0651971887C5}"/>
                </a:ext>
              </a:extLst>
            </p:cNvPr>
            <p:cNvSpPr/>
            <p:nvPr/>
          </p:nvSpPr>
          <p:spPr>
            <a:xfrm>
              <a:off x="4598318" y="3970770"/>
              <a:ext cx="3643056" cy="949266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</p:grpSp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id="{5740E98F-542D-45F4-9F1D-AE1733319F2A}"/>
              </a:ext>
            </a:extLst>
          </p:cNvPr>
          <p:cNvCxnSpPr>
            <a:cxnSpLocks/>
            <a:stCxn id="30" idx="0"/>
            <a:endCxn id="32" idx="1"/>
          </p:cNvCxnSpPr>
          <p:nvPr/>
        </p:nvCxnSpPr>
        <p:spPr>
          <a:xfrm rot="16200000" flipH="1">
            <a:off x="3207704" y="1040881"/>
            <a:ext cx="632962" cy="2401768"/>
          </a:xfrm>
          <a:prstGeom prst="bentConnector4">
            <a:avLst>
              <a:gd name="adj1" fmla="val -36116"/>
              <a:gd name="adj2" fmla="val 76929"/>
            </a:avLst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7A09F3C-5698-422C-B33A-DE8DE19EFB55}"/>
              </a:ext>
            </a:extLst>
          </p:cNvPr>
          <p:cNvSpPr/>
          <p:nvPr/>
        </p:nvSpPr>
        <p:spPr>
          <a:xfrm>
            <a:off x="1029775" y="3151735"/>
            <a:ext cx="2587049" cy="78409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DA3D9E9D-15DD-4E03-9CC3-13472442A4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5194" y="4048944"/>
            <a:ext cx="2936199" cy="1354095"/>
          </a:xfrm>
          <a:prstGeom prst="rect">
            <a:avLst/>
          </a:prstGeom>
        </p:spPr>
      </p:pic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5E4446C1-EE18-4FE0-9654-4637960AA2F2}"/>
              </a:ext>
            </a:extLst>
          </p:cNvPr>
          <p:cNvCxnSpPr>
            <a:cxnSpLocks/>
            <a:stCxn id="18" idx="1"/>
            <a:endCxn id="20" idx="1"/>
          </p:cNvCxnSpPr>
          <p:nvPr/>
        </p:nvCxnSpPr>
        <p:spPr>
          <a:xfrm rot="10800000" flipV="1">
            <a:off x="875195" y="3543782"/>
            <a:ext cx="154581" cy="1182210"/>
          </a:xfrm>
          <a:prstGeom prst="bentConnector3">
            <a:avLst>
              <a:gd name="adj1" fmla="val 247884"/>
            </a:avLst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5CB7A657-A09A-4867-B53B-7DB0181D2476}"/>
              </a:ext>
            </a:extLst>
          </p:cNvPr>
          <p:cNvCxnSpPr>
            <a:cxnSpLocks/>
            <a:stCxn id="20" idx="3"/>
            <a:endCxn id="12" idx="1"/>
          </p:cNvCxnSpPr>
          <p:nvPr/>
        </p:nvCxnSpPr>
        <p:spPr>
          <a:xfrm flipV="1">
            <a:off x="3811393" y="4498922"/>
            <a:ext cx="792591" cy="227070"/>
          </a:xfrm>
          <a:prstGeom prst="bentConnector3">
            <a:avLst>
              <a:gd name="adj1" fmla="val 50000"/>
            </a:avLst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19AD8D8E-BBA8-49EF-97D5-072C4FFE8B31}"/>
              </a:ext>
            </a:extLst>
          </p:cNvPr>
          <p:cNvSpPr/>
          <p:nvPr/>
        </p:nvSpPr>
        <p:spPr>
          <a:xfrm>
            <a:off x="1029776" y="1925284"/>
            <a:ext cx="2587049" cy="115670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E9409BBC-91B0-43D4-BBAD-58028CA898AF}"/>
              </a:ext>
            </a:extLst>
          </p:cNvPr>
          <p:cNvGrpSpPr/>
          <p:nvPr/>
        </p:nvGrpSpPr>
        <p:grpSpPr>
          <a:xfrm>
            <a:off x="4725069" y="1211422"/>
            <a:ext cx="3400887" cy="2693648"/>
            <a:chOff x="4720586" y="1211422"/>
            <a:chExt cx="3400887" cy="2693648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30C1D913-3E5F-46B7-9D71-6114D61D756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780184" y="1270645"/>
              <a:ext cx="3266536" cy="1258457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11638389-2345-4F04-BC00-37F9207E61A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784260" y="2597963"/>
              <a:ext cx="3262460" cy="1249371"/>
            </a:xfrm>
            <a:prstGeom prst="rect">
              <a:avLst/>
            </a:prstGeom>
          </p:spPr>
        </p:pic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4F794C7F-0AE3-45AD-B991-31BFC3EE1B13}"/>
                </a:ext>
              </a:extLst>
            </p:cNvPr>
            <p:cNvSpPr/>
            <p:nvPr/>
          </p:nvSpPr>
          <p:spPr>
            <a:xfrm>
              <a:off x="4720586" y="1211422"/>
              <a:ext cx="3400887" cy="2693648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1421" y="5433000"/>
            <a:ext cx="2936199" cy="94975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0BDB4040-8ABA-4407-B30C-CD3A846AE2E0}"/>
              </a:ext>
            </a:extLst>
          </p:cNvPr>
          <p:cNvSpPr txBox="1"/>
          <p:nvPr/>
        </p:nvSpPr>
        <p:spPr>
          <a:xfrm>
            <a:off x="4313879" y="5238949"/>
            <a:ext cx="1652038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171450" marR="0" lvl="0" indent="-17145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비밀번호 암호화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C19D249B-F678-46D0-B949-BC39B63157C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30193" y="5546726"/>
            <a:ext cx="4244371" cy="622981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CAA9E958-CC3D-46B6-A870-5E0262C3BCE8}"/>
              </a:ext>
            </a:extLst>
          </p:cNvPr>
          <p:cNvSpPr/>
          <p:nvPr/>
        </p:nvSpPr>
        <p:spPr>
          <a:xfrm>
            <a:off x="6080760" y="5546726"/>
            <a:ext cx="2499360" cy="631570"/>
          </a:xfrm>
          <a:prstGeom prst="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cxnSp>
        <p:nvCxnSpPr>
          <p:cNvPr id="33" name="연결선: 꺾임 32">
            <a:extLst>
              <a:ext uri="{FF2B5EF4-FFF2-40B4-BE49-F238E27FC236}">
                <a16:creationId xmlns:a16="http://schemas.microsoft.com/office/drawing/2014/main" id="{253993F9-B8F2-4343-8C26-43932B1A4FB3}"/>
              </a:ext>
            </a:extLst>
          </p:cNvPr>
          <p:cNvCxnSpPr>
            <a:cxnSpLocks/>
            <a:stCxn id="2" idx="2"/>
            <a:endCxn id="16" idx="2"/>
          </p:cNvCxnSpPr>
          <p:nvPr/>
        </p:nvCxnSpPr>
        <p:spPr>
          <a:xfrm rot="5400000" flipH="1" flipV="1">
            <a:off x="4737753" y="3790063"/>
            <a:ext cx="204454" cy="4980919"/>
          </a:xfrm>
          <a:prstGeom prst="bentConnector3">
            <a:avLst>
              <a:gd name="adj1" fmla="val -111810"/>
            </a:avLst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1F49B153-413E-4CB9-846B-CC6594A86A38}"/>
              </a:ext>
            </a:extLst>
          </p:cNvPr>
          <p:cNvSpPr txBox="1"/>
          <p:nvPr/>
        </p:nvSpPr>
        <p:spPr>
          <a:xfrm>
            <a:off x="995721" y="1486209"/>
            <a:ext cx="1219200" cy="369332"/>
          </a:xfrm>
          <a:prstGeom prst="rect">
            <a:avLst/>
          </a:prstGeom>
          <a:solidFill>
            <a:srgbClr val="0B0C2A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회원가입</a:t>
            </a:r>
          </a:p>
        </p:txBody>
      </p:sp>
    </p:spTree>
    <p:extLst>
      <p:ext uri="{BB962C8B-B14F-4D97-AF65-F5344CB8AC3E}">
        <p14:creationId xmlns:p14="http://schemas.microsoft.com/office/powerpoint/2010/main" val="282285999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C1614C75-9E81-4920-A8FB-A6CA42851BA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097" r="12618"/>
          <a:stretch/>
        </p:blipFill>
        <p:spPr>
          <a:xfrm>
            <a:off x="329687" y="1275015"/>
            <a:ext cx="4813814" cy="4020689"/>
          </a:xfrm>
          <a:prstGeom prst="rect">
            <a:avLst/>
          </a:prstGeom>
        </p:spPr>
      </p:pic>
      <p:cxnSp>
        <p:nvCxnSpPr>
          <p:cNvPr id="23" name="직선 연결선 22"/>
          <p:cNvCxnSpPr/>
          <p:nvPr/>
        </p:nvCxnSpPr>
        <p:spPr>
          <a:xfrm>
            <a:off x="891662" y="530874"/>
            <a:ext cx="7999816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99361" y="509442"/>
            <a:ext cx="540000" cy="54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67604" y="568465"/>
            <a:ext cx="194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1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528C7CB-C522-4832-8592-172E2A18155B}"/>
              </a:ext>
            </a:extLst>
          </p:cNvPr>
          <p:cNvGrpSpPr/>
          <p:nvPr/>
        </p:nvGrpSpPr>
        <p:grpSpPr>
          <a:xfrm>
            <a:off x="464843" y="641656"/>
            <a:ext cx="4460295" cy="4556935"/>
            <a:chOff x="102325" y="-1582569"/>
            <a:chExt cx="5947058" cy="607590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999987A-5FF5-46F4-B0CE-37DB8E05295F}"/>
                </a:ext>
              </a:extLst>
            </p:cNvPr>
            <p:cNvSpPr txBox="1"/>
            <p:nvPr/>
          </p:nvSpPr>
          <p:spPr>
            <a:xfrm>
              <a:off x="671417" y="-1582569"/>
              <a:ext cx="5377966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기능 구현 </a:t>
              </a: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- </a:t>
              </a: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선호도 입력</a:t>
              </a: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(</a:t>
              </a: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장르</a:t>
              </a: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)</a:t>
              </a: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 </a:t>
              </a: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(favorite)</a:t>
              </a:r>
              <a:endPara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B6AC31F-51CD-460F-BECD-99B34DF5C44A}"/>
                </a:ext>
              </a:extLst>
            </p:cNvPr>
            <p:cNvSpPr txBox="1"/>
            <p:nvPr/>
          </p:nvSpPr>
          <p:spPr>
            <a:xfrm>
              <a:off x="102325" y="4231727"/>
              <a:ext cx="2362992" cy="261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675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B647E02D-733D-4178-99A8-2EF41BDBDF46}"/>
              </a:ext>
            </a:extLst>
          </p:cNvPr>
          <p:cNvSpPr txBox="1"/>
          <p:nvPr/>
        </p:nvSpPr>
        <p:spPr>
          <a:xfrm>
            <a:off x="4904269" y="4002315"/>
            <a:ext cx="3747361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171450" marR="0" lvl="0" indent="-17145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DB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장르 테이블에서 체크박스 형태로 출력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BD8B364F-3F97-43DE-B6FB-30D7EB5D0F85}"/>
              </a:ext>
            </a:extLst>
          </p:cNvPr>
          <p:cNvCxnSpPr>
            <a:cxnSpLocks/>
            <a:stCxn id="31" idx="3"/>
            <a:endCxn id="39" idx="1"/>
          </p:cNvCxnSpPr>
          <p:nvPr/>
        </p:nvCxnSpPr>
        <p:spPr>
          <a:xfrm>
            <a:off x="4180417" y="4533005"/>
            <a:ext cx="721586" cy="563986"/>
          </a:xfrm>
          <a:prstGeom prst="bentConnector3">
            <a:avLst>
              <a:gd name="adj1" fmla="val 50000"/>
            </a:avLst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2758A635-7EF4-44CF-AC5A-C67509C8D8D5}"/>
              </a:ext>
            </a:extLst>
          </p:cNvPr>
          <p:cNvSpPr txBox="1"/>
          <p:nvPr/>
        </p:nvSpPr>
        <p:spPr>
          <a:xfrm>
            <a:off x="367604" y="5582985"/>
            <a:ext cx="2930767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171450" marR="0" lvl="0" indent="-17145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체크된 값들이 배열 형태로 저장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AADD757-91B5-4E73-A5FA-CAB8F437DAE3}"/>
              </a:ext>
            </a:extLst>
          </p:cNvPr>
          <p:cNvSpPr txBox="1"/>
          <p:nvPr/>
        </p:nvSpPr>
        <p:spPr>
          <a:xfrm>
            <a:off x="5254532" y="1264217"/>
            <a:ext cx="1726560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171450" marR="0" lvl="0" indent="-17145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체크한 장르 표시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BD100A3F-52C6-4D2D-B19B-B2DF10385640}"/>
              </a:ext>
            </a:extLst>
          </p:cNvPr>
          <p:cNvSpPr/>
          <p:nvPr/>
        </p:nvSpPr>
        <p:spPr>
          <a:xfrm>
            <a:off x="1386418" y="4156204"/>
            <a:ext cx="2793999" cy="75360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D6EC2707-4224-4EB9-803C-0C7CAF8EB5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4533" y="1551498"/>
            <a:ext cx="3546568" cy="2267951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C7C47808-A7DE-4E84-8123-FE7D3C43FC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2003" y="4314039"/>
            <a:ext cx="3899098" cy="1565903"/>
          </a:xfrm>
          <a:prstGeom prst="rect">
            <a:avLst/>
          </a:prstGeom>
        </p:spPr>
      </p:pic>
      <p:cxnSp>
        <p:nvCxnSpPr>
          <p:cNvPr id="43" name="연결선: 꺾임 42">
            <a:extLst>
              <a:ext uri="{FF2B5EF4-FFF2-40B4-BE49-F238E27FC236}">
                <a16:creationId xmlns:a16="http://schemas.microsoft.com/office/drawing/2014/main" id="{B805606C-8BA2-4A1E-A8D7-3688E73F3128}"/>
              </a:ext>
            </a:extLst>
          </p:cNvPr>
          <p:cNvCxnSpPr>
            <a:cxnSpLocks/>
            <a:stCxn id="44" idx="3"/>
            <a:endCxn id="32" idx="1"/>
          </p:cNvCxnSpPr>
          <p:nvPr/>
        </p:nvCxnSpPr>
        <p:spPr>
          <a:xfrm flipV="1">
            <a:off x="4121148" y="2685474"/>
            <a:ext cx="1133385" cy="1154804"/>
          </a:xfrm>
          <a:prstGeom prst="bentConnector3">
            <a:avLst>
              <a:gd name="adj1" fmla="val 50000"/>
            </a:avLst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F52B41B4-2C5F-4EB9-822F-8BEBC7A2AA8F}"/>
              </a:ext>
            </a:extLst>
          </p:cNvPr>
          <p:cNvSpPr/>
          <p:nvPr/>
        </p:nvSpPr>
        <p:spPr>
          <a:xfrm>
            <a:off x="1462615" y="3514725"/>
            <a:ext cx="2658533" cy="65110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id="{9E751E6C-3C2B-4F72-9D5A-D38F973F985E}"/>
              </a:ext>
            </a:extLst>
          </p:cNvPr>
          <p:cNvCxnSpPr>
            <a:cxnSpLocks/>
            <a:stCxn id="28" idx="0"/>
            <a:endCxn id="31" idx="2"/>
          </p:cNvCxnSpPr>
          <p:nvPr/>
        </p:nvCxnSpPr>
        <p:spPr>
          <a:xfrm rot="5400000" flipH="1" flipV="1">
            <a:off x="1971613" y="4771180"/>
            <a:ext cx="673180" cy="950430"/>
          </a:xfrm>
          <a:prstGeom prst="bentConnector3">
            <a:avLst>
              <a:gd name="adj1" fmla="val 50000"/>
            </a:avLst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372915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628E0A9F-F396-4214-BC57-CE9395A6D46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51" t="1451" r="4729"/>
          <a:stretch/>
        </p:blipFill>
        <p:spPr>
          <a:xfrm>
            <a:off x="345404" y="4198095"/>
            <a:ext cx="3003335" cy="209187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318F8450-6CF6-4E5A-B0B7-0C13E361324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659" y="1580992"/>
            <a:ext cx="2992788" cy="2217564"/>
          </a:xfrm>
          <a:prstGeom prst="rect">
            <a:avLst/>
          </a:prstGeom>
        </p:spPr>
      </p:pic>
      <p:cxnSp>
        <p:nvCxnSpPr>
          <p:cNvPr id="23" name="직선 연결선 22"/>
          <p:cNvCxnSpPr/>
          <p:nvPr/>
        </p:nvCxnSpPr>
        <p:spPr>
          <a:xfrm>
            <a:off x="891662" y="530874"/>
            <a:ext cx="7999816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99361" y="509442"/>
            <a:ext cx="540000" cy="54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67604" y="568465"/>
            <a:ext cx="194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1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528C7CB-C522-4832-8592-172E2A18155B}"/>
              </a:ext>
            </a:extLst>
          </p:cNvPr>
          <p:cNvGrpSpPr/>
          <p:nvPr/>
        </p:nvGrpSpPr>
        <p:grpSpPr>
          <a:xfrm>
            <a:off x="464843" y="641656"/>
            <a:ext cx="5399655" cy="4556935"/>
            <a:chOff x="102325" y="-1582569"/>
            <a:chExt cx="7199539" cy="607590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999987A-5FF5-46F4-B0CE-37DB8E05295F}"/>
                </a:ext>
              </a:extLst>
            </p:cNvPr>
            <p:cNvSpPr txBox="1"/>
            <p:nvPr/>
          </p:nvSpPr>
          <p:spPr>
            <a:xfrm>
              <a:off x="671417" y="-1582569"/>
              <a:ext cx="6630447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기능</a:t>
              </a: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 </a:t>
              </a: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구현 </a:t>
              </a: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- </a:t>
              </a: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선호도 입력</a:t>
              </a: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(</a:t>
              </a: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배우</a:t>
              </a: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, </a:t>
              </a: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감독</a:t>
              </a: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) (favorite2~3)</a:t>
              </a:r>
              <a:endPara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B6AC31F-51CD-460F-BECD-99B34DF5C44A}"/>
                </a:ext>
              </a:extLst>
            </p:cNvPr>
            <p:cNvSpPr txBox="1"/>
            <p:nvPr/>
          </p:nvSpPr>
          <p:spPr>
            <a:xfrm>
              <a:off x="102325" y="4231727"/>
              <a:ext cx="2362992" cy="261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675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9E9175CA-286B-4978-880A-8F26391FDB41}"/>
              </a:ext>
            </a:extLst>
          </p:cNvPr>
          <p:cNvSpPr txBox="1"/>
          <p:nvPr/>
        </p:nvSpPr>
        <p:spPr>
          <a:xfrm>
            <a:off x="343284" y="3890318"/>
            <a:ext cx="1155360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171450" marR="0" lvl="0" indent="-17145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감독선택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1CD1357-60AC-4E55-8E0C-2A77F5720B3D}"/>
              </a:ext>
            </a:extLst>
          </p:cNvPr>
          <p:cNvSpPr txBox="1"/>
          <p:nvPr/>
        </p:nvSpPr>
        <p:spPr>
          <a:xfrm>
            <a:off x="342790" y="1273780"/>
            <a:ext cx="1155360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171450" marR="0" lvl="0" indent="-17145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배우선택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BD8B364F-3F97-43DE-B6FB-30D7EB5D0F85}"/>
              </a:ext>
            </a:extLst>
          </p:cNvPr>
          <p:cNvCxnSpPr>
            <a:cxnSpLocks/>
            <a:stCxn id="36" idx="3"/>
            <a:endCxn id="46" idx="1"/>
          </p:cNvCxnSpPr>
          <p:nvPr/>
        </p:nvCxnSpPr>
        <p:spPr>
          <a:xfrm flipV="1">
            <a:off x="2724151" y="2686919"/>
            <a:ext cx="786467" cy="448540"/>
          </a:xfrm>
          <a:prstGeom prst="bentConnector3">
            <a:avLst>
              <a:gd name="adj1" fmla="val 50000"/>
            </a:avLst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2758A635-7EF4-44CF-AC5A-C67509C8D8D5}"/>
              </a:ext>
            </a:extLst>
          </p:cNvPr>
          <p:cNvSpPr txBox="1"/>
          <p:nvPr/>
        </p:nvSpPr>
        <p:spPr>
          <a:xfrm>
            <a:off x="3519365" y="4362850"/>
            <a:ext cx="2421245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171450" marR="0" lvl="0" indent="-17145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체크한 항목 배열 형태로 컨트롤러에 보내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DB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저장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68A16E90-D7C6-43D2-B618-ED03148C56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0253" y="1754262"/>
            <a:ext cx="2294425" cy="192534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4D0A9FB8-DD8E-4A7E-8F20-FE208AA0CF2C}"/>
              </a:ext>
            </a:extLst>
          </p:cNvPr>
          <p:cNvSpPr txBox="1"/>
          <p:nvPr/>
        </p:nvSpPr>
        <p:spPr>
          <a:xfrm>
            <a:off x="6450274" y="1431049"/>
            <a:ext cx="2113434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171450" marR="0" lvl="0" indent="-17145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선호 항목 저장 테이블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2900690-CA0D-403F-B392-1E7CEF9868B7}"/>
              </a:ext>
            </a:extLst>
          </p:cNvPr>
          <p:cNvSpPr txBox="1"/>
          <p:nvPr/>
        </p:nvSpPr>
        <p:spPr>
          <a:xfrm>
            <a:off x="3510617" y="1393058"/>
            <a:ext cx="2676083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171450" marR="0" lvl="0" indent="-17145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DB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에 등록된 배우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,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감독 검색 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AD93B648-4A5B-4AD2-94F6-FC1FC359D4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19365" y="4893367"/>
            <a:ext cx="3266333" cy="958957"/>
          </a:xfrm>
          <a:prstGeom prst="rect">
            <a:avLst/>
          </a:prstGeom>
        </p:spPr>
      </p:pic>
      <p:sp>
        <p:nvSpPr>
          <p:cNvPr id="36" name="직사각형 35">
            <a:extLst>
              <a:ext uri="{FF2B5EF4-FFF2-40B4-BE49-F238E27FC236}">
                <a16:creationId xmlns:a16="http://schemas.microsoft.com/office/drawing/2014/main" id="{FC5E254F-35FC-4984-A723-B32138C01749}"/>
              </a:ext>
            </a:extLst>
          </p:cNvPr>
          <p:cNvSpPr/>
          <p:nvPr/>
        </p:nvSpPr>
        <p:spPr>
          <a:xfrm>
            <a:off x="962025" y="2616346"/>
            <a:ext cx="1762126" cy="103822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0D0717AB-02D0-497B-BDBC-B449C0442F3F}"/>
              </a:ext>
            </a:extLst>
          </p:cNvPr>
          <p:cNvSpPr/>
          <p:nvPr/>
        </p:nvSpPr>
        <p:spPr>
          <a:xfrm>
            <a:off x="990600" y="5261266"/>
            <a:ext cx="1733550" cy="8191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pic>
        <p:nvPicPr>
          <p:cNvPr id="46" name="그림 45">
            <a:extLst>
              <a:ext uri="{FF2B5EF4-FFF2-40B4-BE49-F238E27FC236}">
                <a16:creationId xmlns:a16="http://schemas.microsoft.com/office/drawing/2014/main" id="{9414F4D2-E312-46A8-89D6-B80C754F78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10618" y="1708822"/>
            <a:ext cx="2440882" cy="1956193"/>
          </a:xfrm>
          <a:prstGeom prst="rect">
            <a:avLst/>
          </a:prstGeom>
        </p:spPr>
      </p:pic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2EF78C24-D97F-4485-972F-5BC8BDAE9A8E}"/>
              </a:ext>
            </a:extLst>
          </p:cNvPr>
          <p:cNvCxnSpPr>
            <a:cxnSpLocks/>
            <a:stCxn id="37" idx="3"/>
            <a:endCxn id="46" idx="1"/>
          </p:cNvCxnSpPr>
          <p:nvPr/>
        </p:nvCxnSpPr>
        <p:spPr>
          <a:xfrm flipV="1">
            <a:off x="2724150" y="2686919"/>
            <a:ext cx="786468" cy="2983922"/>
          </a:xfrm>
          <a:prstGeom prst="bentConnector3">
            <a:avLst>
              <a:gd name="adj1" fmla="val 50000"/>
            </a:avLst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연결선: 꺾임 39">
            <a:extLst>
              <a:ext uri="{FF2B5EF4-FFF2-40B4-BE49-F238E27FC236}">
                <a16:creationId xmlns:a16="http://schemas.microsoft.com/office/drawing/2014/main" id="{26FF4D12-848A-4F22-BBF5-729E8C9BD2A9}"/>
              </a:ext>
            </a:extLst>
          </p:cNvPr>
          <p:cNvCxnSpPr>
            <a:cxnSpLocks/>
            <a:stCxn id="31" idx="3"/>
            <a:endCxn id="34" idx="2"/>
          </p:cNvCxnSpPr>
          <p:nvPr/>
        </p:nvCxnSpPr>
        <p:spPr>
          <a:xfrm flipV="1">
            <a:off x="6785698" y="3679611"/>
            <a:ext cx="821768" cy="1693235"/>
          </a:xfrm>
          <a:prstGeom prst="bentConnector2">
            <a:avLst/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191720B3-534B-4F56-9A9A-321035B07871}"/>
              </a:ext>
            </a:extLst>
          </p:cNvPr>
          <p:cNvCxnSpPr>
            <a:cxnSpLocks/>
            <a:stCxn id="46" idx="2"/>
            <a:endCxn id="28" idx="0"/>
          </p:cNvCxnSpPr>
          <p:nvPr/>
        </p:nvCxnSpPr>
        <p:spPr>
          <a:xfrm flipH="1">
            <a:off x="4729988" y="3665015"/>
            <a:ext cx="1071" cy="697835"/>
          </a:xfrm>
          <a:prstGeom prst="straightConnector1">
            <a:avLst/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609368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842" y="1228182"/>
            <a:ext cx="8161922" cy="5427997"/>
          </a:xfrm>
          <a:prstGeom prst="rect">
            <a:avLst/>
          </a:prstGeom>
        </p:spPr>
      </p:pic>
      <p:cxnSp>
        <p:nvCxnSpPr>
          <p:cNvPr id="23" name="직선 연결선 22"/>
          <p:cNvCxnSpPr/>
          <p:nvPr/>
        </p:nvCxnSpPr>
        <p:spPr>
          <a:xfrm>
            <a:off x="891662" y="530874"/>
            <a:ext cx="7999816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99361" y="509442"/>
            <a:ext cx="540000" cy="54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67604" y="568465"/>
            <a:ext cx="194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1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528C7CB-C522-4832-8592-172E2A18155B}"/>
              </a:ext>
            </a:extLst>
          </p:cNvPr>
          <p:cNvGrpSpPr/>
          <p:nvPr/>
        </p:nvGrpSpPr>
        <p:grpSpPr>
          <a:xfrm>
            <a:off x="464843" y="641656"/>
            <a:ext cx="5074245" cy="4556935"/>
            <a:chOff x="102325" y="-1582569"/>
            <a:chExt cx="6765659" cy="607590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999987A-5FF5-46F4-B0CE-37DB8E05295F}"/>
                </a:ext>
              </a:extLst>
            </p:cNvPr>
            <p:cNvSpPr txBox="1"/>
            <p:nvPr/>
          </p:nvSpPr>
          <p:spPr>
            <a:xfrm>
              <a:off x="671417" y="-1582569"/>
              <a:ext cx="6196567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기능 구현 </a:t>
              </a: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- </a:t>
              </a: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개인정보변경</a:t>
              </a: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(/member/profile)</a:t>
              </a:r>
              <a:endPara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B6AC31F-51CD-460F-BECD-99B34DF5C44A}"/>
                </a:ext>
              </a:extLst>
            </p:cNvPr>
            <p:cNvSpPr txBox="1"/>
            <p:nvPr/>
          </p:nvSpPr>
          <p:spPr>
            <a:xfrm>
              <a:off x="102325" y="4231727"/>
              <a:ext cx="2362992" cy="261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675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4A01076-A345-442B-8C21-59042EB03AD8}"/>
              </a:ext>
            </a:extLst>
          </p:cNvPr>
          <p:cNvSpPr/>
          <p:nvPr/>
        </p:nvSpPr>
        <p:spPr>
          <a:xfrm>
            <a:off x="701417" y="3942181"/>
            <a:ext cx="979604" cy="28807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id="{0C4EF3BD-DB71-4146-A56A-DFDF425F8F0C}"/>
              </a:ext>
            </a:extLst>
          </p:cNvPr>
          <p:cNvCxnSpPr>
            <a:cxnSpLocks/>
            <a:stCxn id="14" idx="0"/>
            <a:endCxn id="16" idx="1"/>
          </p:cNvCxnSpPr>
          <p:nvPr/>
        </p:nvCxnSpPr>
        <p:spPr>
          <a:xfrm rot="5400000" flipH="1" flipV="1">
            <a:off x="208814" y="2553402"/>
            <a:ext cx="2371184" cy="406375"/>
          </a:xfrm>
          <a:prstGeom prst="bentConnector2">
            <a:avLst/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BB7846D9-AA50-4F5C-A78D-D8AAC94AB715}"/>
              </a:ext>
            </a:extLst>
          </p:cNvPr>
          <p:cNvSpPr txBox="1"/>
          <p:nvPr/>
        </p:nvSpPr>
        <p:spPr>
          <a:xfrm>
            <a:off x="1597594" y="1417108"/>
            <a:ext cx="1521711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171450" marR="0" lvl="0" indent="-17145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비밀번호 변경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59C937E-EBA2-4A62-AE08-F144F5D96494}"/>
              </a:ext>
            </a:extLst>
          </p:cNvPr>
          <p:cNvSpPr/>
          <p:nvPr/>
        </p:nvSpPr>
        <p:spPr>
          <a:xfrm>
            <a:off x="5419724" y="3931920"/>
            <a:ext cx="1438275" cy="3543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ED72D047-CDEF-412A-AC91-1E6D7CB00D00}"/>
              </a:ext>
            </a:extLst>
          </p:cNvPr>
          <p:cNvCxnSpPr>
            <a:cxnSpLocks/>
            <a:stCxn id="20" idx="0"/>
            <a:endCxn id="22" idx="1"/>
          </p:cNvCxnSpPr>
          <p:nvPr/>
        </p:nvCxnSpPr>
        <p:spPr>
          <a:xfrm rot="5400000" flipH="1" flipV="1">
            <a:off x="5070866" y="2491886"/>
            <a:ext cx="2508031" cy="372038"/>
          </a:xfrm>
          <a:prstGeom prst="bentConnector2">
            <a:avLst/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E7FB104-9F34-4348-8B66-BA364A2F80A9}"/>
              </a:ext>
            </a:extLst>
          </p:cNvPr>
          <p:cNvSpPr txBox="1"/>
          <p:nvPr/>
        </p:nvSpPr>
        <p:spPr>
          <a:xfrm>
            <a:off x="6510900" y="1270000"/>
            <a:ext cx="1254590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171450" marR="0" lvl="0" indent="-17145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회원 탈퇴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207BC8E-D303-45F4-B477-5127BDA780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9065" y="1740387"/>
            <a:ext cx="2249802" cy="124503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6E173C0-1E66-4316-AF8E-1436A69AEF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0900" y="1593566"/>
            <a:ext cx="1993391" cy="2261410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66459" y="3090352"/>
            <a:ext cx="2122732" cy="2150610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E4A01076-A345-442B-8C21-59042EB03AD8}"/>
              </a:ext>
            </a:extLst>
          </p:cNvPr>
          <p:cNvSpPr/>
          <p:nvPr/>
        </p:nvSpPr>
        <p:spPr>
          <a:xfrm>
            <a:off x="1936750" y="5116945"/>
            <a:ext cx="838200" cy="30018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cxnSp>
        <p:nvCxnSpPr>
          <p:cNvPr id="27" name="연결선: 꺾임 14">
            <a:extLst>
              <a:ext uri="{FF2B5EF4-FFF2-40B4-BE49-F238E27FC236}">
                <a16:creationId xmlns:a16="http://schemas.microsoft.com/office/drawing/2014/main" id="{0C4EF3BD-DB71-4146-A56A-DFDF425F8F0C}"/>
              </a:ext>
            </a:extLst>
          </p:cNvPr>
          <p:cNvCxnSpPr>
            <a:cxnSpLocks/>
            <a:stCxn id="26" idx="0"/>
            <a:endCxn id="19" idx="1"/>
          </p:cNvCxnSpPr>
          <p:nvPr/>
        </p:nvCxnSpPr>
        <p:spPr>
          <a:xfrm rot="5400000" flipH="1" flipV="1">
            <a:off x="2135510" y="4385997"/>
            <a:ext cx="951288" cy="510609"/>
          </a:xfrm>
          <a:prstGeom prst="bentConnector2">
            <a:avLst/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그림 2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02439" y="4355698"/>
            <a:ext cx="2501853" cy="1297673"/>
          </a:xfrm>
          <a:prstGeom prst="rect">
            <a:avLst/>
          </a:prstGeom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E4A01076-A345-442B-8C21-59042EB03AD8}"/>
              </a:ext>
            </a:extLst>
          </p:cNvPr>
          <p:cNvSpPr/>
          <p:nvPr/>
        </p:nvSpPr>
        <p:spPr>
          <a:xfrm>
            <a:off x="469900" y="6115050"/>
            <a:ext cx="1187450" cy="30307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E4A01076-A345-442B-8C21-59042EB03AD8}"/>
              </a:ext>
            </a:extLst>
          </p:cNvPr>
          <p:cNvSpPr/>
          <p:nvPr/>
        </p:nvSpPr>
        <p:spPr>
          <a:xfrm>
            <a:off x="3263900" y="6117935"/>
            <a:ext cx="1077191" cy="30018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E4A01076-A345-442B-8C21-59042EB03AD8}"/>
              </a:ext>
            </a:extLst>
          </p:cNvPr>
          <p:cNvSpPr/>
          <p:nvPr/>
        </p:nvSpPr>
        <p:spPr>
          <a:xfrm>
            <a:off x="6096000" y="6134100"/>
            <a:ext cx="999093" cy="28402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cxnSp>
        <p:nvCxnSpPr>
          <p:cNvPr id="35" name="연결선: 꺾임 14">
            <a:extLst>
              <a:ext uri="{FF2B5EF4-FFF2-40B4-BE49-F238E27FC236}">
                <a16:creationId xmlns:a16="http://schemas.microsoft.com/office/drawing/2014/main" id="{0C4EF3BD-DB71-4146-A56A-DFDF425F8F0C}"/>
              </a:ext>
            </a:extLst>
          </p:cNvPr>
          <p:cNvCxnSpPr>
            <a:cxnSpLocks/>
            <a:stCxn id="32" idx="3"/>
            <a:endCxn id="30" idx="1"/>
          </p:cNvCxnSpPr>
          <p:nvPr/>
        </p:nvCxnSpPr>
        <p:spPr>
          <a:xfrm flipV="1">
            <a:off x="1657350" y="5004535"/>
            <a:ext cx="4345089" cy="1262051"/>
          </a:xfrm>
          <a:prstGeom prst="bentConnector3">
            <a:avLst>
              <a:gd name="adj1" fmla="val 85659"/>
            </a:avLst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821765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/>
          <p:cNvCxnSpPr/>
          <p:nvPr/>
        </p:nvCxnSpPr>
        <p:spPr>
          <a:xfrm>
            <a:off x="891662" y="530874"/>
            <a:ext cx="7999816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99361" y="509442"/>
            <a:ext cx="540000" cy="54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67604" y="568465"/>
            <a:ext cx="194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2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528C7CB-C522-4832-8592-172E2A18155B}"/>
              </a:ext>
            </a:extLst>
          </p:cNvPr>
          <p:cNvGrpSpPr/>
          <p:nvPr/>
        </p:nvGrpSpPr>
        <p:grpSpPr>
          <a:xfrm>
            <a:off x="464843" y="641656"/>
            <a:ext cx="5263399" cy="4556935"/>
            <a:chOff x="102325" y="-1582569"/>
            <a:chExt cx="7017865" cy="607590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999987A-5FF5-46F4-B0CE-37DB8E05295F}"/>
                </a:ext>
              </a:extLst>
            </p:cNvPr>
            <p:cNvSpPr txBox="1"/>
            <p:nvPr/>
          </p:nvSpPr>
          <p:spPr>
            <a:xfrm>
              <a:off x="671417" y="-1582569"/>
              <a:ext cx="6448773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기능 구현 </a:t>
              </a: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- </a:t>
              </a: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비밀번호 찾기</a:t>
              </a: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(/member/</a:t>
              </a:r>
              <a:r>
                <a:rPr kumimoji="0" lang="en-US" altLang="ko-KR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mailForm</a:t>
              </a: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)</a:t>
              </a:r>
              <a:endPara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B6AC31F-51CD-460F-BECD-99B34DF5C44A}"/>
                </a:ext>
              </a:extLst>
            </p:cNvPr>
            <p:cNvSpPr txBox="1"/>
            <p:nvPr/>
          </p:nvSpPr>
          <p:spPr>
            <a:xfrm>
              <a:off x="102325" y="4231727"/>
              <a:ext cx="2362992" cy="261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675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</p:grpSp>
      <p:pic>
        <p:nvPicPr>
          <p:cNvPr id="30" name="그림 29">
            <a:extLst>
              <a:ext uri="{FF2B5EF4-FFF2-40B4-BE49-F238E27FC236}">
                <a16:creationId xmlns:a16="http://schemas.microsoft.com/office/drawing/2014/main" id="{6D550F69-7344-46C3-B2EA-329DB0212B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742" r="32841" b="32222"/>
          <a:stretch/>
        </p:blipFill>
        <p:spPr>
          <a:xfrm>
            <a:off x="477181" y="1274258"/>
            <a:ext cx="3940729" cy="3258222"/>
          </a:xfrm>
          <a:prstGeom prst="rect">
            <a:avLst/>
          </a:prstGeom>
        </p:spPr>
      </p:pic>
      <p:sp>
        <p:nvSpPr>
          <p:cNvPr id="39" name="직사각형 38">
            <a:extLst>
              <a:ext uri="{FF2B5EF4-FFF2-40B4-BE49-F238E27FC236}">
                <a16:creationId xmlns:a16="http://schemas.microsoft.com/office/drawing/2014/main" id="{6B2328BB-3202-491F-B57F-3A614C49AA17}"/>
              </a:ext>
            </a:extLst>
          </p:cNvPr>
          <p:cNvSpPr/>
          <p:nvPr/>
        </p:nvSpPr>
        <p:spPr>
          <a:xfrm>
            <a:off x="630112" y="3060739"/>
            <a:ext cx="2113866" cy="111093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59E2182-E3FE-4C4A-969B-A9B31B710372}"/>
              </a:ext>
            </a:extLst>
          </p:cNvPr>
          <p:cNvSpPr txBox="1"/>
          <p:nvPr/>
        </p:nvSpPr>
        <p:spPr>
          <a:xfrm>
            <a:off x="5006082" y="1265143"/>
            <a:ext cx="3745229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171450" marR="0" lvl="0" indent="-17145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메일 전송 코드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(memberController.java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일부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)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cxnSp>
        <p:nvCxnSpPr>
          <p:cNvPr id="44" name="연결선: 꺾임 43">
            <a:extLst>
              <a:ext uri="{FF2B5EF4-FFF2-40B4-BE49-F238E27FC236}">
                <a16:creationId xmlns:a16="http://schemas.microsoft.com/office/drawing/2014/main" id="{3CFE3285-4E3D-4247-870E-6B442709A7A5}"/>
              </a:ext>
            </a:extLst>
          </p:cNvPr>
          <p:cNvCxnSpPr>
            <a:cxnSpLocks/>
            <a:stCxn id="58" idx="0"/>
            <a:endCxn id="39" idx="3"/>
          </p:cNvCxnSpPr>
          <p:nvPr/>
        </p:nvCxnSpPr>
        <p:spPr>
          <a:xfrm rot="5400000" flipH="1" flipV="1">
            <a:off x="2105863" y="3957888"/>
            <a:ext cx="979796" cy="296433"/>
          </a:xfrm>
          <a:prstGeom prst="bentConnector4">
            <a:avLst>
              <a:gd name="adj1" fmla="val 21654"/>
              <a:gd name="adj2" fmla="val 177117"/>
            </a:avLst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연결선: 꺾임 50">
            <a:extLst>
              <a:ext uri="{FF2B5EF4-FFF2-40B4-BE49-F238E27FC236}">
                <a16:creationId xmlns:a16="http://schemas.microsoft.com/office/drawing/2014/main" id="{A0EA8D55-A442-4D76-90F7-7A38BA216754}"/>
              </a:ext>
            </a:extLst>
          </p:cNvPr>
          <p:cNvCxnSpPr>
            <a:cxnSpLocks/>
            <a:stCxn id="53" idx="1"/>
            <a:endCxn id="4" idx="1"/>
          </p:cNvCxnSpPr>
          <p:nvPr/>
        </p:nvCxnSpPr>
        <p:spPr>
          <a:xfrm rot="10800000" flipH="1">
            <a:off x="643419" y="2070168"/>
            <a:ext cx="95941" cy="2277048"/>
          </a:xfrm>
          <a:prstGeom prst="bentConnector3">
            <a:avLst>
              <a:gd name="adj1" fmla="val -238271"/>
            </a:avLst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702F5DB6-C84B-49EE-AF62-DC2D9A417622}"/>
              </a:ext>
            </a:extLst>
          </p:cNvPr>
          <p:cNvSpPr/>
          <p:nvPr/>
        </p:nvSpPr>
        <p:spPr>
          <a:xfrm>
            <a:off x="643420" y="4241494"/>
            <a:ext cx="325749" cy="21144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pic>
        <p:nvPicPr>
          <p:cNvPr id="58" name="그림 57">
            <a:extLst>
              <a:ext uri="{FF2B5EF4-FFF2-40B4-BE49-F238E27FC236}">
                <a16:creationId xmlns:a16="http://schemas.microsoft.com/office/drawing/2014/main" id="{B75C2119-3809-4E30-A463-F3F524E19C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3638" y="4596002"/>
            <a:ext cx="2527813" cy="197105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361" y="1357331"/>
            <a:ext cx="2155312" cy="1425674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18930" y="1606712"/>
            <a:ext cx="3319531" cy="4960342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3029113" y="4025257"/>
            <a:ext cx="2466453" cy="2616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marL="171450" marR="0" lvl="0" indent="-171450" algn="just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</a:defRPr>
            </a:lvl1pPr>
          </a:lstStyle>
          <a:p>
            <a:pPr marL="171450" marR="0" lvl="0" indent="-17145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임시 비밀번호를 암호화 해서 저장 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6B2328BB-3202-491F-B57F-3A614C49AA17}"/>
              </a:ext>
            </a:extLst>
          </p:cNvPr>
          <p:cNvSpPr/>
          <p:nvPr/>
        </p:nvSpPr>
        <p:spPr>
          <a:xfrm>
            <a:off x="5504065" y="4034783"/>
            <a:ext cx="2979536" cy="130683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8744002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/>
          <p:cNvCxnSpPr/>
          <p:nvPr/>
        </p:nvCxnSpPr>
        <p:spPr>
          <a:xfrm>
            <a:off x="891662" y="530874"/>
            <a:ext cx="7999816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99361" y="509442"/>
            <a:ext cx="540000" cy="54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67604" y="568465"/>
            <a:ext cx="194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2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30CCDB-C067-43F4-97E1-446E7BC4BDD6}"/>
              </a:ext>
            </a:extLst>
          </p:cNvPr>
          <p:cNvSpPr txBox="1"/>
          <p:nvPr/>
        </p:nvSpPr>
        <p:spPr>
          <a:xfrm>
            <a:off x="891662" y="641656"/>
            <a:ext cx="3385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기능 구현 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-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게시판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(/board/write)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C1CF4D2-B27C-4B04-AB3B-072A61009B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900" r="22200" b="6339"/>
          <a:stretch/>
        </p:blipFill>
        <p:spPr>
          <a:xfrm>
            <a:off x="473181" y="1273175"/>
            <a:ext cx="3920400" cy="461865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6046349-A71A-4646-9BD9-9CF0893CC25E}"/>
              </a:ext>
            </a:extLst>
          </p:cNvPr>
          <p:cNvSpPr txBox="1"/>
          <p:nvPr/>
        </p:nvSpPr>
        <p:spPr>
          <a:xfrm>
            <a:off x="4881998" y="1273175"/>
            <a:ext cx="3721012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171450" marR="0" lvl="0" indent="-17145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400" b="0" i="0" u="none" strike="noStrike" kern="1200" cap="none" spc="-10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현재 접속중인 유저의 아이디를 자동으로 입력</a:t>
            </a:r>
            <a:endParaRPr kumimoji="0" lang="en-US" altLang="ko-KR" sz="1400" b="0" i="0" u="none" strike="noStrike" kern="1200" cap="none" spc="-10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0670CA8-7590-43AC-A111-41FB072BCDEA}"/>
              </a:ext>
            </a:extLst>
          </p:cNvPr>
          <p:cNvSpPr/>
          <p:nvPr/>
        </p:nvSpPr>
        <p:spPr>
          <a:xfrm>
            <a:off x="805672" y="2460390"/>
            <a:ext cx="3175524" cy="171156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EEFE62CB-2A3D-4320-AB03-11A47F409FA8}"/>
              </a:ext>
            </a:extLst>
          </p:cNvPr>
          <p:cNvSpPr/>
          <p:nvPr/>
        </p:nvSpPr>
        <p:spPr>
          <a:xfrm>
            <a:off x="805672" y="4237412"/>
            <a:ext cx="3175524" cy="45221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pic>
        <p:nvPicPr>
          <p:cNvPr id="21" name="그림 20" descr="텍스트이(가) 표시된 사진&#10;&#10;자동 생성된 설명">
            <a:extLst>
              <a:ext uri="{FF2B5EF4-FFF2-40B4-BE49-F238E27FC236}">
                <a16:creationId xmlns:a16="http://schemas.microsoft.com/office/drawing/2014/main" id="{F10C3E5D-51F1-4EB0-B4D2-89F3CC7EC4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1998" y="1812690"/>
            <a:ext cx="3645378" cy="2291799"/>
          </a:xfrm>
          <a:prstGeom prst="rect">
            <a:avLst/>
          </a:prstGeom>
        </p:spPr>
      </p:pic>
      <p:pic>
        <p:nvPicPr>
          <p:cNvPr id="28" name="그림 27" descr="텍스트이(가) 표시된 사진&#10;&#10;자동 생성된 설명">
            <a:extLst>
              <a:ext uri="{FF2B5EF4-FFF2-40B4-BE49-F238E27FC236}">
                <a16:creationId xmlns:a16="http://schemas.microsoft.com/office/drawing/2014/main" id="{489CBB16-5182-46EE-B292-87F7162121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1998" y="5108240"/>
            <a:ext cx="3645378" cy="781475"/>
          </a:xfrm>
          <a:prstGeom prst="rect">
            <a:avLst/>
          </a:prstGeom>
          <a:noFill/>
          <a:ln w="28575">
            <a:noFill/>
          </a:ln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9119851A-288C-41F8-AAFB-B108AD1C86C6}"/>
              </a:ext>
            </a:extLst>
          </p:cNvPr>
          <p:cNvSpPr/>
          <p:nvPr/>
        </p:nvSpPr>
        <p:spPr>
          <a:xfrm>
            <a:off x="5554004" y="3317243"/>
            <a:ext cx="1896601" cy="18606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cxnSp>
        <p:nvCxnSpPr>
          <p:cNvPr id="30" name="연결선: 꺾임 29">
            <a:extLst>
              <a:ext uri="{FF2B5EF4-FFF2-40B4-BE49-F238E27FC236}">
                <a16:creationId xmlns:a16="http://schemas.microsoft.com/office/drawing/2014/main" id="{5B6C4FE6-97E3-4344-A0AD-62653ACF1926}"/>
              </a:ext>
            </a:extLst>
          </p:cNvPr>
          <p:cNvCxnSpPr>
            <a:cxnSpLocks/>
            <a:stCxn id="29" idx="2"/>
            <a:endCxn id="28" idx="0"/>
          </p:cNvCxnSpPr>
          <p:nvPr/>
        </p:nvCxnSpPr>
        <p:spPr>
          <a:xfrm rot="16200000" flipH="1">
            <a:off x="5801030" y="4204583"/>
            <a:ext cx="1604932" cy="202382"/>
          </a:xfrm>
          <a:prstGeom prst="bentConnector3">
            <a:avLst>
              <a:gd name="adj1" fmla="val 50000"/>
            </a:avLst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3DFD3ECF-44DF-46E0-87F0-BDC1F3A5ABD9}"/>
              </a:ext>
            </a:extLst>
          </p:cNvPr>
          <p:cNvCxnSpPr>
            <a:cxnSpLocks/>
            <a:stCxn id="26" idx="3"/>
          </p:cNvCxnSpPr>
          <p:nvPr/>
        </p:nvCxnSpPr>
        <p:spPr>
          <a:xfrm flipV="1">
            <a:off x="3981196" y="2583151"/>
            <a:ext cx="1378204" cy="733019"/>
          </a:xfrm>
          <a:prstGeom prst="bentConnector3">
            <a:avLst>
              <a:gd name="adj1" fmla="val 50000"/>
            </a:avLst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134B4752-34CC-4E09-9311-664C846EA95F}"/>
              </a:ext>
            </a:extLst>
          </p:cNvPr>
          <p:cNvCxnSpPr>
            <a:cxnSpLocks/>
            <a:stCxn id="18" idx="3"/>
          </p:cNvCxnSpPr>
          <p:nvPr/>
        </p:nvCxnSpPr>
        <p:spPr>
          <a:xfrm flipH="1">
            <a:off x="8216900" y="1427064"/>
            <a:ext cx="386110" cy="659401"/>
          </a:xfrm>
          <a:prstGeom prst="bentConnector4">
            <a:avLst>
              <a:gd name="adj1" fmla="val -59206"/>
              <a:gd name="adj2" fmla="val 61669"/>
            </a:avLst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6D7B1CC3-AE17-46A7-9D09-CD8A15D2FB6B}"/>
              </a:ext>
            </a:extLst>
          </p:cNvPr>
          <p:cNvCxnSpPr>
            <a:cxnSpLocks/>
            <a:stCxn id="27" idx="3"/>
            <a:endCxn id="29" idx="1"/>
          </p:cNvCxnSpPr>
          <p:nvPr/>
        </p:nvCxnSpPr>
        <p:spPr>
          <a:xfrm flipV="1">
            <a:off x="3981196" y="3410276"/>
            <a:ext cx="1572808" cy="1053243"/>
          </a:xfrm>
          <a:prstGeom prst="bentConnector3">
            <a:avLst>
              <a:gd name="adj1" fmla="val 50000"/>
            </a:avLst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924D2A80-051F-478E-8367-507DCC602208}"/>
              </a:ext>
            </a:extLst>
          </p:cNvPr>
          <p:cNvSpPr txBox="1"/>
          <p:nvPr/>
        </p:nvSpPr>
        <p:spPr>
          <a:xfrm>
            <a:off x="4890328" y="4802764"/>
            <a:ext cx="1739071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171450" marR="0" lvl="0" indent="-17145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파일 썸네일 구현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0CB17F77-FADF-418C-A074-1464BB2C33B2}"/>
              </a:ext>
            </a:extLst>
          </p:cNvPr>
          <p:cNvCxnSpPr>
            <a:cxnSpLocks/>
          </p:cNvCxnSpPr>
          <p:nvPr/>
        </p:nvCxnSpPr>
        <p:spPr>
          <a:xfrm>
            <a:off x="5359400" y="2168177"/>
            <a:ext cx="2857500" cy="6698"/>
          </a:xfrm>
          <a:prstGeom prst="lin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7CB8E05B-0648-482E-98FD-C7A4632C7986}"/>
              </a:ext>
            </a:extLst>
          </p:cNvPr>
          <p:cNvCxnSpPr>
            <a:cxnSpLocks/>
          </p:cNvCxnSpPr>
          <p:nvPr/>
        </p:nvCxnSpPr>
        <p:spPr>
          <a:xfrm>
            <a:off x="5482883" y="2619102"/>
            <a:ext cx="2937217" cy="12973"/>
          </a:xfrm>
          <a:prstGeom prst="lin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15548786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/>
          <p:cNvCxnSpPr/>
          <p:nvPr/>
        </p:nvCxnSpPr>
        <p:spPr>
          <a:xfrm>
            <a:off x="891662" y="530874"/>
            <a:ext cx="7999816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99361" y="509442"/>
            <a:ext cx="540000" cy="54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67604" y="568465"/>
            <a:ext cx="194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2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30CCDB-C067-43F4-97E1-446E7BC4BDD6}"/>
              </a:ext>
            </a:extLst>
          </p:cNvPr>
          <p:cNvSpPr txBox="1"/>
          <p:nvPr/>
        </p:nvSpPr>
        <p:spPr>
          <a:xfrm>
            <a:off x="891662" y="641656"/>
            <a:ext cx="2339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게시판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(/board/write)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C1CF4D2-B27C-4B04-AB3B-072A61009B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900" r="22200" b="6339"/>
          <a:stretch/>
        </p:blipFill>
        <p:spPr>
          <a:xfrm>
            <a:off x="473181" y="1273175"/>
            <a:ext cx="3920400" cy="461865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163454C-DEBD-4891-A719-DEBFC111F78E}"/>
              </a:ext>
            </a:extLst>
          </p:cNvPr>
          <p:cNvSpPr txBox="1"/>
          <p:nvPr/>
        </p:nvSpPr>
        <p:spPr>
          <a:xfrm>
            <a:off x="4891570" y="1423861"/>
            <a:ext cx="3083053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171450" marR="0" lvl="0" indent="-17145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View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에서 작성 내용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post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방식 전달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EEFE62CB-2A3D-4320-AB03-11A47F409FA8}"/>
              </a:ext>
            </a:extLst>
          </p:cNvPr>
          <p:cNvSpPr/>
          <p:nvPr/>
        </p:nvSpPr>
        <p:spPr>
          <a:xfrm>
            <a:off x="2282826" y="4885264"/>
            <a:ext cx="221218" cy="12806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6D7B1CC3-AE17-46A7-9D09-CD8A15D2FB6B}"/>
              </a:ext>
            </a:extLst>
          </p:cNvPr>
          <p:cNvCxnSpPr>
            <a:cxnSpLocks/>
            <a:stCxn id="27" idx="3"/>
            <a:endCxn id="17" idx="1"/>
          </p:cNvCxnSpPr>
          <p:nvPr/>
        </p:nvCxnSpPr>
        <p:spPr>
          <a:xfrm flipV="1">
            <a:off x="2504044" y="1577750"/>
            <a:ext cx="2387526" cy="3371545"/>
          </a:xfrm>
          <a:prstGeom prst="bentConnector3">
            <a:avLst>
              <a:gd name="adj1" fmla="val 50000"/>
            </a:avLst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744A21BF-B3FA-4701-AB3E-82FA074045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1571" y="3303229"/>
            <a:ext cx="3645378" cy="2194221"/>
          </a:xfrm>
          <a:prstGeom prst="rect">
            <a:avLst/>
          </a:prstGeom>
          <a:noFill/>
          <a:ln w="28575">
            <a:noFill/>
          </a:ln>
        </p:spPr>
      </p:pic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23FF536C-1224-45AB-A593-391F06DF32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7547" y="2253791"/>
            <a:ext cx="3639401" cy="732457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9119851A-288C-41F8-AAFB-B108AD1C86C6}"/>
              </a:ext>
            </a:extLst>
          </p:cNvPr>
          <p:cNvSpPr/>
          <p:nvPr/>
        </p:nvSpPr>
        <p:spPr>
          <a:xfrm>
            <a:off x="5067439" y="2684462"/>
            <a:ext cx="1342886" cy="10226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cxnSp>
        <p:nvCxnSpPr>
          <p:cNvPr id="30" name="연결선: 꺾임 29">
            <a:extLst>
              <a:ext uri="{FF2B5EF4-FFF2-40B4-BE49-F238E27FC236}">
                <a16:creationId xmlns:a16="http://schemas.microsoft.com/office/drawing/2014/main" id="{5B6C4FE6-97E3-4344-A0AD-62653ACF1926}"/>
              </a:ext>
            </a:extLst>
          </p:cNvPr>
          <p:cNvCxnSpPr>
            <a:cxnSpLocks/>
            <a:stCxn id="29" idx="2"/>
            <a:endCxn id="4" idx="0"/>
          </p:cNvCxnSpPr>
          <p:nvPr/>
        </p:nvCxnSpPr>
        <p:spPr>
          <a:xfrm rot="16200000" flipH="1">
            <a:off x="5968320" y="2557289"/>
            <a:ext cx="516502" cy="975378"/>
          </a:xfrm>
          <a:prstGeom prst="bentConnector3">
            <a:avLst>
              <a:gd name="adj1" fmla="val 50000"/>
            </a:avLst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508D51B5-1141-4C84-A0B0-7339396C86C1}"/>
              </a:ext>
            </a:extLst>
          </p:cNvPr>
          <p:cNvSpPr/>
          <p:nvPr/>
        </p:nvSpPr>
        <p:spPr>
          <a:xfrm>
            <a:off x="5152947" y="3965372"/>
            <a:ext cx="2995480" cy="13265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867ED89-D089-4BB4-8BDD-2410851B8665}"/>
              </a:ext>
            </a:extLst>
          </p:cNvPr>
          <p:cNvSpPr txBox="1"/>
          <p:nvPr/>
        </p:nvSpPr>
        <p:spPr>
          <a:xfrm>
            <a:off x="6433098" y="5296233"/>
            <a:ext cx="1715330" cy="24622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171450" marR="0" lvl="0" indent="-17145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이미지 등록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/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예외 처리</a:t>
            </a: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861EF7F6-A568-41A9-87E5-8ABD877AA61D}"/>
              </a:ext>
            </a:extLst>
          </p:cNvPr>
          <p:cNvSpPr/>
          <p:nvPr/>
        </p:nvSpPr>
        <p:spPr>
          <a:xfrm>
            <a:off x="5152947" y="3554772"/>
            <a:ext cx="2009853" cy="16735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FFD3CBB-676E-4F00-AC11-47412750A256}"/>
              </a:ext>
            </a:extLst>
          </p:cNvPr>
          <p:cNvSpPr txBox="1"/>
          <p:nvPr/>
        </p:nvSpPr>
        <p:spPr>
          <a:xfrm>
            <a:off x="7173101" y="3480910"/>
            <a:ext cx="1074084" cy="24622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171450" marR="0" lvl="0" indent="-17145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게시판 등록</a:t>
            </a: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F12C573D-38B7-431E-BE02-7EC42E18F43C}"/>
              </a:ext>
            </a:extLst>
          </p:cNvPr>
          <p:cNvCxnSpPr>
            <a:cxnSpLocks/>
            <a:stCxn id="17" idx="2"/>
            <a:endCxn id="6" idx="0"/>
          </p:cNvCxnSpPr>
          <p:nvPr/>
        </p:nvCxnSpPr>
        <p:spPr>
          <a:xfrm rot="16200000" flipH="1">
            <a:off x="6314096" y="1850638"/>
            <a:ext cx="522153" cy="284151"/>
          </a:xfrm>
          <a:prstGeom prst="bentConnector3">
            <a:avLst>
              <a:gd name="adj1" fmla="val 50000"/>
            </a:avLst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128921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>
            <a:extLst>
              <a:ext uri="{FF2B5EF4-FFF2-40B4-BE49-F238E27FC236}">
                <a16:creationId xmlns:a16="http://schemas.microsoft.com/office/drawing/2014/main" id="{4EBE0878-64B1-46B1-B2DE-0283C5C3123E}"/>
              </a:ext>
            </a:extLst>
          </p:cNvPr>
          <p:cNvGrpSpPr/>
          <p:nvPr/>
        </p:nvGrpSpPr>
        <p:grpSpPr>
          <a:xfrm>
            <a:off x="464842" y="1264888"/>
            <a:ext cx="4602458" cy="4745385"/>
            <a:chOff x="3057524" y="0"/>
            <a:chExt cx="3056497" cy="3123104"/>
          </a:xfrm>
        </p:grpSpPr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FE4E627F-6A96-440F-B762-FC3F0B778B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9274" r="28897" b="68889"/>
            <a:stretch/>
          </p:blipFill>
          <p:spPr>
            <a:xfrm>
              <a:off x="3057524" y="0"/>
              <a:ext cx="3056497" cy="2133600"/>
            </a:xfrm>
            <a:prstGeom prst="rect">
              <a:avLst/>
            </a:prstGeom>
          </p:spPr>
        </p:pic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50C8D2A4-8A85-4897-9053-3A034CE449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9274" t="85310" r="28897"/>
            <a:stretch/>
          </p:blipFill>
          <p:spPr>
            <a:xfrm>
              <a:off x="3057524" y="2115632"/>
              <a:ext cx="3056497" cy="1007472"/>
            </a:xfrm>
            <a:prstGeom prst="rect">
              <a:avLst/>
            </a:prstGeom>
          </p:spPr>
        </p:pic>
      </p:grpSp>
      <p:cxnSp>
        <p:nvCxnSpPr>
          <p:cNvPr id="23" name="직선 연결선 22"/>
          <p:cNvCxnSpPr/>
          <p:nvPr/>
        </p:nvCxnSpPr>
        <p:spPr>
          <a:xfrm>
            <a:off x="891662" y="530874"/>
            <a:ext cx="7999816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99361" y="509442"/>
            <a:ext cx="540000" cy="54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67604" y="568465"/>
            <a:ext cx="194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2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30CCDB-C067-43F4-97E1-446E7BC4BDD6}"/>
              </a:ext>
            </a:extLst>
          </p:cNvPr>
          <p:cNvSpPr txBox="1"/>
          <p:nvPr/>
        </p:nvSpPr>
        <p:spPr>
          <a:xfrm>
            <a:off x="891662" y="641656"/>
            <a:ext cx="3180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기능 구현 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-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게시판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(/board/list)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70C3229-4DDB-4E41-AEE8-9B4E0DF60701}"/>
              </a:ext>
            </a:extLst>
          </p:cNvPr>
          <p:cNvSpPr txBox="1"/>
          <p:nvPr/>
        </p:nvSpPr>
        <p:spPr>
          <a:xfrm>
            <a:off x="5447735" y="1274143"/>
            <a:ext cx="1992595" cy="3824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171450" marR="0" lvl="0" indent="-171450" algn="just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/board/write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 이동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930F2CE-E337-4671-BD62-9213695A0AF7}"/>
              </a:ext>
            </a:extLst>
          </p:cNvPr>
          <p:cNvSpPr/>
          <p:nvPr/>
        </p:nvSpPr>
        <p:spPr>
          <a:xfrm>
            <a:off x="4454524" y="1987550"/>
            <a:ext cx="409575" cy="1566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91FCD2F-8334-4AC4-BB46-E91DBF0ACF0D}"/>
              </a:ext>
            </a:extLst>
          </p:cNvPr>
          <p:cNvSpPr/>
          <p:nvPr/>
        </p:nvSpPr>
        <p:spPr>
          <a:xfrm>
            <a:off x="832316" y="2405337"/>
            <a:ext cx="3815884" cy="99508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997FDA7D-6DC5-4F87-A581-7A1612470427}"/>
              </a:ext>
            </a:extLst>
          </p:cNvPr>
          <p:cNvCxnSpPr>
            <a:cxnSpLocks/>
            <a:stCxn id="20" idx="1"/>
            <a:endCxn id="16" idx="3"/>
          </p:cNvCxnSpPr>
          <p:nvPr/>
        </p:nvCxnSpPr>
        <p:spPr>
          <a:xfrm rot="10800000" flipV="1">
            <a:off x="4864099" y="1465348"/>
            <a:ext cx="583636" cy="600517"/>
          </a:xfrm>
          <a:prstGeom prst="bentConnector3">
            <a:avLst>
              <a:gd name="adj1" fmla="val 50000"/>
            </a:avLst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863F49A1-454A-4DB1-BF0A-27F80722DBAF}"/>
              </a:ext>
            </a:extLst>
          </p:cNvPr>
          <p:cNvSpPr txBox="1"/>
          <p:nvPr/>
        </p:nvSpPr>
        <p:spPr>
          <a:xfrm>
            <a:off x="5447735" y="1791757"/>
            <a:ext cx="3200965" cy="102874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171450" marR="0" lvl="0" indent="-171450" algn="just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상단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: </a:t>
            </a: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글번호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/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제목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/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작성일자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  <a:p>
            <a:pPr marL="171450" marR="0" lvl="0" indent="-171450" algn="just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하단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: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대표 이미지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,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게시물 내용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  <a:p>
            <a:pPr marL="171450" marR="0" lvl="0" indent="-171450" algn="just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대표 이미지 유무에 대한 예외 처리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cxnSp>
        <p:nvCxnSpPr>
          <p:cNvPr id="30" name="연결선: 꺾임 29">
            <a:extLst>
              <a:ext uri="{FF2B5EF4-FFF2-40B4-BE49-F238E27FC236}">
                <a16:creationId xmlns:a16="http://schemas.microsoft.com/office/drawing/2014/main" id="{EFF3097A-C9F6-4AB7-82CE-68542C112867}"/>
              </a:ext>
            </a:extLst>
          </p:cNvPr>
          <p:cNvCxnSpPr>
            <a:cxnSpLocks/>
            <a:stCxn id="29" idx="1"/>
            <a:endCxn id="22" idx="3"/>
          </p:cNvCxnSpPr>
          <p:nvPr/>
        </p:nvCxnSpPr>
        <p:spPr>
          <a:xfrm rot="10800000" flipV="1">
            <a:off x="4648201" y="2306129"/>
            <a:ext cx="799535" cy="596752"/>
          </a:xfrm>
          <a:prstGeom prst="bentConnector3">
            <a:avLst>
              <a:gd name="adj1" fmla="val 50000"/>
            </a:avLst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8E02E4C8-59F4-46FF-9F44-D25239DEBF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2410" y="4265233"/>
            <a:ext cx="3985190" cy="1488806"/>
          </a:xfrm>
          <a:prstGeom prst="rect">
            <a:avLst/>
          </a:prstGeom>
        </p:spPr>
      </p:pic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9B59686E-7782-4E4A-A52D-D11753CD1308}"/>
              </a:ext>
            </a:extLst>
          </p:cNvPr>
          <p:cNvCxnSpPr>
            <a:cxnSpLocks/>
            <a:stCxn id="5" idx="2"/>
            <a:endCxn id="9" idx="0"/>
          </p:cNvCxnSpPr>
          <p:nvPr/>
        </p:nvCxnSpPr>
        <p:spPr>
          <a:xfrm>
            <a:off x="6745005" y="3946356"/>
            <a:ext cx="0" cy="318877"/>
          </a:xfrm>
          <a:prstGeom prst="straightConnector1">
            <a:avLst/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66C07296-6F7C-4245-8CE7-921BC3DC13E7}"/>
              </a:ext>
            </a:extLst>
          </p:cNvPr>
          <p:cNvSpPr/>
          <p:nvPr/>
        </p:nvSpPr>
        <p:spPr>
          <a:xfrm>
            <a:off x="4748599" y="4264978"/>
            <a:ext cx="2347525" cy="36943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CD09D08-49E3-4E4B-B823-3C2870B03675}"/>
              </a:ext>
            </a:extLst>
          </p:cNvPr>
          <p:cNvSpPr txBox="1"/>
          <p:nvPr/>
        </p:nvSpPr>
        <p:spPr>
          <a:xfrm>
            <a:off x="6928785" y="4113132"/>
            <a:ext cx="2024713" cy="2943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171450" marR="0" lvl="0" indent="-171450" algn="just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이미지 유무에 대한 예외처리</a:t>
            </a: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E830CA57-66A5-48DC-AF95-273042F4BD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2410" y="3060758"/>
            <a:ext cx="3985190" cy="885598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AC0E7729-8C58-4498-B878-F5C854EDE3EE}"/>
              </a:ext>
            </a:extLst>
          </p:cNvPr>
          <p:cNvSpPr txBox="1"/>
          <p:nvPr/>
        </p:nvSpPr>
        <p:spPr>
          <a:xfrm>
            <a:off x="7081185" y="2912403"/>
            <a:ext cx="1760625" cy="2943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171450" marR="0" lvl="0" indent="-171450" algn="just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Oracle DB Limit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문 구현</a:t>
            </a: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1348717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2D0295E3-43E8-4909-AD8A-0BE8D0FD435D}"/>
              </a:ext>
            </a:extLst>
          </p:cNvPr>
          <p:cNvGrpSpPr/>
          <p:nvPr/>
        </p:nvGrpSpPr>
        <p:grpSpPr>
          <a:xfrm>
            <a:off x="464842" y="1264888"/>
            <a:ext cx="4602458" cy="4745385"/>
            <a:chOff x="3057524" y="0"/>
            <a:chExt cx="3056497" cy="3123104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6B5CCBF6-7EB8-4C82-9130-5426019CC8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9274" r="28897" b="68889"/>
            <a:stretch/>
          </p:blipFill>
          <p:spPr>
            <a:xfrm>
              <a:off x="3057524" y="0"/>
              <a:ext cx="3056497" cy="2133600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447588E4-54E8-480B-9542-3796284EAF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9274" t="85310" r="28897"/>
            <a:stretch/>
          </p:blipFill>
          <p:spPr>
            <a:xfrm>
              <a:off x="3057524" y="2115632"/>
              <a:ext cx="3056497" cy="1007472"/>
            </a:xfrm>
            <a:prstGeom prst="rect">
              <a:avLst/>
            </a:prstGeom>
          </p:spPr>
        </p:pic>
      </p:grpSp>
      <p:cxnSp>
        <p:nvCxnSpPr>
          <p:cNvPr id="23" name="직선 연결선 22"/>
          <p:cNvCxnSpPr/>
          <p:nvPr/>
        </p:nvCxnSpPr>
        <p:spPr>
          <a:xfrm>
            <a:off x="891662" y="530874"/>
            <a:ext cx="7999816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99361" y="509442"/>
            <a:ext cx="540000" cy="54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67604" y="568465"/>
            <a:ext cx="194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2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30CCDB-C067-43F4-97E1-446E7BC4BDD6}"/>
              </a:ext>
            </a:extLst>
          </p:cNvPr>
          <p:cNvSpPr txBox="1"/>
          <p:nvPr/>
        </p:nvSpPr>
        <p:spPr>
          <a:xfrm>
            <a:off x="891662" y="641656"/>
            <a:ext cx="3180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기능 구현 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-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게시판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(/board/list)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40B9EC1-E8EC-46EA-BB5E-3AF36C3FD0B9}"/>
              </a:ext>
            </a:extLst>
          </p:cNvPr>
          <p:cNvSpPr/>
          <p:nvPr/>
        </p:nvSpPr>
        <p:spPr>
          <a:xfrm>
            <a:off x="2362785" y="4612735"/>
            <a:ext cx="797229" cy="19815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926C0B1-CF16-489D-B906-27DC59F5A5F1}"/>
              </a:ext>
            </a:extLst>
          </p:cNvPr>
          <p:cNvSpPr txBox="1"/>
          <p:nvPr/>
        </p:nvSpPr>
        <p:spPr>
          <a:xfrm>
            <a:off x="5169117" y="2317609"/>
            <a:ext cx="2790956" cy="6983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171450" marR="0" lvl="0" indent="-171450" algn="just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페이징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 기능 구현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  <a:p>
            <a:pPr marL="171450" marR="0" lvl="0" indent="-171450" algn="just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한 페이지당 게시물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10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개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B71AB78C-68AB-4224-A29C-789909D18DED}"/>
              </a:ext>
            </a:extLst>
          </p:cNvPr>
          <p:cNvCxnSpPr>
            <a:cxnSpLocks/>
            <a:stCxn id="33" idx="1"/>
            <a:endCxn id="26" idx="0"/>
          </p:cNvCxnSpPr>
          <p:nvPr/>
        </p:nvCxnSpPr>
        <p:spPr>
          <a:xfrm rot="10800000" flipV="1">
            <a:off x="2761401" y="2666807"/>
            <a:ext cx="2407717" cy="1945928"/>
          </a:xfrm>
          <a:prstGeom prst="bentConnector2">
            <a:avLst/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>
            <a:extLst>
              <a:ext uri="{FF2B5EF4-FFF2-40B4-BE49-F238E27FC236}">
                <a16:creationId xmlns:a16="http://schemas.microsoft.com/office/drawing/2014/main" id="{675F70AE-BCD6-411B-B5E5-0DD65BFE30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3085012"/>
            <a:ext cx="3985190" cy="1715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0773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>
            <a:extLst>
              <a:ext uri="{FF2B5EF4-FFF2-40B4-BE49-F238E27FC236}">
                <a16:creationId xmlns:a16="http://schemas.microsoft.com/office/drawing/2014/main" id="{6C863016-5E38-4B56-B97B-BDC756060C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4613" r="19149"/>
          <a:stretch/>
        </p:blipFill>
        <p:spPr>
          <a:xfrm>
            <a:off x="298595" y="1274269"/>
            <a:ext cx="8521177" cy="5078942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cxnSp>
        <p:nvCxnSpPr>
          <p:cNvPr id="23" name="직선 연결선 22"/>
          <p:cNvCxnSpPr/>
          <p:nvPr/>
        </p:nvCxnSpPr>
        <p:spPr>
          <a:xfrm>
            <a:off x="891662" y="530874"/>
            <a:ext cx="7999816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99361" y="509442"/>
            <a:ext cx="540000" cy="54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67604" y="568465"/>
            <a:ext cx="194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1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528C7CB-C522-4832-8592-172E2A18155B}"/>
              </a:ext>
            </a:extLst>
          </p:cNvPr>
          <p:cNvGrpSpPr/>
          <p:nvPr/>
        </p:nvGrpSpPr>
        <p:grpSpPr>
          <a:xfrm>
            <a:off x="464843" y="641656"/>
            <a:ext cx="3588262" cy="4556935"/>
            <a:chOff x="102325" y="-1582569"/>
            <a:chExt cx="4784349" cy="607590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999987A-5FF5-46F4-B0CE-37DB8E05295F}"/>
                </a:ext>
              </a:extLst>
            </p:cNvPr>
            <p:cNvSpPr txBox="1"/>
            <p:nvPr/>
          </p:nvSpPr>
          <p:spPr>
            <a:xfrm>
              <a:off x="671417" y="-1582569"/>
              <a:ext cx="4215257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b="1" dirty="0">
                  <a:solidFill>
                    <a:srgbClr val="5D5B5B"/>
                  </a:solidFill>
                  <a:latin typeface="Arial"/>
                  <a:ea typeface="나눔스퀘어라운드 Regular"/>
                </a:rPr>
                <a:t>데이터베이스 모델</a:t>
              </a:r>
              <a:r>
                <a:rPr lang="en-US" altLang="ko-KR" sz="1400" b="1" dirty="0">
                  <a:solidFill>
                    <a:srgbClr val="5D5B5B"/>
                  </a:solidFill>
                  <a:latin typeface="Arial"/>
                  <a:ea typeface="나눔스퀘어라운드 Regular"/>
                </a:rPr>
                <a:t>(</a:t>
              </a:r>
              <a:r>
                <a:rPr lang="ko-KR" altLang="en-US" sz="1400" b="1" dirty="0">
                  <a:solidFill>
                    <a:srgbClr val="5D5B5B"/>
                  </a:solidFill>
                  <a:latin typeface="Arial"/>
                  <a:ea typeface="나눔스퀘어라운드 Regular"/>
                </a:rPr>
                <a:t>컨텐츠 관리</a:t>
              </a:r>
              <a:r>
                <a:rPr lang="en-US" altLang="ko-KR" sz="1400" b="1" dirty="0">
                  <a:solidFill>
                    <a:srgbClr val="5D5B5B"/>
                  </a:solidFill>
                  <a:latin typeface="Arial"/>
                  <a:ea typeface="나눔스퀘어라운드 Regular"/>
                </a:rPr>
                <a:t>)</a:t>
              </a:r>
              <a:endPara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B6AC31F-51CD-460F-BECD-99B34DF5C44A}"/>
                </a:ext>
              </a:extLst>
            </p:cNvPr>
            <p:cNvSpPr txBox="1"/>
            <p:nvPr/>
          </p:nvSpPr>
          <p:spPr>
            <a:xfrm>
              <a:off x="102325" y="4231727"/>
              <a:ext cx="2362992" cy="261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675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5FA3D76C-37E0-4114-B5D8-291A3B9DB2DB}"/>
              </a:ext>
            </a:extLst>
          </p:cNvPr>
          <p:cNvSpPr txBox="1"/>
          <p:nvPr/>
        </p:nvSpPr>
        <p:spPr>
          <a:xfrm>
            <a:off x="-2555370" y="201665"/>
            <a:ext cx="12839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marR="0" lvl="0" indent="-171450" algn="just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400" b="0" i="0" u="none" strike="noStrike" kern="1200" cap="none" spc="-7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컨텐츠 관리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1A4ECA3-6EDA-4629-B693-A480948D7370}"/>
              </a:ext>
            </a:extLst>
          </p:cNvPr>
          <p:cNvSpPr txBox="1"/>
          <p:nvPr/>
        </p:nvSpPr>
        <p:spPr>
          <a:xfrm>
            <a:off x="3947999" y="1640176"/>
            <a:ext cx="512961" cy="123111"/>
          </a:xfrm>
          <a:prstGeom prst="rect">
            <a:avLst/>
          </a:prstGeom>
          <a:solidFill>
            <a:srgbClr val="A4393B"/>
          </a:solidFill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800" b="1" dirty="0">
                <a:solidFill>
                  <a:schemeClr val="bg1"/>
                </a:solidFill>
                <a:latin typeface="Arial"/>
                <a:ea typeface="나눔스퀘어라운드 Regular"/>
              </a:rPr>
              <a:t>OTT</a:t>
            </a:r>
            <a:r>
              <a:rPr lang="ko-KR" altLang="en-US" sz="800" b="1" dirty="0">
                <a:solidFill>
                  <a:schemeClr val="bg1"/>
                </a:solidFill>
                <a:latin typeface="Arial"/>
                <a:ea typeface="나눔스퀘어라운드 Regular"/>
              </a:rPr>
              <a:t> 저장소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469F909-1270-48CB-A1F2-D3CD93C8D22E}"/>
              </a:ext>
            </a:extLst>
          </p:cNvPr>
          <p:cNvSpPr txBox="1"/>
          <p:nvPr/>
        </p:nvSpPr>
        <p:spPr>
          <a:xfrm>
            <a:off x="2054124" y="3441662"/>
            <a:ext cx="570016" cy="123111"/>
          </a:xfrm>
          <a:prstGeom prst="rect">
            <a:avLst/>
          </a:prstGeom>
          <a:solidFill>
            <a:srgbClr val="A4393B"/>
          </a:solidFill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국가 테이블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FE23361-54E2-4439-8627-11AAB2F272AA}"/>
              </a:ext>
            </a:extLst>
          </p:cNvPr>
          <p:cNvSpPr txBox="1"/>
          <p:nvPr/>
        </p:nvSpPr>
        <p:spPr>
          <a:xfrm>
            <a:off x="411407" y="4973709"/>
            <a:ext cx="493725" cy="123111"/>
          </a:xfrm>
          <a:prstGeom prst="rect">
            <a:avLst/>
          </a:prstGeom>
          <a:solidFill>
            <a:srgbClr val="A4393B"/>
          </a:solidFill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800" b="1" dirty="0">
                <a:solidFill>
                  <a:schemeClr val="bg1"/>
                </a:solidFill>
                <a:latin typeface="Arial"/>
                <a:ea typeface="나눔스퀘어라운드 Regular"/>
              </a:rPr>
              <a:t>등급 테이블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C1BF5C1-6734-4460-9B08-88C8BDE02D20}"/>
              </a:ext>
            </a:extLst>
          </p:cNvPr>
          <p:cNvSpPr txBox="1"/>
          <p:nvPr/>
        </p:nvSpPr>
        <p:spPr>
          <a:xfrm>
            <a:off x="2152206" y="4971367"/>
            <a:ext cx="708527" cy="123111"/>
          </a:xfrm>
          <a:prstGeom prst="rect">
            <a:avLst/>
          </a:prstGeom>
          <a:solidFill>
            <a:srgbClr val="A4393B"/>
          </a:solidFill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800" b="1" dirty="0">
                <a:solidFill>
                  <a:schemeClr val="bg1"/>
                </a:solidFill>
                <a:latin typeface="Arial"/>
                <a:ea typeface="나눔스퀘어라운드 Regular"/>
              </a:rPr>
              <a:t>배우 연결 테이블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044DB1A-26FE-47A1-893B-6E9EFC94F304}"/>
              </a:ext>
            </a:extLst>
          </p:cNvPr>
          <p:cNvSpPr txBox="1"/>
          <p:nvPr/>
        </p:nvSpPr>
        <p:spPr>
          <a:xfrm>
            <a:off x="2073253" y="5808228"/>
            <a:ext cx="493725" cy="123111"/>
          </a:xfrm>
          <a:prstGeom prst="rect">
            <a:avLst/>
          </a:prstGeom>
          <a:solidFill>
            <a:srgbClr val="A4393B"/>
          </a:solidFill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800" b="1" dirty="0">
                <a:solidFill>
                  <a:schemeClr val="bg1"/>
                </a:solidFill>
                <a:latin typeface="Arial"/>
                <a:ea typeface="나눔스퀘어라운드 Regular"/>
              </a:rPr>
              <a:t>배우 테이블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47EFFE4-D4D8-4F61-A719-8C2659F0C4FC}"/>
              </a:ext>
            </a:extLst>
          </p:cNvPr>
          <p:cNvSpPr txBox="1"/>
          <p:nvPr/>
        </p:nvSpPr>
        <p:spPr>
          <a:xfrm>
            <a:off x="3879655" y="4969370"/>
            <a:ext cx="894476" cy="123111"/>
          </a:xfrm>
          <a:prstGeom prst="rect">
            <a:avLst/>
          </a:prstGeom>
          <a:solidFill>
            <a:srgbClr val="A4393B"/>
          </a:solidFill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800" b="1" dirty="0">
                <a:solidFill>
                  <a:schemeClr val="bg1"/>
                </a:solidFill>
                <a:latin typeface="Arial"/>
                <a:ea typeface="나눔스퀘어라운드 Regular"/>
              </a:rPr>
              <a:t>콘텐츠 이미지 테이블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0E7CF3D-6395-4B37-8865-569586C77BEE}"/>
              </a:ext>
            </a:extLst>
          </p:cNvPr>
          <p:cNvSpPr txBox="1"/>
          <p:nvPr/>
        </p:nvSpPr>
        <p:spPr>
          <a:xfrm>
            <a:off x="3760954" y="2754691"/>
            <a:ext cx="586699" cy="123111"/>
          </a:xfrm>
          <a:prstGeom prst="rect">
            <a:avLst/>
          </a:prstGeom>
          <a:solidFill>
            <a:srgbClr val="A4393B"/>
          </a:solidFill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800" b="1" dirty="0">
                <a:solidFill>
                  <a:schemeClr val="bg1"/>
                </a:solidFill>
                <a:latin typeface="Arial"/>
                <a:ea typeface="나눔스퀘어라운드 Regular"/>
              </a:rPr>
              <a:t>컨텐츠 테이블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91990D3-E684-4812-A1D5-46324DFFC860}"/>
              </a:ext>
            </a:extLst>
          </p:cNvPr>
          <p:cNvSpPr txBox="1"/>
          <p:nvPr/>
        </p:nvSpPr>
        <p:spPr>
          <a:xfrm>
            <a:off x="5845521" y="4967519"/>
            <a:ext cx="708527" cy="123111"/>
          </a:xfrm>
          <a:prstGeom prst="rect">
            <a:avLst/>
          </a:prstGeom>
          <a:solidFill>
            <a:srgbClr val="A4393B"/>
          </a:solidFill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800" b="1" dirty="0">
                <a:solidFill>
                  <a:schemeClr val="bg1"/>
                </a:solidFill>
                <a:latin typeface="Arial"/>
                <a:ea typeface="나눔스퀘어라운드 Regular"/>
              </a:rPr>
              <a:t>감독 연결 테이블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4BF4613-E63A-46E2-AD16-3AE5B5B54782}"/>
              </a:ext>
            </a:extLst>
          </p:cNvPr>
          <p:cNvSpPr txBox="1"/>
          <p:nvPr/>
        </p:nvSpPr>
        <p:spPr>
          <a:xfrm>
            <a:off x="5710394" y="5805020"/>
            <a:ext cx="493725" cy="123111"/>
          </a:xfrm>
          <a:prstGeom prst="rect">
            <a:avLst/>
          </a:prstGeom>
          <a:solidFill>
            <a:srgbClr val="A4393B"/>
          </a:solidFill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800" b="1" dirty="0">
                <a:solidFill>
                  <a:schemeClr val="bg1"/>
                </a:solidFill>
                <a:latin typeface="Arial"/>
                <a:ea typeface="나눔스퀘어라운드 Regular"/>
              </a:rPr>
              <a:t>감독 테이블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EB2C243-99EC-41AF-BF9C-B1D51685796D}"/>
              </a:ext>
            </a:extLst>
          </p:cNvPr>
          <p:cNvSpPr txBox="1"/>
          <p:nvPr/>
        </p:nvSpPr>
        <p:spPr>
          <a:xfrm>
            <a:off x="5629905" y="1364821"/>
            <a:ext cx="801501" cy="123111"/>
          </a:xfrm>
          <a:prstGeom prst="rect">
            <a:avLst/>
          </a:prstGeom>
          <a:solidFill>
            <a:srgbClr val="A4393B"/>
          </a:solidFill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800" b="1" dirty="0">
                <a:solidFill>
                  <a:schemeClr val="bg1"/>
                </a:solidFill>
                <a:latin typeface="Arial"/>
                <a:ea typeface="나눔스퀘어라운드 Regular"/>
              </a:rPr>
              <a:t>콘텐츠 댓글 테이블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1FFAB57-DE3F-44BC-9BE6-69C89268324D}"/>
              </a:ext>
            </a:extLst>
          </p:cNvPr>
          <p:cNvSpPr txBox="1"/>
          <p:nvPr/>
        </p:nvSpPr>
        <p:spPr>
          <a:xfrm>
            <a:off x="7585864" y="1561827"/>
            <a:ext cx="894476" cy="123111"/>
          </a:xfrm>
          <a:prstGeom prst="rect">
            <a:avLst/>
          </a:prstGeom>
          <a:solidFill>
            <a:srgbClr val="A4393B"/>
          </a:solidFill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800" b="1">
                <a:solidFill>
                  <a:schemeClr val="bg1"/>
                </a:solidFill>
                <a:latin typeface="Arial"/>
                <a:ea typeface="나눔스퀘어라운드 Regular"/>
              </a:rPr>
              <a:t>선호영상 저장 테이블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029239F-0401-45C0-A342-B5075603691D}"/>
              </a:ext>
            </a:extLst>
          </p:cNvPr>
          <p:cNvSpPr txBox="1"/>
          <p:nvPr/>
        </p:nvSpPr>
        <p:spPr>
          <a:xfrm>
            <a:off x="2158009" y="2353703"/>
            <a:ext cx="775853" cy="123111"/>
          </a:xfrm>
          <a:prstGeom prst="rect">
            <a:avLst/>
          </a:prstGeom>
          <a:solidFill>
            <a:srgbClr val="A4393B"/>
          </a:solidFill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장르 연결 테이블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EB22E2D-6299-40D1-A7CA-83ACDA4A009F}"/>
              </a:ext>
            </a:extLst>
          </p:cNvPr>
          <p:cNvSpPr txBox="1"/>
          <p:nvPr/>
        </p:nvSpPr>
        <p:spPr>
          <a:xfrm>
            <a:off x="1021674" y="1415899"/>
            <a:ext cx="541815" cy="123111"/>
          </a:xfrm>
          <a:prstGeom prst="rect">
            <a:avLst/>
          </a:prstGeom>
          <a:solidFill>
            <a:srgbClr val="A4393B"/>
          </a:solidFill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장르 테이블</a:t>
            </a:r>
          </a:p>
        </p:txBody>
      </p:sp>
    </p:spTree>
    <p:extLst>
      <p:ext uri="{BB962C8B-B14F-4D97-AF65-F5344CB8AC3E}">
        <p14:creationId xmlns:p14="http://schemas.microsoft.com/office/powerpoint/2010/main" val="366865120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C1560077-0E81-4CAB-8E28-FD510322B0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479" r="32333" b="17543"/>
          <a:stretch/>
        </p:blipFill>
        <p:spPr>
          <a:xfrm>
            <a:off x="418622" y="1274763"/>
            <a:ext cx="3491887" cy="4955858"/>
          </a:xfrm>
          <a:prstGeom prst="rect">
            <a:avLst/>
          </a:prstGeom>
        </p:spPr>
      </p:pic>
      <p:cxnSp>
        <p:nvCxnSpPr>
          <p:cNvPr id="23" name="직선 연결선 22"/>
          <p:cNvCxnSpPr/>
          <p:nvPr/>
        </p:nvCxnSpPr>
        <p:spPr>
          <a:xfrm>
            <a:off x="891662" y="530874"/>
            <a:ext cx="7999816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99361" y="509442"/>
            <a:ext cx="540000" cy="54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67604" y="568465"/>
            <a:ext cx="194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2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30CCDB-C067-43F4-97E1-446E7BC4BDD6}"/>
              </a:ext>
            </a:extLst>
          </p:cNvPr>
          <p:cNvSpPr txBox="1"/>
          <p:nvPr/>
        </p:nvSpPr>
        <p:spPr>
          <a:xfrm>
            <a:off x="891662" y="641656"/>
            <a:ext cx="3347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기능 구현 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-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게시판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(/board/view)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9F8AA34-1284-40FA-B4D5-FA4982E48B73}"/>
              </a:ext>
            </a:extLst>
          </p:cNvPr>
          <p:cNvSpPr/>
          <p:nvPr/>
        </p:nvSpPr>
        <p:spPr>
          <a:xfrm>
            <a:off x="767919" y="1847850"/>
            <a:ext cx="2927781" cy="249272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52900EB-0E6C-42AD-9410-6FADCA96FD10}"/>
              </a:ext>
            </a:extLst>
          </p:cNvPr>
          <p:cNvSpPr/>
          <p:nvPr/>
        </p:nvSpPr>
        <p:spPr>
          <a:xfrm>
            <a:off x="792701" y="4394614"/>
            <a:ext cx="861474" cy="14058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cxnSp>
        <p:nvCxnSpPr>
          <p:cNvPr id="18" name="연결선: 꺾임 17">
            <a:extLst>
              <a:ext uri="{FF2B5EF4-FFF2-40B4-BE49-F238E27FC236}">
                <a16:creationId xmlns:a16="http://schemas.microsoft.com/office/drawing/2014/main" id="{FCC341FB-FE29-442E-A56A-29403650715A}"/>
              </a:ext>
            </a:extLst>
          </p:cNvPr>
          <p:cNvCxnSpPr>
            <a:cxnSpLocks/>
            <a:stCxn id="19" idx="1"/>
            <a:endCxn id="12" idx="3"/>
          </p:cNvCxnSpPr>
          <p:nvPr/>
        </p:nvCxnSpPr>
        <p:spPr>
          <a:xfrm rot="10800000" flipV="1">
            <a:off x="3695700" y="1751817"/>
            <a:ext cx="1048772" cy="1342398"/>
          </a:xfrm>
          <a:prstGeom prst="bentConnector3">
            <a:avLst>
              <a:gd name="adj1" fmla="val 43945"/>
            </a:avLst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A8EDDE84-66F7-4C36-A913-863271ED3CD5}"/>
              </a:ext>
            </a:extLst>
          </p:cNvPr>
          <p:cNvSpPr txBox="1"/>
          <p:nvPr/>
        </p:nvSpPr>
        <p:spPr>
          <a:xfrm>
            <a:off x="4744472" y="1274763"/>
            <a:ext cx="3920397" cy="95410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171450" marR="0" lvl="0" indent="-17145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게시물 표시 부분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  <a:p>
            <a:pPr marL="171450" marR="0" lvl="0" indent="-17145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상단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: </a:t>
            </a: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글번호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-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작성자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-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작성일자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  <a:p>
            <a:pPr marL="171450" marR="0" lvl="0" indent="-17145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중단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: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제목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/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썸네일 이미지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  <a:p>
            <a:pPr marL="171450" marR="0" lvl="0" indent="-17145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하단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: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작성 내용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DB94CD2C-5638-429C-909A-48122BACDA03}"/>
              </a:ext>
            </a:extLst>
          </p:cNvPr>
          <p:cNvCxnSpPr>
            <a:cxnSpLocks/>
            <a:stCxn id="28" idx="1"/>
            <a:endCxn id="14" idx="3"/>
          </p:cNvCxnSpPr>
          <p:nvPr/>
        </p:nvCxnSpPr>
        <p:spPr>
          <a:xfrm rot="10800000" flipV="1">
            <a:off x="1654175" y="3697810"/>
            <a:ext cx="3090298" cy="767097"/>
          </a:xfrm>
          <a:prstGeom prst="bentConnector3">
            <a:avLst>
              <a:gd name="adj1" fmla="val 21150"/>
            </a:avLst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75718874-B889-474F-BB06-8FBB2A639FF8}"/>
              </a:ext>
            </a:extLst>
          </p:cNvPr>
          <p:cNvSpPr txBox="1"/>
          <p:nvPr/>
        </p:nvSpPr>
        <p:spPr>
          <a:xfrm>
            <a:off x="4744473" y="3220757"/>
            <a:ext cx="3920398" cy="95410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171450" marR="0" lvl="0" indent="-17145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ko-KR" sz="1400" b="0" i="0" u="none" strike="noStrike" kern="1200" cap="none" spc="-14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Modify, Remove → </a:t>
            </a:r>
            <a:r>
              <a:rPr kumimoji="0" lang="ko-KR" altLang="en-US" sz="1400" b="0" i="0" u="none" strike="noStrike" kern="1200" cap="none" spc="-14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작성자</a:t>
            </a:r>
            <a:r>
              <a:rPr kumimoji="0" lang="en-US" altLang="ko-KR" sz="1400" b="0" i="0" u="none" strike="noStrike" kern="1200" cap="none" spc="-14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, </a:t>
            </a:r>
            <a:r>
              <a:rPr kumimoji="0" lang="ko-KR" altLang="en-US" sz="1400" b="0" i="0" u="none" strike="noStrike" kern="1200" cap="none" spc="-140" normalizeH="0" baseline="0" noProof="0" dirty="0" err="1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접속자</a:t>
            </a:r>
            <a:r>
              <a:rPr kumimoji="0" lang="ko-KR" altLang="en-US" sz="1400" b="0" i="0" u="none" strike="noStrike" kern="1200" cap="none" spc="-14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 동일할 때 활성화</a:t>
            </a:r>
            <a:endParaRPr kumimoji="0" lang="en-US" altLang="ko-KR" sz="1400" b="0" i="0" u="none" strike="noStrike" kern="1200" cap="none" spc="-14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  <a:p>
            <a:pPr marL="171450" marR="0" lvl="0" indent="-17145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Modify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: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/board/modify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 이동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  <a:p>
            <a:pPr marL="171450" marR="0" lvl="0" indent="-17145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Remove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: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 게시물 삭제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  <a:p>
            <a:pPr marL="171450" marR="0" lvl="0" indent="-17145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Go List : /board/list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 이동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C750870-C353-4830-84A6-865BF82590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4473" y="4219758"/>
            <a:ext cx="3920398" cy="201771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A40E74D-5C2A-44AF-867A-66007F978A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4469" y="2269619"/>
            <a:ext cx="3920401" cy="868775"/>
          </a:xfrm>
          <a:prstGeom prst="rect">
            <a:avLst/>
          </a:prstGeom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EFE73A3A-0433-469E-B121-6E79B6E724E2}"/>
              </a:ext>
            </a:extLst>
          </p:cNvPr>
          <p:cNvSpPr/>
          <p:nvPr/>
        </p:nvSpPr>
        <p:spPr>
          <a:xfrm>
            <a:off x="5278735" y="4558061"/>
            <a:ext cx="1482437" cy="2711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B6F14D7-AA5A-4EAC-9126-CA2EEE87D53A}"/>
              </a:ext>
            </a:extLst>
          </p:cNvPr>
          <p:cNvSpPr txBox="1"/>
          <p:nvPr/>
        </p:nvSpPr>
        <p:spPr>
          <a:xfrm>
            <a:off x="6618373" y="4259290"/>
            <a:ext cx="2000109" cy="24622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Ins="36000" rtlCol="0">
            <a:spAutoFit/>
          </a:bodyPr>
          <a:lstStyle/>
          <a:p>
            <a:pPr marL="171450" marR="0" lvl="0" indent="-17145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현재 접속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ID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와 작성자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ID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비교</a:t>
            </a: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006743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C1560077-0E81-4CAB-8E28-FD510322B0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479" r="32333" b="17543"/>
          <a:stretch/>
        </p:blipFill>
        <p:spPr>
          <a:xfrm>
            <a:off x="418622" y="1274763"/>
            <a:ext cx="3491887" cy="4955858"/>
          </a:xfrm>
          <a:prstGeom prst="rect">
            <a:avLst/>
          </a:prstGeom>
        </p:spPr>
      </p:pic>
      <p:cxnSp>
        <p:nvCxnSpPr>
          <p:cNvPr id="23" name="직선 연결선 22"/>
          <p:cNvCxnSpPr/>
          <p:nvPr/>
        </p:nvCxnSpPr>
        <p:spPr>
          <a:xfrm>
            <a:off x="891662" y="530874"/>
            <a:ext cx="7999816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99361" y="509442"/>
            <a:ext cx="540000" cy="54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67604" y="568465"/>
            <a:ext cx="194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2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30CCDB-C067-43F4-97E1-446E7BC4BDD6}"/>
              </a:ext>
            </a:extLst>
          </p:cNvPr>
          <p:cNvSpPr txBox="1"/>
          <p:nvPr/>
        </p:nvSpPr>
        <p:spPr>
          <a:xfrm>
            <a:off x="891662" y="641656"/>
            <a:ext cx="3347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기능 구현 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-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게시판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(/board/view)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9F8AA34-1284-40FA-B4D5-FA4982E48B73}"/>
              </a:ext>
            </a:extLst>
          </p:cNvPr>
          <p:cNvSpPr/>
          <p:nvPr/>
        </p:nvSpPr>
        <p:spPr>
          <a:xfrm>
            <a:off x="767919" y="1847850"/>
            <a:ext cx="2927781" cy="249272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52900EB-0E6C-42AD-9410-6FADCA96FD10}"/>
              </a:ext>
            </a:extLst>
          </p:cNvPr>
          <p:cNvSpPr/>
          <p:nvPr/>
        </p:nvSpPr>
        <p:spPr>
          <a:xfrm>
            <a:off x="792701" y="4394614"/>
            <a:ext cx="861474" cy="14058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cxnSp>
        <p:nvCxnSpPr>
          <p:cNvPr id="18" name="연결선: 꺾임 17">
            <a:extLst>
              <a:ext uri="{FF2B5EF4-FFF2-40B4-BE49-F238E27FC236}">
                <a16:creationId xmlns:a16="http://schemas.microsoft.com/office/drawing/2014/main" id="{FCC341FB-FE29-442E-A56A-29403650715A}"/>
              </a:ext>
            </a:extLst>
          </p:cNvPr>
          <p:cNvCxnSpPr>
            <a:cxnSpLocks/>
            <a:stCxn id="19" idx="1"/>
            <a:endCxn id="12" idx="3"/>
          </p:cNvCxnSpPr>
          <p:nvPr/>
        </p:nvCxnSpPr>
        <p:spPr>
          <a:xfrm rot="10800000" flipV="1">
            <a:off x="3695700" y="1751817"/>
            <a:ext cx="1048772" cy="1342398"/>
          </a:xfrm>
          <a:prstGeom prst="bentConnector3">
            <a:avLst>
              <a:gd name="adj1" fmla="val 43945"/>
            </a:avLst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A8EDDE84-66F7-4C36-A913-863271ED3CD5}"/>
              </a:ext>
            </a:extLst>
          </p:cNvPr>
          <p:cNvSpPr txBox="1"/>
          <p:nvPr/>
        </p:nvSpPr>
        <p:spPr>
          <a:xfrm>
            <a:off x="4744472" y="1274763"/>
            <a:ext cx="3920397" cy="95410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171450" marR="0" lvl="0" indent="-17145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게시물 표시 부분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  <a:p>
            <a:pPr marL="171450" marR="0" lvl="0" indent="-17145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상단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: </a:t>
            </a: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글번호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-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작성자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-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작성일자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  <a:p>
            <a:pPr marL="171450" marR="0" lvl="0" indent="-17145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중단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: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제목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/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썸네일 이미지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  <a:p>
            <a:pPr marL="171450" marR="0" lvl="0" indent="-17145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하단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: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작성 내용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DB94CD2C-5638-429C-909A-48122BACDA03}"/>
              </a:ext>
            </a:extLst>
          </p:cNvPr>
          <p:cNvCxnSpPr>
            <a:cxnSpLocks/>
            <a:stCxn id="27" idx="1"/>
            <a:endCxn id="14" idx="3"/>
          </p:cNvCxnSpPr>
          <p:nvPr/>
        </p:nvCxnSpPr>
        <p:spPr>
          <a:xfrm rot="10800000" flipV="1">
            <a:off x="1654175" y="3697810"/>
            <a:ext cx="3090298" cy="767097"/>
          </a:xfrm>
          <a:prstGeom prst="bentConnector3">
            <a:avLst>
              <a:gd name="adj1" fmla="val 21091"/>
            </a:avLst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7C750870-C353-4830-84A6-865BF82590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4473" y="4219758"/>
            <a:ext cx="3920398" cy="201771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A40E74D-5C2A-44AF-867A-66007F978A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4469" y="2269619"/>
            <a:ext cx="3920401" cy="868775"/>
          </a:xfrm>
          <a:prstGeom prst="rect">
            <a:avLst/>
          </a:prstGeom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EFE73A3A-0433-469E-B121-6E79B6E724E2}"/>
              </a:ext>
            </a:extLst>
          </p:cNvPr>
          <p:cNvSpPr/>
          <p:nvPr/>
        </p:nvSpPr>
        <p:spPr>
          <a:xfrm>
            <a:off x="5278735" y="4558061"/>
            <a:ext cx="1482437" cy="2711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90FA20D-462E-4EBC-90BE-15EF6E888354}"/>
              </a:ext>
            </a:extLst>
          </p:cNvPr>
          <p:cNvGrpSpPr/>
          <p:nvPr/>
        </p:nvGrpSpPr>
        <p:grpSpPr>
          <a:xfrm>
            <a:off x="806755" y="4394613"/>
            <a:ext cx="847418" cy="140587"/>
            <a:chOff x="1826248" y="4549641"/>
            <a:chExt cx="808583" cy="140587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C6435B27-F563-4E15-A653-BD74C33CDA53}"/>
                </a:ext>
              </a:extLst>
            </p:cNvPr>
            <p:cNvSpPr/>
            <p:nvPr/>
          </p:nvSpPr>
          <p:spPr>
            <a:xfrm>
              <a:off x="1826248" y="4549641"/>
              <a:ext cx="808583" cy="140587"/>
            </a:xfrm>
            <a:prstGeom prst="rect">
              <a:avLst/>
            </a:prstGeom>
            <a:solidFill>
              <a:srgbClr val="0B0C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72932EF4-2D5E-4BD0-812A-2CE35DB3A85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0068" t="51818" r="56932" b="45843"/>
            <a:stretch/>
          </p:blipFill>
          <p:spPr>
            <a:xfrm>
              <a:off x="1826248" y="4549641"/>
              <a:ext cx="274321" cy="140587"/>
            </a:xfrm>
            <a:prstGeom prst="rect">
              <a:avLst/>
            </a:prstGeom>
          </p:spPr>
        </p:pic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BF587D17-8C6E-4719-8F0E-B4AED8E28940}"/>
              </a:ext>
            </a:extLst>
          </p:cNvPr>
          <p:cNvSpPr txBox="1"/>
          <p:nvPr/>
        </p:nvSpPr>
        <p:spPr>
          <a:xfrm>
            <a:off x="4744473" y="3220757"/>
            <a:ext cx="3920398" cy="95410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171450" marR="0" lvl="0" indent="-17145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ko-KR" sz="1400" b="0" i="0" u="none" strike="noStrike" kern="1200" cap="none" spc="-14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Modify, Remove → </a:t>
            </a:r>
            <a:r>
              <a:rPr kumimoji="0" lang="ko-KR" altLang="en-US" sz="1400" b="0" i="0" u="none" strike="noStrike" kern="1200" cap="none" spc="-14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작성자</a:t>
            </a:r>
            <a:r>
              <a:rPr kumimoji="0" lang="en-US" altLang="ko-KR" sz="1400" b="0" i="0" u="none" strike="noStrike" kern="1200" cap="none" spc="-14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, </a:t>
            </a:r>
            <a:r>
              <a:rPr kumimoji="0" lang="ko-KR" altLang="en-US" sz="1400" b="0" i="0" u="none" strike="noStrike" kern="1200" cap="none" spc="-140" normalizeH="0" baseline="0" noProof="0" dirty="0" err="1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접속자</a:t>
            </a:r>
            <a:r>
              <a:rPr kumimoji="0" lang="ko-KR" altLang="en-US" sz="1400" b="0" i="0" u="none" strike="noStrike" kern="1200" cap="none" spc="-14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 동일할 때 활성화</a:t>
            </a:r>
            <a:endParaRPr kumimoji="0" lang="en-US" altLang="ko-KR" sz="1400" b="0" i="0" u="none" strike="noStrike" kern="1200" cap="none" spc="-14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  <a:p>
            <a:pPr marL="171450" marR="0" lvl="0" indent="-17145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Modify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: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/board/modify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 이동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  <a:p>
            <a:pPr marL="171450" marR="0" lvl="0" indent="-17145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Remove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: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 게시물 삭제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  <a:p>
            <a:pPr marL="171450" marR="0" lvl="0" indent="-17145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Go List : /board/list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 이동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80B471B-F88E-4B2D-BF39-8708BA7E1B5F}"/>
              </a:ext>
            </a:extLst>
          </p:cNvPr>
          <p:cNvSpPr txBox="1"/>
          <p:nvPr/>
        </p:nvSpPr>
        <p:spPr>
          <a:xfrm>
            <a:off x="6618373" y="4259290"/>
            <a:ext cx="2000109" cy="24622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Ins="36000" rtlCol="0">
            <a:spAutoFit/>
          </a:bodyPr>
          <a:lstStyle/>
          <a:p>
            <a:pPr marL="171450" marR="0" lvl="0" indent="-17145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현재 접속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ID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와 작성자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ID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비교</a:t>
            </a: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2004676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>
            <a:extLst>
              <a:ext uri="{FF2B5EF4-FFF2-40B4-BE49-F238E27FC236}">
                <a16:creationId xmlns:a16="http://schemas.microsoft.com/office/drawing/2014/main" id="{695584FE-5575-45F8-87C3-DC4BFC84F9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479" r="32333" b="17543"/>
          <a:stretch/>
        </p:blipFill>
        <p:spPr>
          <a:xfrm>
            <a:off x="418622" y="1274763"/>
            <a:ext cx="3920398" cy="4955858"/>
          </a:xfrm>
          <a:prstGeom prst="rect">
            <a:avLst/>
          </a:prstGeom>
        </p:spPr>
      </p:pic>
      <p:cxnSp>
        <p:nvCxnSpPr>
          <p:cNvPr id="23" name="직선 연결선 22"/>
          <p:cNvCxnSpPr/>
          <p:nvPr/>
        </p:nvCxnSpPr>
        <p:spPr>
          <a:xfrm>
            <a:off x="891662" y="530874"/>
            <a:ext cx="7999816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99361" y="509442"/>
            <a:ext cx="540000" cy="54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67604" y="568465"/>
            <a:ext cx="194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2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30CCDB-C067-43F4-97E1-446E7BC4BDD6}"/>
              </a:ext>
            </a:extLst>
          </p:cNvPr>
          <p:cNvSpPr txBox="1"/>
          <p:nvPr/>
        </p:nvSpPr>
        <p:spPr>
          <a:xfrm>
            <a:off x="891662" y="641656"/>
            <a:ext cx="3347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기능 구현 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-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게시판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(/board/view)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52900EB-0E6C-42AD-9410-6FADCA96FD10}"/>
              </a:ext>
            </a:extLst>
          </p:cNvPr>
          <p:cNvSpPr/>
          <p:nvPr/>
        </p:nvSpPr>
        <p:spPr>
          <a:xfrm>
            <a:off x="801559" y="4585836"/>
            <a:ext cx="3398965" cy="92071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DB94CD2C-5638-429C-909A-48122BACDA03}"/>
              </a:ext>
            </a:extLst>
          </p:cNvPr>
          <p:cNvCxnSpPr>
            <a:cxnSpLocks/>
            <a:stCxn id="28" idx="1"/>
            <a:endCxn id="14" idx="3"/>
          </p:cNvCxnSpPr>
          <p:nvPr/>
        </p:nvCxnSpPr>
        <p:spPr>
          <a:xfrm rot="10800000" flipV="1">
            <a:off x="4200525" y="1530668"/>
            <a:ext cx="543949" cy="3515525"/>
          </a:xfrm>
          <a:prstGeom prst="bentConnector3">
            <a:avLst>
              <a:gd name="adj1" fmla="val 50000"/>
            </a:avLst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75718874-B889-474F-BB06-8FBB2A639FF8}"/>
              </a:ext>
            </a:extLst>
          </p:cNvPr>
          <p:cNvSpPr txBox="1"/>
          <p:nvPr/>
        </p:nvSpPr>
        <p:spPr>
          <a:xfrm>
            <a:off x="4744473" y="1269059"/>
            <a:ext cx="3920398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171450" marR="0" lvl="0" indent="-17145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댓글 기능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Ajax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 구현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  <a:p>
            <a:pPr marL="171450" marR="0" lvl="0" indent="-17145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현재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Login user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가 없을 경우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hide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E3BD5A6-D366-4ECC-B0C9-C41D361819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4472" y="1853587"/>
            <a:ext cx="3920400" cy="190745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EDF8698-03A0-4EA0-8F09-F8A08644DE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9219" y="4328317"/>
            <a:ext cx="3920401" cy="12606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7E4C5057-FFC3-4AED-8DF5-13A96E90943E}"/>
              </a:ext>
            </a:extLst>
          </p:cNvPr>
          <p:cNvSpPr/>
          <p:nvPr/>
        </p:nvSpPr>
        <p:spPr>
          <a:xfrm>
            <a:off x="801560" y="5552757"/>
            <a:ext cx="3398964" cy="60420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E170E1C1-083E-405E-ACC0-8BA4D6829072}"/>
              </a:ext>
            </a:extLst>
          </p:cNvPr>
          <p:cNvCxnSpPr>
            <a:cxnSpLocks/>
            <a:stCxn id="30" idx="1"/>
            <a:endCxn id="26" idx="3"/>
          </p:cNvCxnSpPr>
          <p:nvPr/>
        </p:nvCxnSpPr>
        <p:spPr>
          <a:xfrm rot="10800000" flipV="1">
            <a:off x="4200525" y="3408611"/>
            <a:ext cx="645761" cy="2446247"/>
          </a:xfrm>
          <a:prstGeom prst="bentConnector3">
            <a:avLst>
              <a:gd name="adj1" fmla="val 50000"/>
            </a:avLst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FE926716-7CAC-4ADB-A2D3-383B39142B08}"/>
              </a:ext>
            </a:extLst>
          </p:cNvPr>
          <p:cNvSpPr txBox="1"/>
          <p:nvPr/>
        </p:nvSpPr>
        <p:spPr>
          <a:xfrm>
            <a:off x="4572000" y="3967598"/>
            <a:ext cx="3165984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171450" marR="0" lvl="0" indent="-17145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댓글을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List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로 받아와 실시간 업로드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524908CF-893A-4F74-BFC5-F915BFCEBE17}"/>
              </a:ext>
            </a:extLst>
          </p:cNvPr>
          <p:cNvSpPr/>
          <p:nvPr/>
        </p:nvSpPr>
        <p:spPr>
          <a:xfrm>
            <a:off x="4846285" y="3287385"/>
            <a:ext cx="3780189" cy="2424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7937AFF4-A198-467E-BB5E-833917554080}"/>
              </a:ext>
            </a:extLst>
          </p:cNvPr>
          <p:cNvCxnSpPr>
            <a:cxnSpLocks/>
            <a:stCxn id="11" idx="3"/>
            <a:endCxn id="30" idx="3"/>
          </p:cNvCxnSpPr>
          <p:nvPr/>
        </p:nvCxnSpPr>
        <p:spPr>
          <a:xfrm flipV="1">
            <a:off x="8569620" y="3408612"/>
            <a:ext cx="56854" cy="1550017"/>
          </a:xfrm>
          <a:prstGeom prst="bentConnector3">
            <a:avLst>
              <a:gd name="adj1" fmla="val 502083"/>
            </a:avLst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7EEF5EA-E4DA-4D28-AFA4-4B60588F15E8}"/>
              </a:ext>
            </a:extLst>
          </p:cNvPr>
          <p:cNvSpPr/>
          <p:nvPr/>
        </p:nvSpPr>
        <p:spPr>
          <a:xfrm>
            <a:off x="5111289" y="2292992"/>
            <a:ext cx="3515185" cy="48530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cxnSp>
        <p:nvCxnSpPr>
          <p:cNvPr id="33" name="연결선: 꺾임 32">
            <a:extLst>
              <a:ext uri="{FF2B5EF4-FFF2-40B4-BE49-F238E27FC236}">
                <a16:creationId xmlns:a16="http://schemas.microsoft.com/office/drawing/2014/main" id="{EDF6BE07-8E82-4E40-B864-5A4888283DED}"/>
              </a:ext>
            </a:extLst>
          </p:cNvPr>
          <p:cNvCxnSpPr>
            <a:cxnSpLocks/>
            <a:stCxn id="31" idx="3"/>
            <a:endCxn id="11" idx="2"/>
          </p:cNvCxnSpPr>
          <p:nvPr/>
        </p:nvCxnSpPr>
        <p:spPr>
          <a:xfrm flipH="1">
            <a:off x="6609420" y="2535646"/>
            <a:ext cx="2017054" cy="3053295"/>
          </a:xfrm>
          <a:prstGeom prst="bentConnector4">
            <a:avLst>
              <a:gd name="adj1" fmla="val -18889"/>
              <a:gd name="adj2" fmla="val 107487"/>
            </a:avLst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3980441E-DA2C-4E1F-AA73-7974D3BE4125}"/>
              </a:ext>
            </a:extLst>
          </p:cNvPr>
          <p:cNvSpPr txBox="1"/>
          <p:nvPr/>
        </p:nvSpPr>
        <p:spPr>
          <a:xfrm>
            <a:off x="7809006" y="5677706"/>
            <a:ext cx="875822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171450" marR="0" lvl="0" indent="-17145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AJAX</a:t>
            </a:r>
          </a:p>
        </p:txBody>
      </p:sp>
    </p:spTree>
    <p:extLst>
      <p:ext uri="{BB962C8B-B14F-4D97-AF65-F5344CB8AC3E}">
        <p14:creationId xmlns:p14="http://schemas.microsoft.com/office/powerpoint/2010/main" val="397306433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94FF0A24-0CF4-44BA-892B-5910AD32C76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479" r="32333" b="17543"/>
          <a:stretch/>
        </p:blipFill>
        <p:spPr>
          <a:xfrm>
            <a:off x="418622" y="1274763"/>
            <a:ext cx="3920398" cy="4955858"/>
          </a:xfrm>
          <a:prstGeom prst="rect">
            <a:avLst/>
          </a:prstGeom>
        </p:spPr>
      </p:pic>
      <p:cxnSp>
        <p:nvCxnSpPr>
          <p:cNvPr id="23" name="직선 연결선 22"/>
          <p:cNvCxnSpPr/>
          <p:nvPr/>
        </p:nvCxnSpPr>
        <p:spPr>
          <a:xfrm>
            <a:off x="891662" y="530874"/>
            <a:ext cx="7999816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99361" y="509442"/>
            <a:ext cx="540000" cy="54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67604" y="568465"/>
            <a:ext cx="194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2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30CCDB-C067-43F4-97E1-446E7BC4BDD6}"/>
              </a:ext>
            </a:extLst>
          </p:cNvPr>
          <p:cNvSpPr txBox="1"/>
          <p:nvPr/>
        </p:nvSpPr>
        <p:spPr>
          <a:xfrm>
            <a:off x="891662" y="641656"/>
            <a:ext cx="3347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기능 구현 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-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게시판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(/board/view)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5718874-B889-474F-BB06-8FBB2A639FF8}"/>
              </a:ext>
            </a:extLst>
          </p:cNvPr>
          <p:cNvSpPr txBox="1"/>
          <p:nvPr/>
        </p:nvSpPr>
        <p:spPr>
          <a:xfrm>
            <a:off x="4744473" y="1276679"/>
            <a:ext cx="3920398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171450" marR="0" lvl="0" indent="-17145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댓글 기능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Ajax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 구현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B8A9A3A8-CD8B-4CDD-9F0F-DBACE701E8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3486" y="1671471"/>
            <a:ext cx="3911385" cy="4376174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27C3C4C8-D06C-4D2D-9215-F4D80F2C7587}"/>
              </a:ext>
            </a:extLst>
          </p:cNvPr>
          <p:cNvSpPr/>
          <p:nvPr/>
        </p:nvSpPr>
        <p:spPr>
          <a:xfrm>
            <a:off x="843930" y="4635499"/>
            <a:ext cx="3366120" cy="8604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B272FCA-52A5-4C4E-A9FC-CF39B9B421F9}"/>
              </a:ext>
            </a:extLst>
          </p:cNvPr>
          <p:cNvSpPr/>
          <p:nvPr/>
        </p:nvSpPr>
        <p:spPr>
          <a:xfrm>
            <a:off x="5029200" y="1914525"/>
            <a:ext cx="2143125" cy="4572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cxnSp>
        <p:nvCxnSpPr>
          <p:cNvPr id="33" name="연결선: 꺾임 32">
            <a:extLst>
              <a:ext uri="{FF2B5EF4-FFF2-40B4-BE49-F238E27FC236}">
                <a16:creationId xmlns:a16="http://schemas.microsoft.com/office/drawing/2014/main" id="{6AF73C6A-219B-4E35-9D63-18648FD8A567}"/>
              </a:ext>
            </a:extLst>
          </p:cNvPr>
          <p:cNvCxnSpPr>
            <a:cxnSpLocks/>
            <a:stCxn id="19" idx="3"/>
            <a:endCxn id="31" idx="1"/>
          </p:cNvCxnSpPr>
          <p:nvPr/>
        </p:nvCxnSpPr>
        <p:spPr>
          <a:xfrm flipV="1">
            <a:off x="4210050" y="2143125"/>
            <a:ext cx="819150" cy="2922587"/>
          </a:xfrm>
          <a:prstGeom prst="bentConnector3">
            <a:avLst>
              <a:gd name="adj1" fmla="val 41860"/>
            </a:avLst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22494820-72FE-4933-A016-BD19ECD36701}"/>
              </a:ext>
            </a:extLst>
          </p:cNvPr>
          <p:cNvSpPr/>
          <p:nvPr/>
        </p:nvSpPr>
        <p:spPr>
          <a:xfrm>
            <a:off x="5029200" y="5448300"/>
            <a:ext cx="1511300" cy="3492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AB017B1-F789-4142-BE8E-EC450879E676}"/>
              </a:ext>
            </a:extLst>
          </p:cNvPr>
          <p:cNvSpPr txBox="1"/>
          <p:nvPr/>
        </p:nvSpPr>
        <p:spPr>
          <a:xfrm>
            <a:off x="6546850" y="5458210"/>
            <a:ext cx="882650" cy="24622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171450" marR="0" lvl="0" indent="-17145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예외처리</a:t>
            </a: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9737481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>
            <a:extLst>
              <a:ext uri="{FF2B5EF4-FFF2-40B4-BE49-F238E27FC236}">
                <a16:creationId xmlns:a16="http://schemas.microsoft.com/office/drawing/2014/main" id="{5C4DEF1E-6891-402F-9565-B6BFF90628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479" r="32333" b="17543"/>
          <a:stretch/>
        </p:blipFill>
        <p:spPr>
          <a:xfrm>
            <a:off x="418622" y="1274763"/>
            <a:ext cx="3848578" cy="4955858"/>
          </a:xfrm>
          <a:prstGeom prst="rect">
            <a:avLst/>
          </a:prstGeom>
        </p:spPr>
      </p:pic>
      <p:cxnSp>
        <p:nvCxnSpPr>
          <p:cNvPr id="23" name="직선 연결선 22"/>
          <p:cNvCxnSpPr/>
          <p:nvPr/>
        </p:nvCxnSpPr>
        <p:spPr>
          <a:xfrm>
            <a:off x="891662" y="530874"/>
            <a:ext cx="7999816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99361" y="509442"/>
            <a:ext cx="540000" cy="54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67604" y="568465"/>
            <a:ext cx="194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2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30CCDB-C067-43F4-97E1-446E7BC4BDD6}"/>
              </a:ext>
            </a:extLst>
          </p:cNvPr>
          <p:cNvSpPr txBox="1"/>
          <p:nvPr/>
        </p:nvSpPr>
        <p:spPr>
          <a:xfrm>
            <a:off x="891662" y="641656"/>
            <a:ext cx="3347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기능 구현 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-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게시판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(/board/view)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08C02CF-9EAF-4C6B-9A8B-146C040DAA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7623" y="1276679"/>
            <a:ext cx="3309937" cy="168116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1D1E9AB-ACA7-463D-BA3D-121ED2AB440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7856" t="2691" r="38733" b="75695"/>
          <a:stretch/>
        </p:blipFill>
        <p:spPr>
          <a:xfrm>
            <a:off x="1227041" y="1816810"/>
            <a:ext cx="2140745" cy="916783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E8BAE984-9568-4977-A5BA-0C3D879D407B}"/>
              </a:ext>
            </a:extLst>
          </p:cNvPr>
          <p:cNvSpPr/>
          <p:nvPr/>
        </p:nvSpPr>
        <p:spPr>
          <a:xfrm>
            <a:off x="1080135" y="5974556"/>
            <a:ext cx="252301" cy="13889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cxnSp>
        <p:nvCxnSpPr>
          <p:cNvPr id="5" name="연결선: 꺾임 4">
            <a:extLst>
              <a:ext uri="{FF2B5EF4-FFF2-40B4-BE49-F238E27FC236}">
                <a16:creationId xmlns:a16="http://schemas.microsoft.com/office/drawing/2014/main" id="{9DE984C0-C89E-4772-8759-6C559E2541CD}"/>
              </a:ext>
            </a:extLst>
          </p:cNvPr>
          <p:cNvCxnSpPr>
            <a:cxnSpLocks/>
            <a:stCxn id="9" idx="0"/>
            <a:endCxn id="18" idx="2"/>
          </p:cNvCxnSpPr>
          <p:nvPr/>
        </p:nvCxnSpPr>
        <p:spPr>
          <a:xfrm rot="5400000" flipH="1" flipV="1">
            <a:off x="131369" y="3808511"/>
            <a:ext cx="3240963" cy="1091128"/>
          </a:xfrm>
          <a:prstGeom prst="bentConnector3">
            <a:avLst>
              <a:gd name="adj1" fmla="val 50000"/>
            </a:avLst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id="{E8638A0E-D3C9-4389-9A6D-18389906274A}"/>
              </a:ext>
            </a:extLst>
          </p:cNvPr>
          <p:cNvCxnSpPr>
            <a:cxnSpLocks/>
            <a:stCxn id="7" idx="3"/>
            <a:endCxn id="3" idx="1"/>
          </p:cNvCxnSpPr>
          <p:nvPr/>
        </p:nvCxnSpPr>
        <p:spPr>
          <a:xfrm flipV="1">
            <a:off x="3367786" y="2117260"/>
            <a:ext cx="1769837" cy="157942"/>
          </a:xfrm>
          <a:prstGeom prst="bentConnector3">
            <a:avLst>
              <a:gd name="adj1" fmla="val 50000"/>
            </a:avLst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CC7CC99-0593-4B3C-BE12-1083499B7F1E}"/>
              </a:ext>
            </a:extLst>
          </p:cNvPr>
          <p:cNvSpPr/>
          <p:nvPr/>
        </p:nvSpPr>
        <p:spPr>
          <a:xfrm>
            <a:off x="1227041" y="1821180"/>
            <a:ext cx="2140745" cy="91241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687D4B7B-D55B-4D4B-82BA-3322465589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37623" y="3136217"/>
            <a:ext cx="3302625" cy="3190909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181FC2E6-1290-4D3B-93EE-6962077E9FC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38941"/>
          <a:stretch/>
        </p:blipFill>
        <p:spPr>
          <a:xfrm>
            <a:off x="1385776" y="4842343"/>
            <a:ext cx="2393744" cy="415457"/>
          </a:xfrm>
          <a:prstGeom prst="rect">
            <a:avLst/>
          </a:prstGeom>
        </p:spPr>
      </p:pic>
      <p:cxnSp>
        <p:nvCxnSpPr>
          <p:cNvPr id="53" name="연결선: 꺾임 52">
            <a:extLst>
              <a:ext uri="{FF2B5EF4-FFF2-40B4-BE49-F238E27FC236}">
                <a16:creationId xmlns:a16="http://schemas.microsoft.com/office/drawing/2014/main" id="{509D5EA0-D6DC-4ABA-A980-59B6F229ACFD}"/>
              </a:ext>
            </a:extLst>
          </p:cNvPr>
          <p:cNvCxnSpPr>
            <a:cxnSpLocks/>
            <a:stCxn id="50" idx="2"/>
            <a:endCxn id="9" idx="3"/>
          </p:cNvCxnSpPr>
          <p:nvPr/>
        </p:nvCxnSpPr>
        <p:spPr>
          <a:xfrm rot="5400000">
            <a:off x="1564440" y="5025796"/>
            <a:ext cx="786204" cy="1250212"/>
          </a:xfrm>
          <a:prstGeom prst="bentConnector2">
            <a:avLst/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A70A210F-9DA7-45B4-B9E5-CE1897C1A26D}"/>
              </a:ext>
            </a:extLst>
          </p:cNvPr>
          <p:cNvSpPr/>
          <p:nvPr/>
        </p:nvSpPr>
        <p:spPr>
          <a:xfrm>
            <a:off x="5349874" y="3581400"/>
            <a:ext cx="2308225" cy="42227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4590B49B-033D-4EC7-A12F-B4A7A06922C3}"/>
              </a:ext>
            </a:extLst>
          </p:cNvPr>
          <p:cNvSpPr txBox="1"/>
          <p:nvPr/>
        </p:nvSpPr>
        <p:spPr>
          <a:xfrm>
            <a:off x="6384747" y="3325974"/>
            <a:ext cx="2024713" cy="24622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171450" marR="0" lvl="0" indent="-17145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현재 접속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ID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와 작성자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ID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비교</a:t>
            </a: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B26F0F2A-3538-4E14-A596-F3BB15C13020}"/>
              </a:ext>
            </a:extLst>
          </p:cNvPr>
          <p:cNvSpPr/>
          <p:nvPr/>
        </p:nvSpPr>
        <p:spPr>
          <a:xfrm>
            <a:off x="5354459" y="5765774"/>
            <a:ext cx="2308225" cy="31876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60C823CC-96C3-413F-B6AD-DE0B94803B3E}"/>
              </a:ext>
            </a:extLst>
          </p:cNvPr>
          <p:cNvSpPr txBox="1"/>
          <p:nvPr/>
        </p:nvSpPr>
        <p:spPr>
          <a:xfrm>
            <a:off x="7126583" y="5497763"/>
            <a:ext cx="1235252" cy="24622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171450" marR="0" lvl="0" indent="-17145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권한 예외 처리</a:t>
            </a: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0532433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/>
          <p:cNvCxnSpPr/>
          <p:nvPr/>
        </p:nvCxnSpPr>
        <p:spPr>
          <a:xfrm>
            <a:off x="891662" y="530874"/>
            <a:ext cx="7999816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99361" y="509442"/>
            <a:ext cx="540000" cy="54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67604" y="568465"/>
            <a:ext cx="194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2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30CCDB-C067-43F4-97E1-446E7BC4BDD6}"/>
              </a:ext>
            </a:extLst>
          </p:cNvPr>
          <p:cNvSpPr txBox="1"/>
          <p:nvPr/>
        </p:nvSpPr>
        <p:spPr>
          <a:xfrm>
            <a:off x="891662" y="641656"/>
            <a:ext cx="36038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기능 구현 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-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게시판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(/board/modify)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5A44467-0813-4C02-B931-B6CC61F9EC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801" r="22699"/>
          <a:stretch/>
        </p:blipFill>
        <p:spPr>
          <a:xfrm>
            <a:off x="471509" y="1270540"/>
            <a:ext cx="3920400" cy="3484065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23FD639B-7262-454C-AC09-F67C7B4411FE}"/>
              </a:ext>
            </a:extLst>
          </p:cNvPr>
          <p:cNvSpPr/>
          <p:nvPr/>
        </p:nvSpPr>
        <p:spPr>
          <a:xfrm>
            <a:off x="891662" y="2123045"/>
            <a:ext cx="3049402" cy="44641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9F397EB-F6DE-4122-B000-9B695B864E58}"/>
              </a:ext>
            </a:extLst>
          </p:cNvPr>
          <p:cNvSpPr/>
          <p:nvPr/>
        </p:nvSpPr>
        <p:spPr>
          <a:xfrm>
            <a:off x="1193920" y="2614478"/>
            <a:ext cx="2408816" cy="44641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7096F94A-7D9A-41D3-9299-19E48ED8335F}"/>
              </a:ext>
            </a:extLst>
          </p:cNvPr>
          <p:cNvCxnSpPr>
            <a:cxnSpLocks/>
            <a:stCxn id="11" idx="1"/>
            <a:endCxn id="8" idx="3"/>
          </p:cNvCxnSpPr>
          <p:nvPr/>
        </p:nvCxnSpPr>
        <p:spPr>
          <a:xfrm rot="10800000" flipV="1">
            <a:off x="3941065" y="1793193"/>
            <a:ext cx="950505" cy="553062"/>
          </a:xfrm>
          <a:prstGeom prst="bentConnector3">
            <a:avLst>
              <a:gd name="adj1" fmla="val 50000"/>
            </a:avLst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C087724-8D5E-48EC-882B-6CB629AD481D}"/>
              </a:ext>
            </a:extLst>
          </p:cNvPr>
          <p:cNvSpPr txBox="1"/>
          <p:nvPr/>
        </p:nvSpPr>
        <p:spPr>
          <a:xfrm>
            <a:off x="4891569" y="1423861"/>
            <a:ext cx="3780921" cy="7386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171450" marR="0" lvl="0" indent="-17145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제목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/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텍스트 호출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  <a:p>
            <a:pPr marL="171450" marR="0" lvl="0" indent="-17145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write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에서 사용한 방법과 동일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  <a:p>
            <a:pPr marL="171450" marR="0" lvl="0" indent="-17145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향후 업로드 된 파일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modify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 기능 구현 예정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1C9667D-7074-438F-AAC1-D135300CD7B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206" b="57082"/>
          <a:stretch/>
        </p:blipFill>
        <p:spPr>
          <a:xfrm>
            <a:off x="3850363" y="3904489"/>
            <a:ext cx="5025875" cy="886585"/>
          </a:xfrm>
          <a:prstGeom prst="rect">
            <a:avLst/>
          </a:prstGeom>
        </p:spPr>
      </p:pic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D2FDE164-26EB-4CA5-BB66-3CF5E932BFEF}"/>
              </a:ext>
            </a:extLst>
          </p:cNvPr>
          <p:cNvCxnSpPr>
            <a:cxnSpLocks/>
            <a:stCxn id="11" idx="2"/>
            <a:endCxn id="7" idx="0"/>
          </p:cNvCxnSpPr>
          <p:nvPr/>
        </p:nvCxnSpPr>
        <p:spPr>
          <a:xfrm rot="5400000">
            <a:off x="5701684" y="2824143"/>
            <a:ext cx="1741964" cy="418729"/>
          </a:xfrm>
          <a:prstGeom prst="bentConnector3">
            <a:avLst>
              <a:gd name="adj1" fmla="val 50000"/>
            </a:avLst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그림 28">
            <a:extLst>
              <a:ext uri="{FF2B5EF4-FFF2-40B4-BE49-F238E27FC236}">
                <a16:creationId xmlns:a16="http://schemas.microsoft.com/office/drawing/2014/main" id="{8B3033FB-D3EE-4EE0-9EE3-F7E19759266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6852" b="59759"/>
          <a:stretch/>
        </p:blipFill>
        <p:spPr>
          <a:xfrm>
            <a:off x="3832860" y="5058480"/>
            <a:ext cx="5043378" cy="10668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E86BC336-1B03-4379-BB84-4FD91B133699}"/>
              </a:ext>
            </a:extLst>
          </p:cNvPr>
          <p:cNvSpPr txBox="1"/>
          <p:nvPr/>
        </p:nvSpPr>
        <p:spPr>
          <a:xfrm>
            <a:off x="8294326" y="3676082"/>
            <a:ext cx="581912" cy="21544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Modify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FBDFE33-9BA0-4B08-93C7-ADB1B5BA7831}"/>
              </a:ext>
            </a:extLst>
          </p:cNvPr>
          <p:cNvSpPr txBox="1"/>
          <p:nvPr/>
        </p:nvSpPr>
        <p:spPr>
          <a:xfrm>
            <a:off x="8092440" y="4843036"/>
            <a:ext cx="775116" cy="21544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+mn-cs"/>
              </a:rPr>
              <a:t>※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write</a:t>
            </a: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F36EDA43-4B6D-4254-98A9-95504BEBDBF7}"/>
              </a:ext>
            </a:extLst>
          </p:cNvPr>
          <p:cNvCxnSpPr>
            <a:cxnSpLocks/>
          </p:cNvCxnSpPr>
          <p:nvPr/>
        </p:nvCxnSpPr>
        <p:spPr>
          <a:xfrm flipH="1">
            <a:off x="6398260" y="4170362"/>
            <a:ext cx="2362200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B3793EE6-EC6E-4069-9C95-E506D112E32A}"/>
              </a:ext>
            </a:extLst>
          </p:cNvPr>
          <p:cNvCxnSpPr>
            <a:cxnSpLocks/>
          </p:cNvCxnSpPr>
          <p:nvPr/>
        </p:nvCxnSpPr>
        <p:spPr>
          <a:xfrm flipH="1">
            <a:off x="6658610" y="4710112"/>
            <a:ext cx="2164080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11167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/>
          <p:cNvCxnSpPr/>
          <p:nvPr/>
        </p:nvCxnSpPr>
        <p:spPr>
          <a:xfrm>
            <a:off x="891662" y="530874"/>
            <a:ext cx="7999816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99361" y="509442"/>
            <a:ext cx="540000" cy="54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67604" y="568465"/>
            <a:ext cx="194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4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528C7CB-C522-4832-8592-172E2A18155B}"/>
              </a:ext>
            </a:extLst>
          </p:cNvPr>
          <p:cNvGrpSpPr/>
          <p:nvPr/>
        </p:nvGrpSpPr>
        <p:grpSpPr>
          <a:xfrm>
            <a:off x="464843" y="641656"/>
            <a:ext cx="3577040" cy="4556935"/>
            <a:chOff x="102325" y="-1582569"/>
            <a:chExt cx="4769387" cy="607590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999987A-5FF5-46F4-B0CE-37DB8E05295F}"/>
                </a:ext>
              </a:extLst>
            </p:cNvPr>
            <p:cNvSpPr txBox="1"/>
            <p:nvPr/>
          </p:nvSpPr>
          <p:spPr>
            <a:xfrm>
              <a:off x="671417" y="-1582569"/>
              <a:ext cx="4200295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기능 구현 </a:t>
              </a: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- </a:t>
              </a: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메인</a:t>
              </a: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(/main/home)</a:t>
              </a:r>
              <a:endPara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B6AC31F-51CD-460F-BECD-99B34DF5C44A}"/>
                </a:ext>
              </a:extLst>
            </p:cNvPr>
            <p:cNvSpPr txBox="1"/>
            <p:nvPr/>
          </p:nvSpPr>
          <p:spPr>
            <a:xfrm>
              <a:off x="102325" y="4231727"/>
              <a:ext cx="2362992" cy="261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675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4D98C66D-01C6-48D6-8FF9-7C0B577FDB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011" r="20866" b="21375"/>
          <a:stretch/>
        </p:blipFill>
        <p:spPr>
          <a:xfrm>
            <a:off x="474663" y="1274763"/>
            <a:ext cx="3920400" cy="466248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2217997-30A9-4804-BC8B-CBDEE286BF81}"/>
              </a:ext>
            </a:extLst>
          </p:cNvPr>
          <p:cNvSpPr txBox="1"/>
          <p:nvPr/>
        </p:nvSpPr>
        <p:spPr>
          <a:xfrm>
            <a:off x="4876800" y="1330920"/>
            <a:ext cx="3692524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171450" marR="0" lvl="0" indent="-17145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로그인 후 사용자가 보는 가장 첫 페이지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88C999C-11F6-47F0-A84E-B9B791DA6C82}"/>
              </a:ext>
            </a:extLst>
          </p:cNvPr>
          <p:cNvSpPr/>
          <p:nvPr/>
        </p:nvSpPr>
        <p:spPr>
          <a:xfrm>
            <a:off x="615950" y="1885950"/>
            <a:ext cx="844550" cy="12763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661DE75-B645-4423-95CE-984293B4157B}"/>
              </a:ext>
            </a:extLst>
          </p:cNvPr>
          <p:cNvSpPr txBox="1"/>
          <p:nvPr/>
        </p:nvSpPr>
        <p:spPr>
          <a:xfrm>
            <a:off x="4876800" y="4289771"/>
            <a:ext cx="350202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171450" marR="0" lvl="0" indent="-17145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/contents/view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이동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  <a:p>
            <a:pPr marL="171450" marR="0" lvl="0" indent="-17145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해당 작품 상세정보 표시 페이지로 이동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id="{738F48F0-4BFA-4FA7-B157-D3B9B2384AD3}"/>
              </a:ext>
            </a:extLst>
          </p:cNvPr>
          <p:cNvCxnSpPr>
            <a:cxnSpLocks/>
            <a:stCxn id="14" idx="1"/>
            <a:endCxn id="13" idx="3"/>
          </p:cNvCxnSpPr>
          <p:nvPr/>
        </p:nvCxnSpPr>
        <p:spPr>
          <a:xfrm rot="10800000">
            <a:off x="1460500" y="2524125"/>
            <a:ext cx="3416300" cy="2027256"/>
          </a:xfrm>
          <a:prstGeom prst="bentConnector3">
            <a:avLst>
              <a:gd name="adj1" fmla="val 50000"/>
            </a:avLst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440460D-CB62-4734-9918-0F306BE06B21}"/>
              </a:ext>
            </a:extLst>
          </p:cNvPr>
          <p:cNvSpPr/>
          <p:nvPr/>
        </p:nvSpPr>
        <p:spPr>
          <a:xfrm>
            <a:off x="1603481" y="1281933"/>
            <a:ext cx="1457220" cy="17221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9FA2132A-9A03-471C-B3CC-0049FA0A4B41}"/>
              </a:ext>
            </a:extLst>
          </p:cNvPr>
          <p:cNvCxnSpPr>
            <a:cxnSpLocks/>
            <a:stCxn id="35" idx="1"/>
            <a:endCxn id="20" idx="1"/>
          </p:cNvCxnSpPr>
          <p:nvPr/>
        </p:nvCxnSpPr>
        <p:spPr>
          <a:xfrm rot="10800000" flipH="1">
            <a:off x="615949" y="1368043"/>
            <a:ext cx="987531" cy="402537"/>
          </a:xfrm>
          <a:prstGeom prst="bentConnector3">
            <a:avLst>
              <a:gd name="adj1" fmla="val -23149"/>
            </a:avLst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33A71F9B-1A97-4AB8-8AD2-8F55A2109272}"/>
              </a:ext>
            </a:extLst>
          </p:cNvPr>
          <p:cNvCxnSpPr>
            <a:cxnSpLocks/>
            <a:stCxn id="36" idx="1"/>
            <a:endCxn id="20" idx="1"/>
          </p:cNvCxnSpPr>
          <p:nvPr/>
        </p:nvCxnSpPr>
        <p:spPr>
          <a:xfrm rot="10800000" flipH="1">
            <a:off x="615949" y="1368043"/>
            <a:ext cx="987531" cy="1945491"/>
          </a:xfrm>
          <a:prstGeom prst="bentConnector3">
            <a:avLst>
              <a:gd name="adj1" fmla="val -23149"/>
            </a:avLst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CB16EC5B-0911-4BC5-9E25-AE54F244672D}"/>
              </a:ext>
            </a:extLst>
          </p:cNvPr>
          <p:cNvCxnSpPr>
            <a:cxnSpLocks/>
            <a:stCxn id="37" idx="1"/>
            <a:endCxn id="20" idx="1"/>
          </p:cNvCxnSpPr>
          <p:nvPr/>
        </p:nvCxnSpPr>
        <p:spPr>
          <a:xfrm rot="10800000" flipH="1">
            <a:off x="615949" y="1368042"/>
            <a:ext cx="987531" cy="3489362"/>
          </a:xfrm>
          <a:prstGeom prst="bentConnector3">
            <a:avLst>
              <a:gd name="adj1" fmla="val -23149"/>
            </a:avLst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연결선: 꺾임 29">
            <a:extLst>
              <a:ext uri="{FF2B5EF4-FFF2-40B4-BE49-F238E27FC236}">
                <a16:creationId xmlns:a16="http://schemas.microsoft.com/office/drawing/2014/main" id="{16648F76-3D84-403C-B561-A61C4984452F}"/>
              </a:ext>
            </a:extLst>
          </p:cNvPr>
          <p:cNvCxnSpPr>
            <a:cxnSpLocks/>
            <a:stCxn id="32" idx="1"/>
            <a:endCxn id="20" idx="3"/>
          </p:cNvCxnSpPr>
          <p:nvPr/>
        </p:nvCxnSpPr>
        <p:spPr>
          <a:xfrm rot="10800000">
            <a:off x="3060702" y="1368042"/>
            <a:ext cx="1816099" cy="1720682"/>
          </a:xfrm>
          <a:prstGeom prst="bentConnector3">
            <a:avLst>
              <a:gd name="adj1" fmla="val 50000"/>
            </a:avLst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AF18D468-7FAC-43EC-9991-D44FF763FD43}"/>
              </a:ext>
            </a:extLst>
          </p:cNvPr>
          <p:cNvSpPr txBox="1"/>
          <p:nvPr/>
        </p:nvSpPr>
        <p:spPr>
          <a:xfrm>
            <a:off x="4876800" y="2934835"/>
            <a:ext cx="3502026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171450" marR="0" lvl="0" indent="-17145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상단 메뉴 별 대표 작품 표시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(4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작품 씩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)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A636D810-6EAF-459D-BB34-C64B593AF2E9}"/>
              </a:ext>
            </a:extLst>
          </p:cNvPr>
          <p:cNvSpPr/>
          <p:nvPr/>
        </p:nvSpPr>
        <p:spPr>
          <a:xfrm>
            <a:off x="615950" y="1699658"/>
            <a:ext cx="844550" cy="14184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D16A6CD-85C3-4815-8B9C-EDDCB99A7E46}"/>
              </a:ext>
            </a:extLst>
          </p:cNvPr>
          <p:cNvSpPr/>
          <p:nvPr/>
        </p:nvSpPr>
        <p:spPr>
          <a:xfrm>
            <a:off x="615950" y="3242612"/>
            <a:ext cx="844550" cy="14184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56A0E0F9-53AC-4AB6-B726-E916770A17F9}"/>
              </a:ext>
            </a:extLst>
          </p:cNvPr>
          <p:cNvSpPr/>
          <p:nvPr/>
        </p:nvSpPr>
        <p:spPr>
          <a:xfrm>
            <a:off x="615950" y="4786483"/>
            <a:ext cx="844550" cy="14184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6875900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28">
            <a:extLst>
              <a:ext uri="{FF2B5EF4-FFF2-40B4-BE49-F238E27FC236}">
                <a16:creationId xmlns:a16="http://schemas.microsoft.com/office/drawing/2014/main" id="{F96EB029-DD99-4419-BBFF-E5609E87C6AD}"/>
              </a:ext>
            </a:extLst>
          </p:cNvPr>
          <p:cNvGrpSpPr/>
          <p:nvPr/>
        </p:nvGrpSpPr>
        <p:grpSpPr>
          <a:xfrm>
            <a:off x="546878" y="1660842"/>
            <a:ext cx="3914634" cy="4439916"/>
            <a:chOff x="-2149416" y="0"/>
            <a:chExt cx="2994702" cy="3664259"/>
          </a:xfrm>
        </p:grpSpPr>
        <p:pic>
          <p:nvPicPr>
            <p:cNvPr id="30" name="그림 29" descr="텍스트, 스크린샷, 전자기기, 디스플레이이(가) 표시된 사진&#10;&#10;자동 생성된 설명">
              <a:extLst>
                <a:ext uri="{FF2B5EF4-FFF2-40B4-BE49-F238E27FC236}">
                  <a16:creationId xmlns:a16="http://schemas.microsoft.com/office/drawing/2014/main" id="{08D8964C-2B1D-4A0E-BDA2-0A10F26C99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219" r="27521" b="68533"/>
            <a:stretch/>
          </p:blipFill>
          <p:spPr>
            <a:xfrm>
              <a:off x="-2149416" y="0"/>
              <a:ext cx="2994702" cy="2157984"/>
            </a:xfrm>
            <a:prstGeom prst="rect">
              <a:avLst/>
            </a:prstGeom>
          </p:spPr>
        </p:pic>
        <p:pic>
          <p:nvPicPr>
            <p:cNvPr id="32" name="그림 31" descr="텍스트, 스크린샷, 전자기기, 디스플레이이(가) 표시된 사진&#10;&#10;자동 생성된 설명">
              <a:extLst>
                <a:ext uri="{FF2B5EF4-FFF2-40B4-BE49-F238E27FC236}">
                  <a16:creationId xmlns:a16="http://schemas.microsoft.com/office/drawing/2014/main" id="{B9E390B6-3DFA-4642-80C2-18E1B2CDD7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219" t="77333" r="27521"/>
            <a:stretch/>
          </p:blipFill>
          <p:spPr>
            <a:xfrm>
              <a:off x="-2148796" y="2109779"/>
              <a:ext cx="2994082" cy="1554480"/>
            </a:xfrm>
            <a:prstGeom prst="rect">
              <a:avLst/>
            </a:prstGeom>
          </p:spPr>
        </p:pic>
      </p:grpSp>
      <p:cxnSp>
        <p:nvCxnSpPr>
          <p:cNvPr id="23" name="직선 연결선 22"/>
          <p:cNvCxnSpPr/>
          <p:nvPr/>
        </p:nvCxnSpPr>
        <p:spPr>
          <a:xfrm>
            <a:off x="891662" y="530874"/>
            <a:ext cx="7999816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99361" y="509442"/>
            <a:ext cx="540000" cy="54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67604" y="568465"/>
            <a:ext cx="194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4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528C7CB-C522-4832-8592-172E2A18155B}"/>
              </a:ext>
            </a:extLst>
          </p:cNvPr>
          <p:cNvGrpSpPr/>
          <p:nvPr/>
        </p:nvGrpSpPr>
        <p:grpSpPr>
          <a:xfrm>
            <a:off x="464843" y="641656"/>
            <a:ext cx="4639832" cy="4556935"/>
            <a:chOff x="102325" y="-1582569"/>
            <a:chExt cx="6186443" cy="607590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999987A-5FF5-46F4-B0CE-37DB8E05295F}"/>
                </a:ext>
              </a:extLst>
            </p:cNvPr>
            <p:cNvSpPr txBox="1"/>
            <p:nvPr/>
          </p:nvSpPr>
          <p:spPr>
            <a:xfrm>
              <a:off x="671417" y="-1582569"/>
              <a:ext cx="5617351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기능 구현 </a:t>
              </a: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- </a:t>
              </a: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컨텐츠 상세 정보</a:t>
              </a: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(/main/view)</a:t>
              </a:r>
              <a:endPara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B6AC31F-51CD-460F-BECD-99B34DF5C44A}"/>
                </a:ext>
              </a:extLst>
            </p:cNvPr>
            <p:cNvSpPr txBox="1"/>
            <p:nvPr/>
          </p:nvSpPr>
          <p:spPr>
            <a:xfrm>
              <a:off x="102325" y="4231727"/>
              <a:ext cx="2362992" cy="261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675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BF906734-223F-4085-B8E1-883A50807287}"/>
              </a:ext>
            </a:extLst>
          </p:cNvPr>
          <p:cNvSpPr txBox="1"/>
          <p:nvPr/>
        </p:nvSpPr>
        <p:spPr>
          <a:xfrm>
            <a:off x="4960914" y="1660842"/>
            <a:ext cx="3432688" cy="7386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171450" marR="0" lvl="0" indent="-17145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영상물 상세 정보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  <a:p>
            <a:pPr marL="171450" marR="0" lvl="0" indent="-17145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선택한 영상물의 감독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,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줄거리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,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장르 등 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    13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개 항목 표시 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55B048DA-2514-40F3-A117-8B32B4D577EB}"/>
              </a:ext>
            </a:extLst>
          </p:cNvPr>
          <p:cNvCxnSpPr>
            <a:cxnSpLocks/>
            <a:stCxn id="12" idx="1"/>
            <a:endCxn id="15" idx="3"/>
          </p:cNvCxnSpPr>
          <p:nvPr/>
        </p:nvCxnSpPr>
        <p:spPr>
          <a:xfrm rot="10800000" flipV="1">
            <a:off x="4286250" y="2030174"/>
            <a:ext cx="674664" cy="341556"/>
          </a:xfrm>
          <a:prstGeom prst="bentConnector3">
            <a:avLst>
              <a:gd name="adj1" fmla="val 50000"/>
            </a:avLst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2088A23-C584-496C-8E7A-80CA00978A1B}"/>
              </a:ext>
            </a:extLst>
          </p:cNvPr>
          <p:cNvSpPr/>
          <p:nvPr/>
        </p:nvSpPr>
        <p:spPr>
          <a:xfrm>
            <a:off x="1744662" y="2890838"/>
            <a:ext cx="908051" cy="12439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BD28F8F-0207-4950-9E56-611162BD2B48}"/>
              </a:ext>
            </a:extLst>
          </p:cNvPr>
          <p:cNvSpPr/>
          <p:nvPr/>
        </p:nvSpPr>
        <p:spPr>
          <a:xfrm>
            <a:off x="1693829" y="1952635"/>
            <a:ext cx="2592421" cy="83818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CE5AC50-5EE4-482D-93EF-E8D0C47DAEB9}"/>
              </a:ext>
            </a:extLst>
          </p:cNvPr>
          <p:cNvSpPr txBox="1"/>
          <p:nvPr/>
        </p:nvSpPr>
        <p:spPr>
          <a:xfrm>
            <a:off x="844110" y="3597026"/>
            <a:ext cx="3451830" cy="95410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171450" marR="0" lvl="0" indent="-17145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찜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: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보고싶은 작품 찜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/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찜 취소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  <a:p>
            <a:pPr marL="171450" marR="0" lvl="0" indent="-17145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WATCH NOW :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컨텐츠 제공하고 있는 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                             OTT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사이트로 이동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	          </a:t>
            </a: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 </a:t>
            </a:r>
            <a:r>
              <a:rPr kumimoji="0" lang="ko-KR" alt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* 구현 예정</a:t>
            </a:r>
            <a:endParaRPr kumimoji="0" lang="en-US" altLang="ko-KR" sz="1050" b="1" i="0" u="none" strike="noStrike" kern="1200" cap="none" spc="0" normalizeH="0" baseline="0" noProof="0" dirty="0">
              <a:ln>
                <a:noFill/>
              </a:ln>
              <a:solidFill>
                <a:srgbClr val="008000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21909DAB-D7E1-413C-81B1-B90A63A2A5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3735" y="2741063"/>
            <a:ext cx="3847047" cy="3324843"/>
          </a:xfrm>
          <a:prstGeom prst="rect">
            <a:avLst/>
          </a:prstGeom>
        </p:spPr>
      </p:pic>
      <p:cxnSp>
        <p:nvCxnSpPr>
          <p:cNvPr id="35" name="연결선: 꺾임 34">
            <a:extLst>
              <a:ext uri="{FF2B5EF4-FFF2-40B4-BE49-F238E27FC236}">
                <a16:creationId xmlns:a16="http://schemas.microsoft.com/office/drawing/2014/main" id="{7DC0E2EC-45D0-4EC9-B2EE-F7C327B432E9}"/>
              </a:ext>
            </a:extLst>
          </p:cNvPr>
          <p:cNvCxnSpPr>
            <a:cxnSpLocks/>
            <a:stCxn id="19" idx="1"/>
            <a:endCxn id="14" idx="2"/>
          </p:cNvCxnSpPr>
          <p:nvPr/>
        </p:nvCxnSpPr>
        <p:spPr>
          <a:xfrm rot="10800000" flipH="1">
            <a:off x="844110" y="3015234"/>
            <a:ext cx="1354578" cy="1058847"/>
          </a:xfrm>
          <a:prstGeom prst="bentConnector4">
            <a:avLst>
              <a:gd name="adj1" fmla="val -16876"/>
              <a:gd name="adj2" fmla="val 72527"/>
            </a:avLst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AE02F00F-DCD6-40C3-9ACA-F8852BAC2330}"/>
              </a:ext>
            </a:extLst>
          </p:cNvPr>
          <p:cNvCxnSpPr/>
          <p:nvPr/>
        </p:nvCxnSpPr>
        <p:spPr>
          <a:xfrm>
            <a:off x="5194300" y="3008495"/>
            <a:ext cx="2287588" cy="0"/>
          </a:xfrm>
          <a:prstGeom prst="lin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FFC869FE-175F-48C8-A939-FB67CF21426A}"/>
              </a:ext>
            </a:extLst>
          </p:cNvPr>
          <p:cNvCxnSpPr>
            <a:cxnSpLocks/>
          </p:cNvCxnSpPr>
          <p:nvPr/>
        </p:nvCxnSpPr>
        <p:spPr>
          <a:xfrm>
            <a:off x="5194300" y="3222237"/>
            <a:ext cx="1644650" cy="0"/>
          </a:xfrm>
          <a:prstGeom prst="lin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465E1ED4-E65E-4C79-9D38-90C6C06CC7E8}"/>
              </a:ext>
            </a:extLst>
          </p:cNvPr>
          <p:cNvSpPr txBox="1"/>
          <p:nvPr/>
        </p:nvSpPr>
        <p:spPr>
          <a:xfrm>
            <a:off x="7488238" y="3122039"/>
            <a:ext cx="1350471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171450" marR="0" lvl="0" indent="-17145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찜 여부 확인</a:t>
            </a:r>
            <a:endParaRPr kumimoji="0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5005000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78E2F108-C49F-4CFB-ACC3-A4E60A3A2546}"/>
              </a:ext>
            </a:extLst>
          </p:cNvPr>
          <p:cNvGrpSpPr/>
          <p:nvPr/>
        </p:nvGrpSpPr>
        <p:grpSpPr>
          <a:xfrm>
            <a:off x="546878" y="1660842"/>
            <a:ext cx="3914634" cy="4439916"/>
            <a:chOff x="-2149416" y="0"/>
            <a:chExt cx="2994702" cy="3664259"/>
          </a:xfrm>
        </p:grpSpPr>
        <p:pic>
          <p:nvPicPr>
            <p:cNvPr id="19" name="그림 18" descr="텍스트, 스크린샷, 전자기기, 디스플레이이(가) 표시된 사진&#10;&#10;자동 생성된 설명">
              <a:extLst>
                <a:ext uri="{FF2B5EF4-FFF2-40B4-BE49-F238E27FC236}">
                  <a16:creationId xmlns:a16="http://schemas.microsoft.com/office/drawing/2014/main" id="{C464933A-8AE5-43C4-BE7F-A0C3ED45D0A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219" r="27521" b="68533"/>
            <a:stretch/>
          </p:blipFill>
          <p:spPr>
            <a:xfrm>
              <a:off x="-2149416" y="0"/>
              <a:ext cx="2994702" cy="2157984"/>
            </a:xfrm>
            <a:prstGeom prst="rect">
              <a:avLst/>
            </a:prstGeom>
          </p:spPr>
        </p:pic>
        <p:pic>
          <p:nvPicPr>
            <p:cNvPr id="20" name="그림 19" descr="텍스트, 스크린샷, 전자기기, 디스플레이이(가) 표시된 사진&#10;&#10;자동 생성된 설명">
              <a:extLst>
                <a:ext uri="{FF2B5EF4-FFF2-40B4-BE49-F238E27FC236}">
                  <a16:creationId xmlns:a16="http://schemas.microsoft.com/office/drawing/2014/main" id="{50F03179-CCEE-45DD-82E2-A7D05C1AA4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219" t="77333" r="27521"/>
            <a:stretch/>
          </p:blipFill>
          <p:spPr>
            <a:xfrm>
              <a:off x="-2148796" y="2109779"/>
              <a:ext cx="2994082" cy="1554480"/>
            </a:xfrm>
            <a:prstGeom prst="rect">
              <a:avLst/>
            </a:prstGeom>
          </p:spPr>
        </p:pic>
      </p:grpSp>
      <p:cxnSp>
        <p:nvCxnSpPr>
          <p:cNvPr id="23" name="직선 연결선 22"/>
          <p:cNvCxnSpPr/>
          <p:nvPr/>
        </p:nvCxnSpPr>
        <p:spPr>
          <a:xfrm>
            <a:off x="891662" y="530874"/>
            <a:ext cx="7999816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99361" y="509442"/>
            <a:ext cx="540000" cy="54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67604" y="568465"/>
            <a:ext cx="194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4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528C7CB-C522-4832-8592-172E2A18155B}"/>
              </a:ext>
            </a:extLst>
          </p:cNvPr>
          <p:cNvGrpSpPr/>
          <p:nvPr/>
        </p:nvGrpSpPr>
        <p:grpSpPr>
          <a:xfrm>
            <a:off x="464843" y="641656"/>
            <a:ext cx="4639832" cy="4556935"/>
            <a:chOff x="102325" y="-1582569"/>
            <a:chExt cx="6186443" cy="607590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999987A-5FF5-46F4-B0CE-37DB8E05295F}"/>
                </a:ext>
              </a:extLst>
            </p:cNvPr>
            <p:cNvSpPr txBox="1"/>
            <p:nvPr/>
          </p:nvSpPr>
          <p:spPr>
            <a:xfrm>
              <a:off x="671417" y="-1582569"/>
              <a:ext cx="5617351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기능 구현 </a:t>
              </a: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- </a:t>
              </a: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컨텐츠 상세 정보</a:t>
              </a: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(/main/view)</a:t>
              </a:r>
              <a:endPara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B6AC31F-51CD-460F-BECD-99B34DF5C44A}"/>
                </a:ext>
              </a:extLst>
            </p:cNvPr>
            <p:cNvSpPr txBox="1"/>
            <p:nvPr/>
          </p:nvSpPr>
          <p:spPr>
            <a:xfrm>
              <a:off x="102325" y="4231727"/>
              <a:ext cx="2362992" cy="261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675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</p:grp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758EA082-99F3-4941-AF7D-5AEB42DE06E3}"/>
              </a:ext>
            </a:extLst>
          </p:cNvPr>
          <p:cNvSpPr/>
          <p:nvPr/>
        </p:nvSpPr>
        <p:spPr>
          <a:xfrm>
            <a:off x="3743838" y="1968532"/>
            <a:ext cx="561462" cy="1975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cxnSp>
        <p:nvCxnSpPr>
          <p:cNvPr id="44" name="연결선: 꺾임 43">
            <a:extLst>
              <a:ext uri="{FF2B5EF4-FFF2-40B4-BE49-F238E27FC236}">
                <a16:creationId xmlns:a16="http://schemas.microsoft.com/office/drawing/2014/main" id="{555AF928-2362-4584-AE5A-82BBBA99883B}"/>
              </a:ext>
            </a:extLst>
          </p:cNvPr>
          <p:cNvCxnSpPr>
            <a:cxnSpLocks/>
            <a:stCxn id="43" idx="1"/>
            <a:endCxn id="41" idx="3"/>
          </p:cNvCxnSpPr>
          <p:nvPr/>
        </p:nvCxnSpPr>
        <p:spPr>
          <a:xfrm rot="10800000" flipV="1">
            <a:off x="4305301" y="1814731"/>
            <a:ext cx="416275" cy="252570"/>
          </a:xfrm>
          <a:prstGeom prst="bentConnector3">
            <a:avLst>
              <a:gd name="adj1" fmla="val 50000"/>
            </a:avLst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FE631731-68EE-4063-9274-0078999BC6F2}"/>
              </a:ext>
            </a:extLst>
          </p:cNvPr>
          <p:cNvSpPr txBox="1"/>
          <p:nvPr/>
        </p:nvSpPr>
        <p:spPr>
          <a:xfrm>
            <a:off x="4721575" y="1660842"/>
            <a:ext cx="2610063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marL="171450" marR="0" lvl="0" indent="-171450" algn="just" fontAlgn="auto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sz="1400">
                <a:solidFill>
                  <a:srgbClr val="5D5B5B"/>
                </a:solidFill>
                <a:latin typeface="Arial"/>
                <a:ea typeface="나눔스퀘어라운드 Regular"/>
              </a:defRPr>
            </a:lvl1pPr>
          </a:lstStyle>
          <a:p>
            <a:pPr marL="171450" marR="0" lvl="0" indent="-17145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평점 부여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,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시연 기능 </a:t>
            </a:r>
            <a:r>
              <a:rPr kumimoji="0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구현 중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47A261F-F36D-4CA9-A4E9-8E1C0D9224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1575" y="4429846"/>
            <a:ext cx="3829197" cy="811719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4717B15C-3A0A-43F0-8BB2-FB9EA431E0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6567" y="2021177"/>
            <a:ext cx="3834205" cy="1483424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875C81E3-4F93-43DF-962E-34ABB5DF4B71}"/>
              </a:ext>
            </a:extLst>
          </p:cNvPr>
          <p:cNvSpPr txBox="1"/>
          <p:nvPr/>
        </p:nvSpPr>
        <p:spPr>
          <a:xfrm>
            <a:off x="4714144" y="3846521"/>
            <a:ext cx="2841085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171450" marR="0" lvl="0" indent="-17145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작품 평점 구현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query</a:t>
            </a:r>
          </a:p>
          <a:p>
            <a:pPr marL="171450" marR="0" lvl="0" indent="-17145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0.1~0.4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별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x, 0.5~0.9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반별 부여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2948405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>
            <a:extLst>
              <a:ext uri="{FF2B5EF4-FFF2-40B4-BE49-F238E27FC236}">
                <a16:creationId xmlns:a16="http://schemas.microsoft.com/office/drawing/2014/main" id="{985B3D33-84EC-41FB-8E83-B13F68493BC0}"/>
              </a:ext>
            </a:extLst>
          </p:cNvPr>
          <p:cNvGrpSpPr/>
          <p:nvPr/>
        </p:nvGrpSpPr>
        <p:grpSpPr>
          <a:xfrm>
            <a:off x="546878" y="1660842"/>
            <a:ext cx="3914634" cy="4439916"/>
            <a:chOff x="-2149416" y="0"/>
            <a:chExt cx="2994702" cy="3664259"/>
          </a:xfrm>
        </p:grpSpPr>
        <p:pic>
          <p:nvPicPr>
            <p:cNvPr id="30" name="그림 29" descr="텍스트, 스크린샷, 전자기기, 디스플레이이(가) 표시된 사진&#10;&#10;자동 생성된 설명">
              <a:extLst>
                <a:ext uri="{FF2B5EF4-FFF2-40B4-BE49-F238E27FC236}">
                  <a16:creationId xmlns:a16="http://schemas.microsoft.com/office/drawing/2014/main" id="{FD2379AA-D4D7-497A-AD33-8E813718C6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219" r="27521" b="68533"/>
            <a:stretch/>
          </p:blipFill>
          <p:spPr>
            <a:xfrm>
              <a:off x="-2149416" y="0"/>
              <a:ext cx="2994702" cy="2157984"/>
            </a:xfrm>
            <a:prstGeom prst="rect">
              <a:avLst/>
            </a:prstGeom>
          </p:spPr>
        </p:pic>
        <p:pic>
          <p:nvPicPr>
            <p:cNvPr id="31" name="그림 30" descr="텍스트, 스크린샷, 전자기기, 디스플레이이(가) 표시된 사진&#10;&#10;자동 생성된 설명">
              <a:extLst>
                <a:ext uri="{FF2B5EF4-FFF2-40B4-BE49-F238E27FC236}">
                  <a16:creationId xmlns:a16="http://schemas.microsoft.com/office/drawing/2014/main" id="{E57FDCF8-2CAF-46B8-AE31-EF3317D333E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219" t="77333" r="27521"/>
            <a:stretch/>
          </p:blipFill>
          <p:spPr>
            <a:xfrm>
              <a:off x="-2148796" y="2109779"/>
              <a:ext cx="2994082" cy="1554480"/>
            </a:xfrm>
            <a:prstGeom prst="rect">
              <a:avLst/>
            </a:prstGeom>
          </p:spPr>
        </p:pic>
      </p:grpSp>
      <p:cxnSp>
        <p:nvCxnSpPr>
          <p:cNvPr id="23" name="직선 연결선 22"/>
          <p:cNvCxnSpPr/>
          <p:nvPr/>
        </p:nvCxnSpPr>
        <p:spPr>
          <a:xfrm>
            <a:off x="891662" y="530874"/>
            <a:ext cx="7999816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99361" y="509442"/>
            <a:ext cx="540000" cy="54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67604" y="568465"/>
            <a:ext cx="194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4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528C7CB-C522-4832-8592-172E2A18155B}"/>
              </a:ext>
            </a:extLst>
          </p:cNvPr>
          <p:cNvGrpSpPr/>
          <p:nvPr/>
        </p:nvGrpSpPr>
        <p:grpSpPr>
          <a:xfrm>
            <a:off x="464843" y="641656"/>
            <a:ext cx="4639832" cy="4556935"/>
            <a:chOff x="102325" y="-1582569"/>
            <a:chExt cx="6186444" cy="607590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999987A-5FF5-46F4-B0CE-37DB8E05295F}"/>
                </a:ext>
              </a:extLst>
            </p:cNvPr>
            <p:cNvSpPr txBox="1"/>
            <p:nvPr/>
          </p:nvSpPr>
          <p:spPr>
            <a:xfrm>
              <a:off x="671417" y="-1582569"/>
              <a:ext cx="5617352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기능 구현 </a:t>
              </a: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- </a:t>
              </a: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컨텐츠 상세 정보</a:t>
              </a: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(/main/view)</a:t>
              </a:r>
              <a:endPara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B6AC31F-51CD-460F-BECD-99B34DF5C44A}"/>
                </a:ext>
              </a:extLst>
            </p:cNvPr>
            <p:cNvSpPr txBox="1"/>
            <p:nvPr/>
          </p:nvSpPr>
          <p:spPr>
            <a:xfrm>
              <a:off x="102325" y="4231727"/>
              <a:ext cx="2362992" cy="261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675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BF906734-223F-4085-B8E1-883A50807287}"/>
              </a:ext>
            </a:extLst>
          </p:cNvPr>
          <p:cNvSpPr txBox="1"/>
          <p:nvPr/>
        </p:nvSpPr>
        <p:spPr>
          <a:xfrm>
            <a:off x="853661" y="1880298"/>
            <a:ext cx="1875823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171450" marR="0" lvl="0" indent="-17145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사용자 리뷰 보기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  <a:p>
            <a:pPr marL="171450" marR="0" lvl="0" indent="-17145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리뷰 정렬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: </a:t>
            </a: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최신순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03A7981-A343-496D-94DB-38BA282D953B}"/>
              </a:ext>
            </a:extLst>
          </p:cNvPr>
          <p:cNvSpPr/>
          <p:nvPr/>
        </p:nvSpPr>
        <p:spPr>
          <a:xfrm>
            <a:off x="825986" y="3286853"/>
            <a:ext cx="3466614" cy="118107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1AB173F-4C1D-4B8E-8D50-AA85903D1766}"/>
              </a:ext>
            </a:extLst>
          </p:cNvPr>
          <p:cNvSpPr/>
          <p:nvPr/>
        </p:nvSpPr>
        <p:spPr>
          <a:xfrm>
            <a:off x="825986" y="4550372"/>
            <a:ext cx="3466614" cy="7310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CE5AC50-5EE4-482D-93EF-E8D0C47DAEB9}"/>
              </a:ext>
            </a:extLst>
          </p:cNvPr>
          <p:cNvSpPr txBox="1"/>
          <p:nvPr/>
        </p:nvSpPr>
        <p:spPr>
          <a:xfrm>
            <a:off x="853661" y="2486429"/>
            <a:ext cx="3311939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171450" marR="0" lvl="0" indent="-17145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리뷰 입력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(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추후 평점 부여 기능 추가 예정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)</a:t>
            </a:r>
          </a:p>
          <a:p>
            <a:pPr marL="171450" marR="0" lvl="0" indent="-17145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글자 수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200byte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제한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55B048DA-2514-40F3-A117-8B32B4D577EB}"/>
              </a:ext>
            </a:extLst>
          </p:cNvPr>
          <p:cNvCxnSpPr>
            <a:cxnSpLocks/>
            <a:stCxn id="12" idx="1"/>
            <a:endCxn id="16" idx="1"/>
          </p:cNvCxnSpPr>
          <p:nvPr/>
        </p:nvCxnSpPr>
        <p:spPr>
          <a:xfrm rot="10800000" flipV="1">
            <a:off x="825987" y="2141907"/>
            <a:ext cx="27675" cy="1735485"/>
          </a:xfrm>
          <a:prstGeom prst="bentConnector3">
            <a:avLst>
              <a:gd name="adj1" fmla="val 926016"/>
            </a:avLst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6895AD90-2B02-4859-AF05-30D8EBEE91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0292" y="4015912"/>
            <a:ext cx="2880830" cy="158178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AB7D51D-859B-43B1-9823-FC72B25C75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2085" y="1268150"/>
            <a:ext cx="2919037" cy="1497726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5E0C37C9-C601-4678-929C-9499B1BD90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91570" y="2995294"/>
            <a:ext cx="3958275" cy="802353"/>
          </a:xfrm>
          <a:prstGeom prst="rect">
            <a:avLst/>
          </a:prstGeom>
        </p:spPr>
      </p:pic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DEDB90C4-07AA-47B7-9E49-837A708C6C65}"/>
              </a:ext>
            </a:extLst>
          </p:cNvPr>
          <p:cNvCxnSpPr>
            <a:cxnSpLocks/>
            <a:stCxn id="17" idx="3"/>
            <a:endCxn id="20" idx="1"/>
          </p:cNvCxnSpPr>
          <p:nvPr/>
        </p:nvCxnSpPr>
        <p:spPr>
          <a:xfrm flipV="1">
            <a:off x="4292600" y="3396471"/>
            <a:ext cx="598970" cy="1519424"/>
          </a:xfrm>
          <a:prstGeom prst="bentConnector3">
            <a:avLst>
              <a:gd name="adj1" fmla="val 62548"/>
            </a:avLst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076604FA-9421-4BDF-88E0-D14E018DE5AA}"/>
              </a:ext>
            </a:extLst>
          </p:cNvPr>
          <p:cNvCxnSpPr>
            <a:cxnSpLocks/>
            <a:stCxn id="20" idx="2"/>
            <a:endCxn id="4" idx="0"/>
          </p:cNvCxnSpPr>
          <p:nvPr/>
        </p:nvCxnSpPr>
        <p:spPr>
          <a:xfrm flipH="1">
            <a:off x="6870707" y="3797647"/>
            <a:ext cx="1" cy="218265"/>
          </a:xfrm>
          <a:prstGeom prst="straightConnector1">
            <a:avLst/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8178D8B6-8DCF-47CD-90F1-39A6D58AA5BF}"/>
              </a:ext>
            </a:extLst>
          </p:cNvPr>
          <p:cNvCxnSpPr>
            <a:cxnSpLocks/>
            <a:stCxn id="16" idx="3"/>
            <a:endCxn id="7" idx="1"/>
          </p:cNvCxnSpPr>
          <p:nvPr/>
        </p:nvCxnSpPr>
        <p:spPr>
          <a:xfrm flipV="1">
            <a:off x="4292600" y="2017013"/>
            <a:ext cx="1099485" cy="1860380"/>
          </a:xfrm>
          <a:prstGeom prst="bentConnector3">
            <a:avLst>
              <a:gd name="adj1" fmla="val 27215"/>
            </a:avLst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연결선: 꺾임 42">
            <a:extLst>
              <a:ext uri="{FF2B5EF4-FFF2-40B4-BE49-F238E27FC236}">
                <a16:creationId xmlns:a16="http://schemas.microsoft.com/office/drawing/2014/main" id="{1B3C069E-3A69-4647-819D-E690DCBFAC8F}"/>
              </a:ext>
            </a:extLst>
          </p:cNvPr>
          <p:cNvCxnSpPr>
            <a:cxnSpLocks/>
            <a:stCxn id="19" idx="1"/>
            <a:endCxn id="17" idx="1"/>
          </p:cNvCxnSpPr>
          <p:nvPr/>
        </p:nvCxnSpPr>
        <p:spPr>
          <a:xfrm rot="10800000" flipV="1">
            <a:off x="825987" y="2748039"/>
            <a:ext cx="27675" cy="2167856"/>
          </a:xfrm>
          <a:prstGeom prst="bentConnector3">
            <a:avLst>
              <a:gd name="adj1" fmla="val 926016"/>
            </a:avLst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7678859"/>
      </p:ext>
    </p:extLst>
  </p:cSld>
  <p:clrMapOvr>
    <a:masterClrMapping/>
  </p:clrMapOvr>
</p:sld>
</file>

<file path=ppt/theme/theme1.xml><?xml version="1.0" encoding="utf-8"?>
<a:theme xmlns:a="http://schemas.openxmlformats.org/drawingml/2006/main" name="테마3">
  <a:themeElements>
    <a:clrScheme name="t065">
      <a:dk1>
        <a:srgbClr val="3A3838"/>
      </a:dk1>
      <a:lt1>
        <a:srgbClr val="FFFFFF"/>
      </a:lt1>
      <a:dk2>
        <a:srgbClr val="5D5B5B"/>
      </a:dk2>
      <a:lt2>
        <a:srgbClr val="F2F2F2"/>
      </a:lt2>
      <a:accent1>
        <a:srgbClr val="ED636D"/>
      </a:accent1>
      <a:accent2>
        <a:srgbClr val="FA7D87"/>
      </a:accent2>
      <a:accent3>
        <a:srgbClr val="F8BAA1"/>
      </a:accent3>
      <a:accent4>
        <a:srgbClr val="1097D0"/>
      </a:accent4>
      <a:accent5>
        <a:srgbClr val="016A96"/>
      </a:accent5>
      <a:accent6>
        <a:srgbClr val="898F8D"/>
      </a:accent6>
      <a:hlink>
        <a:srgbClr val="757070"/>
      </a:hlink>
      <a:folHlink>
        <a:srgbClr val="757070"/>
      </a:folHlink>
    </a:clrScheme>
    <a:fontScheme name="free">
      <a:majorFont>
        <a:latin typeface="Arial"/>
        <a:ea typeface="나눔스퀘어라운드 Regular"/>
        <a:cs typeface=""/>
      </a:majorFont>
      <a:minorFont>
        <a:latin typeface="Arial"/>
        <a:ea typeface="나눔스퀘어라운드 Regular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>
            <a:alpha val="70000"/>
          </a:schemeClr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테마3" id="{3069A0ED-9097-42C8-88EB-4A0E4FFB2D08}" vid="{AAC47145-E653-4FCE-846A-029F916F34B8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테마3</Template>
  <TotalTime>4810</TotalTime>
  <Words>5705</Words>
  <Application>Microsoft Office PowerPoint</Application>
  <PresentationFormat>화면 슬라이드 쇼(4:3)</PresentationFormat>
  <Paragraphs>1451</Paragraphs>
  <Slides>165</Slides>
  <Notes>51</Notes>
  <HiddenSlides>149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165</vt:i4>
      </vt:variant>
    </vt:vector>
  </HeadingPairs>
  <TitlesOfParts>
    <vt:vector size="176" baseType="lpstr">
      <vt:lpstr>Noto Sans CJK KR Thin</vt:lpstr>
      <vt:lpstr>굴림</vt:lpstr>
      <vt:lpstr>나눔고딕</vt:lpstr>
      <vt:lpstr>나눔스퀘어 ExtraBold</vt:lpstr>
      <vt:lpstr>나눔스퀘어라운드 Regular</vt:lpstr>
      <vt:lpstr>맑은 고딕</vt:lpstr>
      <vt:lpstr>맑은고딕</vt:lpstr>
      <vt:lpstr>중고딕</vt:lpstr>
      <vt:lpstr>Arial</vt:lpstr>
      <vt:lpstr>Wingdings</vt:lpstr>
      <vt:lpstr>테마3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lastModifiedBy>이 원민</cp:lastModifiedBy>
  <cp:revision>220</cp:revision>
  <dcterms:created xsi:type="dcterms:W3CDTF">2015-01-21T11:35:38Z</dcterms:created>
  <dcterms:modified xsi:type="dcterms:W3CDTF">2022-01-16T15:03:14Z</dcterms:modified>
</cp:coreProperties>
</file>